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10.png" ContentType="image/png"/>
  <Override PartName="/ppt/media/image7.png" ContentType="image/png"/>
  <Override PartName="/ppt/media/image11.png" ContentType="image/png"/>
  <Override PartName="/ppt/media/image9.png" ContentType="image/png"/>
  <Override PartName="/ppt/media/image13.png" ContentType="image/png"/>
  <Override PartName="/ppt/media/image1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2FB3D281-F317-4858-92F6-921C191E312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0265E80A-7AA0-4EDE-9029-9BF1BD1E509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D2CEF144-5885-4703-A498-306DD3D81CF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20F98A72-392F-48FD-B59A-21F7BA3C938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2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A0D7922D-4143-4630-8646-DD25DBA98B2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30" name="PlaceHolder 2"/>
          <p:cNvSpPr>
            <a:spLocks noGrp="1"/>
          </p:cNvSpPr>
          <p:nvPr>
            <p:ph type="subTitle"/>
          </p:nvPr>
        </p:nvSpPr>
        <p:spPr>
          <a:xfrm>
            <a:off x="311760" y="1461600"/>
            <a:ext cx="8518680" cy="311652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6"/>
          </p:nvPr>
        </p:nvSpPr>
        <p:spPr/>
        <p:txBody>
          <a:bodyPr/>
          <a:p>
            <a:fld id="{156CE681-CD76-478F-9E56-B522EFBF1A7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BD665C6F-A630-4FF5-BD47-115123D81F6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0E74F832-1758-4D86-874E-CD7C17E4E1B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9"/>
          </p:nvPr>
        </p:nvSpPr>
        <p:spPr/>
        <p:txBody>
          <a:bodyPr/>
          <a:p>
            <a:fld id="{3F5D0F2D-8105-4764-A38F-A6E854F51D4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70200" cy="496404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s-ES" sz="1400" spc="-1" strike="noStrike">
              <a:solidFill>
                <a:srgbClr val="000000"/>
              </a:solidFill>
              <a:latin typeface="Arial"/>
              <a:ea typeface="DejaVu Sans"/>
            </a:endParaRPr>
          </a:p>
        </p:txBody>
      </p:sp>
      <p:sp>
        <p:nvSpPr>
          <p:cNvPr id="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a:t>
            </a:r>
            <a:r>
              <a:rPr b="0" lang="es-ES" sz="1800" spc="-1" strike="noStrike">
                <a:solidFill>
                  <a:srgbClr val="000000"/>
                </a:solidFill>
                <a:latin typeface="Arial"/>
              </a:rPr>
              <a:t>Level</a:t>
            </a:r>
            <a:endParaRPr b="0" lang="es-ES" sz="1800" spc="-1" strike="noStrike">
              <a:solidFill>
                <a:srgbClr val="000000"/>
              </a:solidFill>
              <a:latin typeface="Arial"/>
            </a:endParaRPr>
          </a:p>
        </p:txBody>
      </p:sp>
      <p:sp>
        <p:nvSpPr>
          <p:cNvPr id="3" name="PlaceHolder 3"/>
          <p:cNvSpPr>
            <a:spLocks noGrp="1"/>
          </p:cNvSpPr>
          <p:nvPr>
            <p:ph type="sldNum" idx="1"/>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DA1BD91E-A369-4D30-A891-F2AE7F8E80CC}"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7"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8" name="PlaceHolder 3"/>
          <p:cNvSpPr>
            <a:spLocks noGrp="1"/>
          </p:cNvSpPr>
          <p:nvPr>
            <p:ph type="sldNum" idx="2"/>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11FDC012-A178-406C-88F1-48ED0CCC59D8}"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3" name="PlaceHolder 3"/>
          <p:cNvSpPr>
            <a:spLocks noGrp="1"/>
          </p:cNvSpPr>
          <p:nvPr>
            <p:ph type="sldNum" idx="3"/>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8BD6A3A-A19A-4ED4-8F67-042BF607E66F}"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7"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8" name="PlaceHolder 3"/>
          <p:cNvSpPr>
            <a:spLocks noGrp="1"/>
          </p:cNvSpPr>
          <p:nvPr>
            <p:ph type="sldNum" idx="4"/>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3062BD4-E628-4625-B637-92069D21DCA1}"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Click to edit the title text format</a:t>
            </a:r>
            <a:endParaRPr b="0" lang="es-ES" sz="1800" spc="-1" strike="noStrike">
              <a:solidFill>
                <a:srgbClr val="ffffff"/>
              </a:solidFill>
              <a:latin typeface="Arial"/>
            </a:endParaRPr>
          </a:p>
        </p:txBody>
      </p:sp>
      <p:sp>
        <p:nvSpPr>
          <p:cNvPr id="2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solidFill>
                  <a:srgbClr val="ffffff"/>
                </a:solidFill>
                <a:latin typeface="Arial"/>
              </a:rPr>
              <a:t>Click to edit the outline text format</a:t>
            </a:r>
            <a:endParaRPr b="0" lang="es-E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1800" spc="-1" strike="noStrike">
                <a:solidFill>
                  <a:srgbClr val="ffffff"/>
                </a:solidFill>
                <a:latin typeface="Arial"/>
              </a:rPr>
              <a:t>Second Outline Level</a:t>
            </a:r>
            <a:endParaRPr b="0" lang="es-E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ffffff"/>
                </a:solidFill>
                <a:latin typeface="Arial"/>
              </a:rPr>
              <a:t>Third Outline Level</a:t>
            </a:r>
            <a:endParaRPr b="0" lang="es-E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ffffff"/>
                </a:solidFill>
                <a:latin typeface="Arial"/>
              </a:rPr>
              <a:t>Fourth Outline Level</a:t>
            </a:r>
            <a:endParaRPr b="0" lang="es-E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1800" spc="-1" strike="noStrike">
                <a:solidFill>
                  <a:srgbClr val="ffffff"/>
                </a:solidFill>
                <a:latin typeface="Arial"/>
              </a:rPr>
              <a:t>Fifth Outline Level</a:t>
            </a:r>
            <a:endParaRPr b="0" lang="es-E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1800" spc="-1" strike="noStrike">
                <a:solidFill>
                  <a:srgbClr val="ffffff"/>
                </a:solidFill>
                <a:latin typeface="Arial"/>
              </a:rPr>
              <a:t>Sixth Outline Level</a:t>
            </a:r>
            <a:endParaRPr b="0" lang="es-E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1800" spc="-1" strike="noStrike">
                <a:solidFill>
                  <a:srgbClr val="ffffff"/>
                </a:solidFill>
                <a:latin typeface="Arial"/>
              </a:rPr>
              <a:t>Seventh Outline Level</a:t>
            </a:r>
            <a:endParaRPr b="0" lang="es-ES" sz="1800" spc="-1" strike="noStrike">
              <a:solidFill>
                <a:srgbClr val="ffffff"/>
              </a:solidFill>
              <a:latin typeface="Arial"/>
            </a:endParaRPr>
          </a:p>
        </p:txBody>
      </p:sp>
      <p:sp>
        <p:nvSpPr>
          <p:cNvPr id="23" name="PlaceHolder 3"/>
          <p:cNvSpPr>
            <a:spLocks noGrp="1"/>
          </p:cNvSpPr>
          <p:nvPr>
            <p:ph type="sldNum" idx="5"/>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8DD04D3-DC4E-4892-8394-84E650E2007C}"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Click to edit the title text format</a:t>
            </a:r>
            <a:endParaRPr b="0" lang="es-ES" sz="1800" spc="-1" strike="noStrike">
              <a:solidFill>
                <a:srgbClr val="ffffff"/>
              </a:solidFill>
              <a:latin typeface="Arial"/>
            </a:endParaRPr>
          </a:p>
        </p:txBody>
      </p:sp>
      <p:sp>
        <p:nvSpPr>
          <p:cNvPr id="27" name="PlaceHolder 2"/>
          <p:cNvSpPr>
            <a:spLocks noGrp="1"/>
          </p:cNvSpPr>
          <p:nvPr>
            <p:ph type="sldNum" idx="6"/>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C117800-2D58-4A49-81AD-DA089620DB1E}"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Click to edit the outline text format</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Second Outline Level</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Third Outline Level</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Fourth Outline Level</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Fifth Outline Level</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Sixth Outline Level</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Seventh Outline Level</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3" name="PlaceHolder 3"/>
          <p:cNvSpPr>
            <a:spLocks noGrp="1"/>
          </p:cNvSpPr>
          <p:nvPr>
            <p:ph type="sldNum" idx="7"/>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DE1346F-CC1F-4C1D-901A-5BB7BA7BF261}"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7"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8" name="PlaceHolder 3"/>
          <p:cNvSpPr>
            <a:spLocks noGrp="1"/>
          </p:cNvSpPr>
          <p:nvPr>
            <p:ph type="sldNum" idx="8"/>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2BF0913-8228-4579-8C57-5AD555E9A465}"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4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43" name="PlaceHolder 3"/>
          <p:cNvSpPr>
            <a:spLocks noGrp="1"/>
          </p:cNvSpPr>
          <p:nvPr>
            <p:ph type="sldNum" idx="9"/>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8D06125-5A44-429C-8F52-AE4E53950CF2}"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hyperlink" Target="https://www.spri.eus/es/preferencias-de-tus-suscripciones/?wpatg_tab=login" TargetMode="External"/><Relationship Id="rId2" Type="http://schemas.openxmlformats.org/officeDocument/2006/relationships/hyperlink" Target="https://www.aedbiz.org/editar-perfil/" TargetMode="External"/><Relationship Id="rId3"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hyperlink" Target="https://www.aedbiz.org/nuestras-asociadas/" TargetMode="External"/><Relationship Id="rId2" Type="http://schemas.openxmlformats.org/officeDocument/2006/relationships/image" Target="../media/image13.png"/><Relationship Id="rId3"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938760" y="2196360"/>
            <a:ext cx="4731480" cy="157068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79"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0" name="PlaceHolder 3"/>
          <p:cNvSpPr>
            <a:spLocks noGrp="1"/>
          </p:cNvSpPr>
          <p:nvPr>
            <p:ph type="title"/>
          </p:nvPr>
        </p:nvSpPr>
        <p:spPr>
          <a:xfrm>
            <a:off x="2329200" y="29448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2"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3" name="PlaceHolder 3"/>
          <p:cNvSpPr>
            <a:spLocks noGrp="1"/>
          </p:cNvSpPr>
          <p:nvPr>
            <p:ph type="title"/>
          </p:nvPr>
        </p:nvSpPr>
        <p:spPr>
          <a:xfrm>
            <a:off x="2329200" y="29448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360000" y="3240000"/>
            <a:ext cx="8518680" cy="125964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son desarrollos complicados</a:t>
            </a:r>
            <a:r>
              <a:rPr b="0" lang="es-ES" sz="1300" spc="-1" strike="noStrike">
                <a:solidFill>
                  <a:srgbClr val="000000"/>
                </a:solidFill>
                <a:latin typeface="Arial"/>
                <a:ea typeface="Noto Sans CJK SC"/>
              </a:rPr>
              <a:t>, son casi siempre tema de POST/GET de los datos y montarlos en un formulario. Se pueden complicar cuando metemos fotos o documentos como CV en PDF, por ejemplo.</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debemos almacenar contraseñas en nuestro CRM</a:t>
            </a:r>
            <a:r>
              <a:rPr b="0" lang="es-ES" sz="1300" spc="-1" strike="noStrike">
                <a:solidFill>
                  <a:srgbClr val="000000"/>
                </a:solidFill>
                <a:latin typeface="Arial"/>
                <a:ea typeface="Noto Sans CJK SC"/>
              </a:rPr>
              <a:t>, lo suyo es usar el login/registro de WordPress o generar algún tipo de «hash» temporal que se envíe al correo, así la gestión de seguridad la hace el correo.</a:t>
            </a:r>
            <a:endParaRPr b="0" lang="es-ES" sz="1300" spc="-1" strike="noStrike">
              <a:solidFill>
                <a:srgbClr val="000000"/>
              </a:solidFill>
              <a:latin typeface="Arial"/>
            </a:endParaRPr>
          </a:p>
        </p:txBody>
      </p:sp>
      <p:sp>
        <p:nvSpPr>
          <p:cNvPr id="85" name="PlaceHolder 2"/>
          <p:cNvSpPr>
            <a:spLocks noGrp="1"/>
          </p:cNvSpPr>
          <p:nvPr>
            <p:ph type="title"/>
          </p:nvPr>
        </p:nvSpPr>
        <p:spPr>
          <a:xfrm>
            <a:off x="2329560" y="29484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86" name="PlaceHolder 10"/>
          <p:cNvSpPr/>
          <p:nvPr/>
        </p:nvSpPr>
        <p:spPr>
          <a:xfrm>
            <a:off x="360000" y="900000"/>
            <a:ext cx="8639640" cy="1800000"/>
          </a:xfrm>
          <a:prstGeom prst="rect">
            <a:avLst/>
          </a:prstGeom>
          <a:noFill/>
          <a:ln w="0">
            <a:noFill/>
          </a:ln>
        </p:spPr>
        <p:style>
          <a:lnRef idx="0"/>
          <a:fillRef idx="0"/>
          <a:effectRef idx="0"/>
          <a:fontRef idx="minor"/>
        </p:style>
        <p:txBody>
          <a:bodyPr lIns="90000" rIns="90000" tIns="91440" bIns="91440" anchor="t">
            <a:normAutofit/>
          </a:bodyPr>
          <a:p>
            <a:pPr>
              <a:lnSpc>
                <a:spcPct val="100000"/>
              </a:lnSpc>
              <a:spcBef>
                <a:spcPts val="850"/>
              </a:spcBef>
              <a:spcAft>
                <a:spcPts val="850"/>
              </a:spcAft>
            </a:pPr>
            <a:r>
              <a:rPr b="0" lang="es-ES" sz="1300" spc="-1" strike="noStrike">
                <a:solidFill>
                  <a:srgbClr val="000000"/>
                </a:solidFill>
                <a:latin typeface="Arial"/>
                <a:ea typeface="Noto Sans CJK SC"/>
              </a:rPr>
              <a:t>Otra forma bastante común de conectar tu web en WordPress con tu CRM es crear un editor de perfil en tu web para que las propias usuarias puedan editar sus datos, sus preferencias y sus boletines de forma que ellas directamente nos den la información que luego vamos a usar.</a:t>
            </a:r>
            <a:endParaRPr b="0" lang="es-ES" sz="1300" spc="-1" strike="noStrike">
              <a:solidFill>
                <a:srgbClr val="000000"/>
              </a:solidFill>
              <a:latin typeface="Arial"/>
              <a:ea typeface="Noto Sans CJK SC"/>
            </a:endParaRPr>
          </a:p>
          <a:p>
            <a:pPr>
              <a:lnSpc>
                <a:spcPct val="100000"/>
              </a:lnSpc>
              <a:spcBef>
                <a:spcPts val="850"/>
              </a:spcBef>
              <a:spcAft>
                <a:spcPts val="850"/>
              </a:spcAft>
            </a:pPr>
            <a:r>
              <a:rPr b="0" lang="es-ES" sz="1300" spc="-1" strike="noStrike">
                <a:solidFill>
                  <a:srgbClr val="000000"/>
                </a:solidFill>
                <a:latin typeface="Arial"/>
                <a:ea typeface="Noto Sans CJK SC"/>
              </a:rPr>
              <a:t>Algunos ejemplos:</a:t>
            </a:r>
            <a:endParaRPr b="0" lang="es-ES" sz="1300" spc="-1" strike="noStrike">
              <a:solidFill>
                <a:srgbClr val="000000"/>
              </a:solidFill>
              <a:latin typeface="Arial"/>
              <a:ea typeface="Noto Sans CJK SC"/>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1"/>
              </a:rPr>
              <a:t>SPRI</a:t>
            </a:r>
            <a:endParaRPr b="0" lang="es-ES" sz="1300" spc="-1" strike="noStrike">
              <a:solidFill>
                <a:srgbClr val="000000"/>
              </a:solidFill>
              <a:latin typeface="Arial"/>
              <a:ea typeface="Noto Sans CJK SC"/>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2"/>
              </a:rPr>
              <a:t>AED</a:t>
            </a:r>
            <a:endParaRPr b="0" lang="es-ES" sz="1300" spc="-1" strike="noStrike">
              <a:solidFill>
                <a:srgbClr val="000000"/>
              </a:solidFill>
              <a:latin typeface="Arial"/>
              <a:ea typeface="Noto Sans CJK SC"/>
            </a:endParaRPr>
          </a:p>
        </p:txBody>
      </p:sp>
      <p:sp>
        <p:nvSpPr>
          <p:cNvPr id="87" name="PlaceHolder 11"/>
          <p:cNvSpPr/>
          <p:nvPr/>
        </p:nvSpPr>
        <p:spPr>
          <a:xfrm>
            <a:off x="180000" y="2718720"/>
            <a:ext cx="8650440" cy="5209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rPr>
              <a:t>Consideraciones</a:t>
            </a:r>
            <a:r>
              <a:rPr b="0" lang="es-ES" sz="1500" spc="-1" strike="noStrike">
                <a:solidFill>
                  <a:srgbClr val="000000"/>
                </a:solidFill>
                <a:latin typeface="Arial"/>
              </a:rPr>
              <a:t> Ƹ̵̡Ӝ̵̨̄Ʒ</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311760" y="1461600"/>
            <a:ext cx="5807880" cy="3116520"/>
          </a:xfrm>
          <a:prstGeom prst="rect">
            <a:avLst/>
          </a:prstGeom>
          <a:noFill/>
          <a:ln w="0">
            <a:noFill/>
          </a:ln>
        </p:spPr>
        <p:txBody>
          <a:bodyPr lIns="91440" rIns="91440" tIns="91440" bIns="91440" anchor="t">
            <a:normAutofit fontScale="81111"/>
          </a:bodyPr>
          <a:p>
            <a:pPr indent="0">
              <a:lnSpc>
                <a:spcPct val="100000"/>
              </a:lnSpc>
              <a:spcBef>
                <a:spcPts val="1191"/>
              </a:spcBef>
              <a:spcAft>
                <a:spcPts val="992"/>
              </a:spcAft>
              <a:buNone/>
              <a:tabLst>
                <a:tab algn="l" pos="0"/>
              </a:tabLst>
            </a:pPr>
            <a:r>
              <a:rPr b="0" lang="es-ES" sz="1500" spc="-1" strike="noStrike">
                <a:solidFill>
                  <a:srgbClr val="000000"/>
                </a:solidFill>
                <a:latin typeface="Arial"/>
              </a:rPr>
              <a:t>Lo importante en esos desarrollos en </a:t>
            </a:r>
            <a:r>
              <a:rPr b="1" lang="es-ES" sz="1500" spc="-1" strike="noStrike">
                <a:solidFill>
                  <a:srgbClr val="000000"/>
                </a:solidFill>
                <a:latin typeface="Arial"/>
              </a:rPr>
              <a:t>definir bien qué elementos va a tener el formulario y cómo van a poder rellenar</a:t>
            </a:r>
            <a:r>
              <a:rPr b="0" lang="es-ES" sz="1500" spc="-1" strike="noStrike">
                <a:solidFill>
                  <a:srgbClr val="000000"/>
                </a:solidFill>
                <a:latin typeface="Arial"/>
              </a:rPr>
              <a:t>. Datos muy relevantes como pueden ser el tamaño de tu empresa, puede que no interese dejarse de mano de las clientes que editan su perfil.</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La mejor opción es </a:t>
            </a:r>
            <a:r>
              <a:rPr b="1" lang="es-ES" sz="1500" spc="-1" strike="noStrike">
                <a:solidFill>
                  <a:srgbClr val="000000"/>
                </a:solidFill>
                <a:latin typeface="Arial"/>
              </a:rPr>
              <a:t>cerrar lo más posible la entrada de datos</a:t>
            </a:r>
            <a:r>
              <a:rPr b="0" lang="es-ES" sz="1500" spc="-1" strike="noStrike">
                <a:solidFill>
                  <a:srgbClr val="000000"/>
                </a:solidFill>
                <a:latin typeface="Arial"/>
              </a:rPr>
              <a:t>. Si podéis cerrar las opciones con desplegables, checkboxes, etc. mucho mejor que textos libres. Pensad que una ciudad puede escribirse de muchas formas: Galdakano, Galdacano, Galdakao, etc. </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Os diría que </a:t>
            </a:r>
            <a:r>
              <a:rPr b="1" lang="es-ES" sz="1500" spc="-1" strike="noStrike">
                <a:solidFill>
                  <a:srgbClr val="000000"/>
                </a:solidFill>
                <a:latin typeface="Arial"/>
              </a:rPr>
              <a:t>si tenéis dudas con ciertos campos, los duplicáis</a:t>
            </a:r>
            <a:r>
              <a:rPr b="0" lang="es-ES" sz="1500" spc="-1" strike="noStrike">
                <a:solidFill>
                  <a:srgbClr val="000000"/>
                </a:solidFill>
                <a:latin typeface="Arial"/>
              </a:rPr>
              <a:t> y luego ver como funcionan las usuarias, tomáis una decisión de mantenerlo separado o fusionáis. Siguiendo el ejemplo anterior del tamaño de empresa, podemos tener el campo del CRM «tamaño_empresa» que usa marketing para sus segmentos y creamos otro para «tamaño_empresa_perfil» para el perfil de usuaria. </a:t>
            </a:r>
            <a:endParaRPr b="0" lang="es-ES" sz="1500" spc="-1" strike="noStrike">
              <a:solidFill>
                <a:srgbClr val="000000"/>
              </a:solidFill>
              <a:latin typeface="Arial"/>
            </a:endParaRPr>
          </a:p>
        </p:txBody>
      </p:sp>
      <p:sp>
        <p:nvSpPr>
          <p:cNvPr id="89" name="PlaceHolder 2"/>
          <p:cNvSpPr>
            <a:spLocks noGrp="1"/>
          </p:cNvSpPr>
          <p:nvPr>
            <p:ph type="title"/>
          </p:nvPr>
        </p:nvSpPr>
        <p:spPr>
          <a:xfrm>
            <a:off x="2329560" y="29484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0" name="PlaceHolder 8"/>
          <p:cNvSpPr/>
          <p:nvPr/>
        </p:nvSpPr>
        <p:spPr>
          <a:xfrm>
            <a:off x="180000" y="900000"/>
            <a:ext cx="8650440" cy="5209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rPr>
              <a:t>¿Cómo tratar los datos?</a:t>
            </a:r>
            <a:r>
              <a:rPr b="0" lang="es-ES" sz="1500" spc="-1" strike="noStrike">
                <a:solidFill>
                  <a:srgbClr val="000000"/>
                </a:solidFill>
                <a:latin typeface="Arial"/>
              </a:rPr>
              <a:t> d[ o_0 ]b</a:t>
            </a:r>
            <a:endParaRPr b="0" lang="es-ES" sz="1500" spc="-1" strike="noStrike">
              <a:solidFill>
                <a:srgbClr val="000000"/>
              </a:solidFill>
              <a:latin typeface="Arial"/>
            </a:endParaRPr>
          </a:p>
        </p:txBody>
      </p:sp>
      <p:pic>
        <p:nvPicPr>
          <p:cNvPr id="91" name="" descr=""/>
          <p:cNvPicPr/>
          <p:nvPr/>
        </p:nvPicPr>
        <p:blipFill>
          <a:blip r:embed="rId1"/>
          <a:stretch/>
        </p:blipFill>
        <p:spPr>
          <a:xfrm>
            <a:off x="6120000" y="1394280"/>
            <a:ext cx="2700000" cy="3339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p:nvPr>
        </p:nvSpPr>
        <p:spPr>
          <a:xfrm>
            <a:off x="311760" y="900000"/>
            <a:ext cx="5987880" cy="367812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Lo mismo que tu WordPress alimenta a tu CRM, habrá veces en que el CRM va a alimentar nuestra web. Este tipo de conexiones van a necesitar desarrollos propios y acceso a API. Las funcionalidades pueden muchas, aunque normalmente solo extraen información.</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1:</a:t>
            </a:r>
            <a:r>
              <a:rPr b="0" lang="es-ES" sz="1800" spc="-1" strike="noStrike">
                <a:solidFill>
                  <a:srgbClr val="000000"/>
                </a:solidFill>
                <a:latin typeface="Arial"/>
              </a:rPr>
              <a:t> Tenemos una </a:t>
            </a:r>
            <a:r>
              <a:rPr b="0" lang="es-ES" sz="1800" spc="-1" strike="noStrike" u="sng">
                <a:solidFill>
                  <a:srgbClr val="0097a7"/>
                </a:solidFill>
                <a:uFillTx/>
                <a:latin typeface="Arial"/>
                <a:hlinkClick r:id="rId1"/>
              </a:rPr>
              <a:t>asociación</a:t>
            </a:r>
            <a:r>
              <a:rPr b="0" lang="es-ES" sz="1800" spc="-1" strike="noStrike">
                <a:solidFill>
                  <a:srgbClr val="000000"/>
                </a:solidFill>
                <a:latin typeface="Arial"/>
              </a:rPr>
              <a:t> que tiene etiquetada a todas sus socias. La web muestra las fichas de las asociadas con sus datos más importantes. Esa información se saca del CRM y cuando se modifica en el CRM se modifica en la web.</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2:</a:t>
            </a:r>
            <a:r>
              <a:rPr b="0" lang="es-ES" sz="1800" spc="-1" strike="noStrike">
                <a:solidFill>
                  <a:srgbClr val="000000"/>
                </a:solidFill>
                <a:latin typeface="Arial"/>
              </a:rPr>
              <a:t> Se desarrolló un plugin que creaba un mini-sistema de contenido publicitario personalizado. Cada contacto tenía una serie de «LeadScorings» basados en sus intereses. En el admin se podían crear contenidos muy sencillos (titular, foto y texto) y asignarle un «LeadScoring» y un máximo y un mínimo. Si un contacto identificado con puntos en ese interés dentro de los parámetros establecidos, visitaba la web veía esos contenidos en determinadas partes de la web como el «sidebar» o el «footer». No eran muy intrusivos porque eran publicidad interna, pero lo interesante es que estaba bastante personalizada.</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Consejo:</a:t>
            </a:r>
            <a:r>
              <a:rPr b="0" lang="es-ES" sz="1800" spc="-1" strike="noStrike">
                <a:solidFill>
                  <a:srgbClr val="000000"/>
                </a:solidFill>
                <a:latin typeface="Arial"/>
              </a:rPr>
              <a:t> Si no es importante que los datos estén actualizados al minuto trata de cachearlos lo máximo posible. El listado de socios del caso práctico puede pedirse una vez al día y tirar de ese cacheo hasta el día siguiente </a:t>
            </a:r>
            <a:endParaRPr b="0" lang="es-ES" sz="1800" spc="-1" strike="noStrike">
              <a:solidFill>
                <a:srgbClr val="000000"/>
              </a:solidFill>
              <a:latin typeface="Arial"/>
            </a:endParaRPr>
          </a:p>
        </p:txBody>
      </p:sp>
      <p:sp>
        <p:nvSpPr>
          <p:cNvPr id="93" name="PlaceHolder 2"/>
          <p:cNvSpPr>
            <a:spLocks noGrp="1"/>
          </p:cNvSpPr>
          <p:nvPr>
            <p:ph type="title"/>
          </p:nvPr>
        </p:nvSpPr>
        <p:spPr>
          <a:xfrm>
            <a:off x="2329560" y="294840"/>
            <a:ext cx="6490440" cy="52092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000000"/>
              </a:solidFill>
              <a:latin typeface="Arial"/>
            </a:endParaRPr>
          </a:p>
        </p:txBody>
      </p:sp>
      <p:pic>
        <p:nvPicPr>
          <p:cNvPr id="94" name="" descr=""/>
          <p:cNvPicPr/>
          <p:nvPr/>
        </p:nvPicPr>
        <p:blipFill>
          <a:blip r:embed="rId2"/>
          <a:stretch/>
        </p:blipFill>
        <p:spPr>
          <a:xfrm>
            <a:off x="6438960" y="978480"/>
            <a:ext cx="2422440" cy="3599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520000" y="294120"/>
            <a:ext cx="631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Conexión directa a la API o crear un middleware</a:t>
            </a:r>
            <a:r>
              <a:rPr b="0" lang="es-ES" sz="1800" spc="-1" strike="noStrike">
                <a:solidFill>
                  <a:srgbClr val="000000"/>
                </a:solidFill>
                <a:latin typeface="Arial"/>
              </a:rPr>
              <a:t> c[_]</a:t>
            </a:r>
            <a:endParaRPr b="0" lang="es-ES" sz="1800" spc="-1" strike="noStrike">
              <a:solidFill>
                <a:srgbClr val="000000"/>
              </a:solidFill>
              <a:latin typeface="Arial"/>
            </a:endParaRPr>
          </a:p>
        </p:txBody>
      </p:sp>
      <p:sp>
        <p:nvSpPr>
          <p:cNvPr id="96"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2340000" y="198360"/>
            <a:ext cx="649044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8" name="PlaceHolder 2"/>
          <p:cNvSpPr>
            <a:spLocks noGrp="1"/>
          </p:cNvSpPr>
          <p:nvPr>
            <p:ph/>
          </p:nvPr>
        </p:nvSpPr>
        <p:spPr>
          <a:xfrm>
            <a:off x="311760" y="900000"/>
            <a:ext cx="8518680" cy="367812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340000" y="294120"/>
            <a:ext cx="649044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Sobre mí</a:t>
            </a:r>
            <a:r>
              <a:rPr b="0" lang="es-ES" sz="1800" spc="-1" strike="noStrike">
                <a:solidFill>
                  <a:srgbClr val="174575"/>
                </a:solidFill>
                <a:latin typeface="Arial"/>
              </a:rPr>
              <a:t> O=('-'Q)</a:t>
            </a:r>
            <a:endParaRPr b="0" lang="es-ES" sz="1800" spc="-1" strike="noStrike">
              <a:solidFill>
                <a:srgbClr val="000000"/>
              </a:solidFill>
              <a:latin typeface="Arial"/>
            </a:endParaRPr>
          </a:p>
        </p:txBody>
      </p:sp>
      <p:sp>
        <p:nvSpPr>
          <p:cNvPr id="100"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340000" y="294120"/>
            <a:ext cx="649044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Enlaces</a:t>
            </a:r>
            <a:r>
              <a:rPr b="0" lang="es-ES" sz="1800" spc="-1" strike="noStrike">
                <a:solidFill>
                  <a:srgbClr val="174575"/>
                </a:solidFill>
                <a:latin typeface="Arial"/>
              </a:rPr>
              <a:t> [♥]]] [♦]]] [♣]]] [♠]]]</a:t>
            </a:r>
            <a:endParaRPr b="0" lang="es-ES" sz="1800" spc="-1" strike="noStrike">
              <a:solidFill>
                <a:srgbClr val="000000"/>
              </a:solidFill>
              <a:latin typeface="Arial"/>
            </a:endParaRPr>
          </a:p>
        </p:txBody>
      </p:sp>
      <p:sp>
        <p:nvSpPr>
          <p:cNvPr id="102"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8" name="Google Shape;63;p 5"/>
          <p:cNvSpPr/>
          <p:nvPr/>
        </p:nvSpPr>
        <p:spPr>
          <a:xfrm>
            <a:off x="299880" y="1440000"/>
            <a:ext cx="8518680" cy="197856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ea typeface="DejaVu Sans"/>
              </a:rPr>
              <a:t>Tu WordPress puede ser un gran aliado de tu CRM, surtiéndole de mucha información, como nuevos contactos y leadscorings. Y esto también funciona al revés, proveyendo a tu WordPress con información sobre el contacto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ea typeface="DejaVu Sans"/>
              </a:rPr>
              <a:t>APRENDER A CONECTARLOS</a:t>
            </a:r>
            <a:endParaRPr b="0" lang="es-ES" sz="2800" spc="-1" strike="noStrike">
              <a:solidFill>
                <a:srgbClr val="000000"/>
              </a:solidFill>
              <a:latin typeface="Arial"/>
            </a:endParaRPr>
          </a:p>
        </p:txBody>
      </p:sp>
      <p:pic>
        <p:nvPicPr>
          <p:cNvPr id="49" name="" descr=""/>
          <p:cNvPicPr/>
          <p:nvPr/>
        </p:nvPicPr>
        <p:blipFill>
          <a:blip r:embed="rId1"/>
          <a:stretch/>
        </p:blipFill>
        <p:spPr>
          <a:xfrm rot="20467200">
            <a:off x="2738520" y="3563640"/>
            <a:ext cx="1073160" cy="1078560"/>
          </a:xfrm>
          <a:prstGeom prst="rect">
            <a:avLst/>
          </a:prstGeom>
          <a:ln w="0">
            <a:noFill/>
          </a:ln>
        </p:spPr>
      </p:pic>
      <p:pic>
        <p:nvPicPr>
          <p:cNvPr id="50" name="" descr=""/>
          <p:cNvPicPr/>
          <p:nvPr/>
        </p:nvPicPr>
        <p:blipFill>
          <a:blip r:embed="rId2"/>
          <a:stretch/>
        </p:blipFill>
        <p:spPr>
          <a:xfrm rot="1380000">
            <a:off x="4474800" y="3735720"/>
            <a:ext cx="1156680" cy="9331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80600" y="198360"/>
            <a:ext cx="851868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52" name="PlaceHolder 2"/>
          <p:cNvSpPr>
            <a:spLocks noGrp="1"/>
          </p:cNvSpPr>
          <p:nvPr>
            <p:ph/>
          </p:nvPr>
        </p:nvSpPr>
        <p:spPr>
          <a:xfrm>
            <a:off x="311760" y="900000"/>
            <a:ext cx="6526800" cy="341928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53" name="" descr=""/>
          <p:cNvPicPr/>
          <p:nvPr/>
        </p:nvPicPr>
        <p:blipFill>
          <a:blip r:embed="rId1"/>
          <a:stretch/>
        </p:blipFill>
        <p:spPr>
          <a:xfrm>
            <a:off x="6847560" y="1980000"/>
            <a:ext cx="531720" cy="531720"/>
          </a:xfrm>
          <a:prstGeom prst="rect">
            <a:avLst/>
          </a:prstGeom>
          <a:ln w="0">
            <a:noFill/>
          </a:ln>
        </p:spPr>
      </p:pic>
      <p:pic>
        <p:nvPicPr>
          <p:cNvPr id="54" name="" descr=""/>
          <p:cNvPicPr/>
          <p:nvPr/>
        </p:nvPicPr>
        <p:blipFill>
          <a:blip r:embed="rId2"/>
          <a:stretch/>
        </p:blipFill>
        <p:spPr>
          <a:xfrm>
            <a:off x="7552800" y="1944720"/>
            <a:ext cx="541080" cy="538560"/>
          </a:xfrm>
          <a:prstGeom prst="rect">
            <a:avLst/>
          </a:prstGeom>
          <a:ln w="0">
            <a:noFill/>
          </a:ln>
        </p:spPr>
      </p:pic>
      <p:pic>
        <p:nvPicPr>
          <p:cNvPr id="55" name="" descr=""/>
          <p:cNvPicPr/>
          <p:nvPr/>
        </p:nvPicPr>
        <p:blipFill>
          <a:blip r:embed="rId3"/>
          <a:stretch/>
        </p:blipFill>
        <p:spPr>
          <a:xfrm>
            <a:off x="8272800" y="1944720"/>
            <a:ext cx="538560" cy="538560"/>
          </a:xfrm>
          <a:prstGeom prst="rect">
            <a:avLst/>
          </a:prstGeom>
          <a:ln w="0">
            <a:noFill/>
          </a:ln>
        </p:spPr>
      </p:pic>
      <p:pic>
        <p:nvPicPr>
          <p:cNvPr id="56" name="" descr=""/>
          <p:cNvPicPr/>
          <p:nvPr/>
        </p:nvPicPr>
        <p:blipFill>
          <a:blip r:embed="rId4"/>
          <a:stretch/>
        </p:blipFill>
        <p:spPr>
          <a:xfrm>
            <a:off x="6847920" y="2700000"/>
            <a:ext cx="531360" cy="531360"/>
          </a:xfrm>
          <a:prstGeom prst="rect">
            <a:avLst/>
          </a:prstGeom>
          <a:ln w="0">
            <a:noFill/>
          </a:ln>
        </p:spPr>
      </p:pic>
      <p:pic>
        <p:nvPicPr>
          <p:cNvPr id="57" name="" descr=""/>
          <p:cNvPicPr/>
          <p:nvPr/>
        </p:nvPicPr>
        <p:blipFill>
          <a:blip r:embed="rId5"/>
          <a:stretch/>
        </p:blipFill>
        <p:spPr>
          <a:xfrm>
            <a:off x="7560000" y="2707920"/>
            <a:ext cx="531360" cy="531360"/>
          </a:xfrm>
          <a:prstGeom prst="rect">
            <a:avLst/>
          </a:prstGeom>
          <a:ln w="0">
            <a:noFill/>
          </a:ln>
        </p:spPr>
      </p:pic>
      <p:pic>
        <p:nvPicPr>
          <p:cNvPr id="58" name="" descr=""/>
          <p:cNvPicPr/>
          <p:nvPr/>
        </p:nvPicPr>
        <p:blipFill>
          <a:blip r:embed="rId6"/>
          <a:stretch/>
        </p:blipFill>
        <p:spPr>
          <a:xfrm>
            <a:off x="8272800" y="2700720"/>
            <a:ext cx="531360" cy="531360"/>
          </a:xfrm>
          <a:prstGeom prst="rect">
            <a:avLst/>
          </a:prstGeom>
          <a:ln w="0">
            <a:noFill/>
          </a:ln>
        </p:spPr>
      </p:pic>
      <p:sp>
        <p:nvSpPr>
          <p:cNvPr id="59" name="PlaceHolder 3"/>
          <p:cNvSpPr>
            <a:spLocks noGrp="1"/>
          </p:cNvSpPr>
          <p:nvPr>
            <p:ph/>
          </p:nvPr>
        </p:nvSpPr>
        <p:spPr>
          <a:xfrm>
            <a:off x="3600000" y="1980000"/>
            <a:ext cx="1979280" cy="125928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Clientify</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Mautic</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Salesforce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00600" y="1983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000000"/>
              </a:solidFill>
              <a:latin typeface="Arial"/>
            </a:endParaRPr>
          </a:p>
        </p:txBody>
      </p:sp>
      <p:sp>
        <p:nvSpPr>
          <p:cNvPr id="61" name="PlaceHolder 2"/>
          <p:cNvSpPr>
            <a:spLocks noGrp="1"/>
          </p:cNvSpPr>
          <p:nvPr>
            <p:ph/>
          </p:nvPr>
        </p:nvSpPr>
        <p:spPr>
          <a:xfrm>
            <a:off x="300600" y="1001160"/>
            <a:ext cx="8518680" cy="3318120"/>
          </a:xfrm>
          <a:prstGeom prst="rect">
            <a:avLst/>
          </a:prstGeom>
          <a:noFill/>
          <a:ln w="0">
            <a:noFill/>
          </a:ln>
        </p:spPr>
        <p:txBody>
          <a:bodyPr lIns="91440" rIns="91440" tIns="91440" bIns="91440" anchor="t">
            <a:normAutofit fontScale="96666"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en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983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
        <p:nvSpPr>
          <p:cNvPr id="63" name="PlaceHolder 2"/>
          <p:cNvSpPr>
            <a:spLocks noGrp="1"/>
          </p:cNvSpPr>
          <p:nvPr>
            <p:ph/>
          </p:nvPr>
        </p:nvSpPr>
        <p:spPr>
          <a:xfrm>
            <a:off x="300600" y="1080000"/>
            <a:ext cx="8518680" cy="3116520"/>
          </a:xfrm>
          <a:prstGeom prst="rect">
            <a:avLst/>
          </a:prstGeom>
          <a:noFill/>
          <a:ln w="0">
            <a:noFill/>
          </a:ln>
        </p:spPr>
        <p:txBody>
          <a:bodyPr lIns="91440" rIns="91440" tIns="91440" bIns="91440" anchor="t">
            <a:normAutofit fontScale="87222" lnSpcReduction="10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1" lang="es-ES" sz="1600" spc="-1" strike="noStrike">
                <a:solidFill>
                  <a:srgbClr val="000000"/>
                </a:solidFill>
                <a:latin typeface="Arial"/>
                <a:ea typeface="Noto Sans CJK SC"/>
              </a:rPr>
              <a:t>Obligaciones legales: </a:t>
            </a:r>
            <a:r>
              <a:rPr b="0" lang="es-ES" sz="1600" spc="-1" strike="noStrike">
                <a:solidFill>
                  <a:srgbClr val="000000"/>
                </a:solidFill>
                <a:latin typeface="Arial"/>
                <a:ea typeface="Noto Sans CJK SC"/>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65" name="PlaceHolder 2"/>
          <p:cNvSpPr>
            <a:spLocks noGrp="1"/>
          </p:cNvSpPr>
          <p:nvPr>
            <p:ph/>
          </p:nvPr>
        </p:nvSpPr>
        <p:spPr>
          <a:xfrm>
            <a:off x="311760" y="1260000"/>
            <a:ext cx="8518680" cy="1417680"/>
          </a:xfrm>
          <a:prstGeom prst="rect">
            <a:avLst/>
          </a:prstGeom>
          <a:noFill/>
          <a:ln w="0">
            <a:noFill/>
          </a:ln>
        </p:spPr>
        <p:txBody>
          <a:bodyPr lIns="91440" rIns="91440" tIns="91440" bIns="91440" anchor="t">
            <a:normAutofit fontScale="87222"/>
          </a:bodyPr>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Estos códigos detectan e identifican a los usuarios a partir de los clics en emails que hayan sido enviados desde el CRM.</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Sin ese primer clic en una newsletter y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66" name="PlaceHolder 3"/>
          <p:cNvSpPr>
            <a:spLocks noGrp="1"/>
          </p:cNvSpPr>
          <p:nvPr>
            <p:ph type="title"/>
          </p:nvPr>
        </p:nvSpPr>
        <p:spPr>
          <a:xfrm>
            <a:off x="120600" y="269064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7" name="PlaceHolder 4"/>
          <p:cNvSpPr>
            <a:spLocks noGrp="1"/>
          </p:cNvSpPr>
          <p:nvPr>
            <p:ph/>
          </p:nvPr>
        </p:nvSpPr>
        <p:spPr>
          <a:xfrm>
            <a:off x="270000" y="3060000"/>
            <a:ext cx="8518680" cy="143928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8" name="PlaceHolder 5"/>
          <p:cNvSpPr>
            <a:spLocks noGrp="1"/>
          </p:cNvSpPr>
          <p:nvPr>
            <p:ph type="title"/>
          </p:nvPr>
        </p:nvSpPr>
        <p:spPr>
          <a:xfrm>
            <a:off x="2340000" y="198360"/>
            <a:ext cx="653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70" name=""/>
          <p:cNvSpPr/>
          <p:nvPr/>
        </p:nvSpPr>
        <p:spPr>
          <a:xfrm>
            <a:off x="360000" y="1260000"/>
            <a:ext cx="3779280" cy="287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Todos los enlaces en LinkedIn tienen unos parámetros «UTM» que les marca como que vienen de LinkedIn. Si el código detecta un usuario que visita una página tiene esos parámetros «UTM», le mete una etiqueta «usuario-linkedin».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Esa etiqueta la usamos luego para tener listados de emails para crear audiencias en LinkedIn y para mandar campañas para promocionar LinkedIn, pidiéndoles que den me gusta y compartan.</a:t>
            </a:r>
            <a:endParaRPr b="0" lang="es-ES" sz="1400" spc="-1" strike="noStrike">
              <a:solidFill>
                <a:srgbClr val="000000"/>
              </a:solidFill>
              <a:latin typeface="Arial"/>
            </a:endParaRPr>
          </a:p>
        </p:txBody>
      </p:sp>
      <p:sp>
        <p:nvSpPr>
          <p:cNvPr id="71" name="PlaceHolder 2"/>
          <p:cNvSpPr>
            <a:spLocks noGrp="1"/>
          </p:cNvSpPr>
          <p:nvPr>
            <p:ph type="title"/>
          </p:nvPr>
        </p:nvSpPr>
        <p:spPr>
          <a:xfrm>
            <a:off x="2340360" y="198720"/>
            <a:ext cx="653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pic>
        <p:nvPicPr>
          <p:cNvPr id="72" name="" descr=""/>
          <p:cNvPicPr/>
          <p:nvPr/>
        </p:nvPicPr>
        <p:blipFill>
          <a:blip r:embed="rId1"/>
          <a:stretch/>
        </p:blipFill>
        <p:spPr>
          <a:xfrm>
            <a:off x="5040000" y="1383120"/>
            <a:ext cx="3621240" cy="1524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328840" y="29412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
        <p:nvSpPr>
          <p:cNvPr id="74" name="PlaceHolder 2"/>
          <p:cNvSpPr>
            <a:spLocks noGrp="1"/>
          </p:cNvSpPr>
          <p:nvPr>
            <p:ph/>
          </p:nvPr>
        </p:nvSpPr>
        <p:spPr>
          <a:xfrm>
            <a:off x="311760" y="1461600"/>
            <a:ext cx="5087520" cy="311652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La forma más común de conexión entre WordPress y Un CRM es mediante formularios. Está conexión se puede hacer mediante diferentes formas.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Incrustados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plugin</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desarrollo propio</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Mixtos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6" name="PlaceHolder 2"/>
          <p:cNvSpPr>
            <a:spLocks noGrp="1"/>
          </p:cNvSpPr>
          <p:nvPr>
            <p:ph/>
          </p:nvPr>
        </p:nvSpPr>
        <p:spPr>
          <a:xfrm>
            <a:off x="311760" y="1337400"/>
            <a:ext cx="8518680" cy="3240720"/>
          </a:xfrm>
          <a:prstGeom prst="rect">
            <a:avLst/>
          </a:prstGeom>
          <a:noFill/>
          <a:ln w="0">
            <a:noFill/>
          </a:ln>
        </p:spPr>
        <p:txBody>
          <a:bodyPr lIns="91440" rIns="91440" tIns="91440" bIns="91440" anchor="t">
            <a:normAutofit fontScale="56111"/>
          </a:bodyPr>
          <a:p>
            <a:pPr indent="0">
              <a:lnSpc>
                <a:spcPct val="100000"/>
              </a:lnSpc>
              <a:spcBef>
                <a:spcPts val="340"/>
              </a:spcBef>
              <a:spcAft>
                <a:spcPts val="283"/>
              </a:spcAft>
              <a:buNone/>
              <a:tabLst>
                <a:tab algn="l" pos="0"/>
              </a:tabLst>
            </a:pPr>
            <a:r>
              <a:rPr b="0" lang="es-ES" sz="1800" spc="-1" strike="noStrike">
                <a:solidFill>
                  <a:srgbClr val="000000"/>
                </a:solidFill>
                <a:latin typeface="Arial"/>
              </a:rPr>
              <a:t>La mayoría de CRM dan códigos para incrustar formularios en tu web. Son códigos muy sencillos de usar, generas el formulario y cortas y pegas el código que te dan en tu web, en páginas, widgets, …</a:t>
            </a:r>
            <a:endParaRPr b="0" lang="es-ES" sz="1800" spc="-1" strike="noStrike">
              <a:solidFill>
                <a:srgbClr val="000000"/>
              </a:solidFill>
              <a:latin typeface="Arial"/>
            </a:endParaRPr>
          </a:p>
          <a:p>
            <a:pPr indent="0">
              <a:lnSpc>
                <a:spcPct val="100000"/>
              </a:lnSpc>
              <a:spcBef>
                <a:spcPts val="340"/>
              </a:spcBef>
              <a:spcAft>
                <a:spcPts val="283"/>
              </a:spcAft>
              <a:buNone/>
              <a:tabLst>
                <a:tab algn="l" pos="0"/>
              </a:tabLst>
            </a:pPr>
            <a:r>
              <a:rPr b="1" lang="es-ES" sz="1800" spc="-1" strike="noStrike">
                <a:solidFill>
                  <a:srgbClr val="000000"/>
                </a:solidFill>
                <a:latin typeface="Arial"/>
              </a:rPr>
              <a:t>Ventajas: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Muy fácil de crear e integrar y exigen pocos conocimientos.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La conexión es directa, no debería haber fallos.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Ellos se encargan de meter la cookie de rastreo o similares para poder seguir al usuario.</a:t>
            </a:r>
            <a:endParaRPr b="0" lang="es-ES" sz="1800" spc="-1" strike="noStrike">
              <a:solidFill>
                <a:srgbClr val="000000"/>
              </a:solidFill>
              <a:latin typeface="Arial"/>
            </a:endParaRPr>
          </a:p>
          <a:p>
            <a:pPr indent="0">
              <a:lnSpc>
                <a:spcPct val="100000"/>
              </a:lnSpc>
              <a:spcBef>
                <a:spcPts val="340"/>
              </a:spcBef>
              <a:spcAft>
                <a:spcPts val="283"/>
              </a:spcAft>
              <a:buNone/>
              <a:tabLst>
                <a:tab algn="l" pos="0"/>
              </a:tabLst>
            </a:pPr>
            <a:r>
              <a:rPr b="1" lang="es-ES" sz="1800" spc="-1" strike="noStrike">
                <a:solidFill>
                  <a:srgbClr val="000000"/>
                </a:solidFill>
                <a:latin typeface="Arial"/>
              </a:rPr>
              <a:t>Desventajas: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Cuando quieres meter campos especiales que no están en el CRM, te obliga a crear campus personalizados en el CRM para guardar esa información. A la larga creas montones de campos que casi ni se usan.</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No tienen buena integración en el diseño de tu WordPress y suelen quedar un poco pegote.</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No permiten conectar a terceros. Los formularios incrustados se conectan difícilmente con elementos de terceros. Tengo una fundación de una empresa grande que todos los contactos recogidos con los formularios deben registrarse en el CRM que usan ellos (Clientify) y con el de la empresa matriz (Salesforce). Los formularios incrustados de Clientify no permiten hacer una conexión también a Salesforce cumpliendo los requerimientos que Salesforce exige.</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Si cae el CRM caen los formularios de tu web. No suelen fallar, pero puede pasar.</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77" name="PlaceHolder 3"/>
          <p:cNvSpPr>
            <a:spLocks noGrp="1"/>
          </p:cNvSpPr>
          <p:nvPr>
            <p:ph type="title"/>
          </p:nvPr>
        </p:nvSpPr>
        <p:spPr>
          <a:xfrm>
            <a:off x="2329200" y="29448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Formularios </a:t>
            </a:r>
            <a:r>
              <a:rPr b="0" lang="es-ES" sz="1800" spc="-1" strike="noStrike">
                <a:solidFill>
                  <a:srgbClr val="000000"/>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136</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2025-04-28T19:08:17Z</dcterms:modified>
  <cp:revision>31</cp:revision>
  <dc:subject/>
  <dc:title/>
</cp:coreProperties>
</file>

<file path=docProps/custom.xml><?xml version="1.0" encoding="utf-8"?>
<Properties xmlns="http://schemas.openxmlformats.org/officeDocument/2006/custom-properties" xmlns:vt="http://schemas.openxmlformats.org/officeDocument/2006/docPropsVTypes"/>
</file>