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70" r:id="rId6"/>
    <p:sldId id="259" r:id="rId7"/>
    <p:sldId id="260" r:id="rId8"/>
    <p:sldId id="265"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69" y="58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07:53:14.60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17,'49'11,"-8"-1,33-5,43 6,-69-6,83-2,-75-3,-62-1,0-1,0 1,1-1,-1-1,-10-5,15 8,0 0,0-1,0 1,0-1,0 1,0-1,0 1,0-1,1 0,-1 1,0-1,0 0,1 0,-1 1,0-1,1 0,-1 0,1 0,-1 0,1 0,-1 0,1 0,0 0,-1 0,1 0,0 0,0 0,0 0,0 0,0 0,0 0,0 0,0 0,0 0,1 0,-1 0,0 0,1 0,-1 0,0 0,2-1,-1 1,0 0,0 0,0 1,0-1,0 0,0 1,0-1,1 1,-1-1,0 1,0-1,1 1,-1 0,0 0,0 0,1 0,-1 0,0 0,1 0,-1 0,0 0,1 1,-1-1,0 0,0 1,0-1,1 1,-1 0,0-1,0 1,0 0,2 1,0 0,0 0,-1 0,1 0,0 0,-1 1,1-1,-1 1,0 0,0-1,0 1,1 3,-2-4,-1-1,1 0,-1 1,0-1,0 0,0 1,0-1,0 0,0 0,0 1,0-1,0 0,-1 1,1-1,0 0,-1 0,1 1,-1-1,0 0,1 0,-1 0,0 0,0 0,0 0,1 0,-1 0,0 0,0 0,0 0,-1-1,1 1,0 0,0-1,0 1,0-1,-1 1,1-1,0 0,-2 1,-5 1,-1 0,0-1,1 1,-14-1,1-1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07:53:18.09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74,'468'0,"-463"0,0 0,1-1,-1 0,0 0,0 0,0 0,7-4,-11 5,0 0,0-1,0 1,-1-1,1 1,0-1,0 1,-1-1,1 1,0-1,0 0,-1 1,1-1,-1 0,1 0,-1 1,1-1,-1 0,1 0,-1 0,0 0,1 1,-1-1,0 0,0 0,0 0,0 0,0 0,0 0,0 0,0 0,0 0,0 0,0 1,0-1,-1 0,1 0,0 0,-1 0,1 0,-1 1,1-1,-1 0,1 0,-1 1,0-1,1 0,-1 1,0-1,-1 0,-1-2,0 0,-1 1,1-1,-1 1,0 0,0 0,1 1,-2-1,1 1,0 0,0 0,0 0,0 0,-7 1,-68 1,51 0,-159 1,167-2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09:48:55.63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0,'16'1,"-1"1,0 1,0 0,0 0,0 2,-1 0,22 10,-14-5,44 12,-43-18,1-1,0-1,-1-2,31-1,-12-1,-21 1,-1-2,29-6,-27 4,31-3,-34 7,-16 1,-5 0,-27 0,5 1,-65-2,-83 3,157 0,-1 0,1 2,0 0,0 0,1 2,-24 11,32-14,1 1,0 0,-1 0,1 0,1 1,-7 6,-15 14,9-13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0:35:51.25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1,'365'0,"-363"-1,1 1,-1 0,1 0,-1 0,1 1,-1-1,1 1,-1-1,0 1,1 0,-1 0,0 0,1 0,-1 0,0 0,0 1,3 2,-3-1,-1-1,1 1,-1 0,0-1,0 1,0 0,0 0,0 0,0 0,-1 0,0 0,0 0,1 0,-2 5,-3 381,5-387,-1 0,-1 1,1-1,0 1,0-1,-1 1,1-1,-1 0,0 1,0-1,0 0,0 0,0 0,0 0,-1 0,1 0,-1 0,1 0,-1 0,-3 2,1-1,0-1,0 0,0 0,-1-1,1 1,0-1,-1 0,1 0,-1-1,-6 1,-167 0,79-3,82 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0:35:56.15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1,'495'0,"-479"0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7/28/2021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customXml" Target="../ink/ink5.xml"/><Relationship Id="rId5" Type="http://schemas.openxmlformats.org/officeDocument/2006/relationships/image" Target="../media/image12.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Experimental Design Final Project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Graham Bachman</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656B-063A-418A-A639-54320447C126}"/>
              </a:ext>
            </a:extLst>
          </p:cNvPr>
          <p:cNvSpPr>
            <a:spLocks noGrp="1"/>
          </p:cNvSpPr>
          <p:nvPr>
            <p:ph type="title"/>
          </p:nvPr>
        </p:nvSpPr>
        <p:spPr/>
        <p:txBody>
          <a:bodyPr/>
          <a:lstStyle/>
          <a:p>
            <a:r>
              <a:rPr lang="en-US" dirty="0"/>
              <a:t>The experiment</a:t>
            </a:r>
          </a:p>
        </p:txBody>
      </p:sp>
      <p:sp>
        <p:nvSpPr>
          <p:cNvPr id="3" name="Content Placeholder 2">
            <a:extLst>
              <a:ext uri="{FF2B5EF4-FFF2-40B4-BE49-F238E27FC236}">
                <a16:creationId xmlns:a16="http://schemas.microsoft.com/office/drawing/2014/main" id="{6D1F7017-E7D6-46D9-9F3C-6982BEF98BDE}"/>
              </a:ext>
            </a:extLst>
          </p:cNvPr>
          <p:cNvSpPr>
            <a:spLocks noGrp="1"/>
          </p:cNvSpPr>
          <p:nvPr>
            <p:ph sz="half" idx="1"/>
          </p:nvPr>
        </p:nvSpPr>
        <p:spPr/>
        <p:txBody>
          <a:bodyPr>
            <a:normAutofit fontScale="92500" lnSpcReduction="20000"/>
          </a:bodyPr>
          <a:lstStyle/>
          <a:p>
            <a:r>
              <a:rPr lang="en-US" dirty="0">
                <a:effectLst/>
                <a:latin typeface="+mj-lt"/>
              </a:rPr>
              <a:t>Tom Newell, a plant scientist at Bayer </a:t>
            </a:r>
            <a:r>
              <a:rPr lang="en-US" dirty="0" err="1">
                <a:effectLst/>
                <a:latin typeface="+mj-lt"/>
              </a:rPr>
              <a:t>CropSciense</a:t>
            </a:r>
            <a:r>
              <a:rPr lang="en-US" dirty="0">
                <a:effectLst/>
                <a:latin typeface="+mj-lt"/>
              </a:rPr>
              <a:t>, in 2019 conducted a study to investigate if:</a:t>
            </a:r>
          </a:p>
          <a:p>
            <a:pPr lvl="1"/>
            <a:r>
              <a:rPr lang="en-US" dirty="0">
                <a:effectLst/>
                <a:latin typeface="+mj-lt"/>
              </a:rPr>
              <a:t>The new fertilizer would have a more significant impact on yield than the current product (C)?</a:t>
            </a:r>
          </a:p>
          <a:p>
            <a:r>
              <a:rPr lang="en-US" dirty="0">
                <a:effectLst/>
                <a:latin typeface="+mj-lt"/>
              </a:rPr>
              <a:t>The new fertilizer has two formulas: slow release (S) and fast release (F). Tom wanted to investigate if:</a:t>
            </a:r>
            <a:endParaRPr lang="en-US" dirty="0">
              <a:latin typeface="+mj-lt"/>
            </a:endParaRPr>
          </a:p>
          <a:p>
            <a:pPr lvl="1"/>
            <a:r>
              <a:rPr lang="en-US" dirty="0">
                <a:effectLst/>
                <a:latin typeface="+mj-lt"/>
              </a:rPr>
              <a:t>The new products (two formulas) and the current product performed similar across fields</a:t>
            </a:r>
          </a:p>
          <a:p>
            <a:pPr lvl="1"/>
            <a:r>
              <a:rPr lang="en-US" dirty="0">
                <a:effectLst/>
                <a:latin typeface="+mj-lt"/>
              </a:rPr>
              <a:t>There would be a significant difference between S and F on yield impact?</a:t>
            </a:r>
            <a:endParaRPr lang="en-US" dirty="0">
              <a:latin typeface="+mj-lt"/>
            </a:endParaRPr>
          </a:p>
          <a:p>
            <a:pPr lvl="1"/>
            <a:r>
              <a:rPr lang="en-US" dirty="0">
                <a:effectLst/>
                <a:latin typeface="+mj-lt"/>
              </a:rPr>
              <a:t>There would be a significant difference between S and C on yield impact?</a:t>
            </a:r>
            <a:endParaRPr lang="en-US" dirty="0">
              <a:latin typeface="+mj-lt"/>
            </a:endParaRPr>
          </a:p>
          <a:p>
            <a:pPr lvl="1"/>
            <a:r>
              <a:rPr lang="en-US" dirty="0">
                <a:effectLst/>
                <a:latin typeface="+mj-lt"/>
              </a:rPr>
              <a:t>There would be a significant difference between F and C on yield impact?</a:t>
            </a:r>
          </a:p>
          <a:p>
            <a:pPr lvl="1"/>
            <a:r>
              <a:rPr lang="en-US" dirty="0">
                <a:effectLst/>
                <a:latin typeface="+mj-lt"/>
              </a:rPr>
              <a:t>The experiment was conducted using one wheat product, and tested in 5 locations, 2 Reps per location; on each testing plot, yield (Y) was recorded along with plant height (X). </a:t>
            </a:r>
            <a:endParaRPr lang="en-US" dirty="0">
              <a:latin typeface="+mj-lt"/>
            </a:endParaRPr>
          </a:p>
        </p:txBody>
      </p:sp>
      <p:pic>
        <p:nvPicPr>
          <p:cNvPr id="6" name="Content Placeholder 5">
            <a:extLst>
              <a:ext uri="{FF2B5EF4-FFF2-40B4-BE49-F238E27FC236}">
                <a16:creationId xmlns:a16="http://schemas.microsoft.com/office/drawing/2014/main" id="{95094094-B5EA-41C1-AA05-BE243C54E2C9}"/>
              </a:ext>
            </a:extLst>
          </p:cNvPr>
          <p:cNvPicPr>
            <a:picLocks noGrp="1" noChangeAspect="1"/>
          </p:cNvPicPr>
          <p:nvPr>
            <p:ph sz="half" idx="2"/>
          </p:nvPr>
        </p:nvPicPr>
        <p:blipFill>
          <a:blip r:embed="rId2"/>
          <a:stretch>
            <a:fillRect/>
          </a:stretch>
        </p:blipFill>
        <p:spPr>
          <a:xfrm>
            <a:off x="5989638" y="3296199"/>
            <a:ext cx="4754562" cy="2002327"/>
          </a:xfrm>
        </p:spPr>
      </p:pic>
    </p:spTree>
    <p:extLst>
      <p:ext uri="{BB962C8B-B14F-4D97-AF65-F5344CB8AC3E}">
        <p14:creationId xmlns:p14="http://schemas.microsoft.com/office/powerpoint/2010/main" val="15501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30B8-235B-41B0-AD3E-B0BFD478546F}"/>
              </a:ext>
            </a:extLst>
          </p:cNvPr>
          <p:cNvSpPr>
            <a:spLocks noGrp="1"/>
          </p:cNvSpPr>
          <p:nvPr>
            <p:ph type="title"/>
          </p:nvPr>
        </p:nvSpPr>
        <p:spPr>
          <a:xfrm>
            <a:off x="1024128" y="585216"/>
            <a:ext cx="9721640" cy="740245"/>
          </a:xfrm>
        </p:spPr>
        <p:txBody>
          <a:bodyPr/>
          <a:lstStyle/>
          <a:p>
            <a:r>
              <a:rPr lang="en-US" dirty="0"/>
              <a:t>Significance of covariate - Plant height</a:t>
            </a:r>
          </a:p>
        </p:txBody>
      </p:sp>
      <p:sp>
        <p:nvSpPr>
          <p:cNvPr id="3" name="Text Placeholder 2">
            <a:extLst>
              <a:ext uri="{FF2B5EF4-FFF2-40B4-BE49-F238E27FC236}">
                <a16:creationId xmlns:a16="http://schemas.microsoft.com/office/drawing/2014/main" id="{807C711E-738D-4C20-9D2D-114D9C4D91A1}"/>
              </a:ext>
            </a:extLst>
          </p:cNvPr>
          <p:cNvSpPr>
            <a:spLocks noGrp="1"/>
          </p:cNvSpPr>
          <p:nvPr>
            <p:ph type="body" idx="1"/>
          </p:nvPr>
        </p:nvSpPr>
        <p:spPr>
          <a:xfrm>
            <a:off x="1024128" y="1430933"/>
            <a:ext cx="4754880" cy="471285"/>
          </a:xfrm>
        </p:spPr>
        <p:txBody>
          <a:bodyPr>
            <a:normAutofit fontScale="92500"/>
          </a:bodyPr>
          <a:lstStyle/>
          <a:p>
            <a:r>
              <a:rPr lang="en-US" dirty="0"/>
              <a:t>Homogeneous</a:t>
            </a:r>
            <a:r>
              <a:rPr lang="en-US" dirty="0">
                <a:solidFill>
                  <a:schemeClr val="tx1"/>
                </a:solidFill>
              </a:rPr>
              <a:t> – Covariate is significant</a:t>
            </a:r>
            <a:endParaRPr lang="en-US" dirty="0"/>
          </a:p>
        </p:txBody>
      </p:sp>
      <p:sp>
        <p:nvSpPr>
          <p:cNvPr id="5" name="Text Placeholder 4">
            <a:extLst>
              <a:ext uri="{FF2B5EF4-FFF2-40B4-BE49-F238E27FC236}">
                <a16:creationId xmlns:a16="http://schemas.microsoft.com/office/drawing/2014/main" id="{79A95AD4-B40F-43C5-816D-3BD2D6923EFA}"/>
              </a:ext>
            </a:extLst>
          </p:cNvPr>
          <p:cNvSpPr>
            <a:spLocks noGrp="1"/>
          </p:cNvSpPr>
          <p:nvPr>
            <p:ph type="body" sz="quarter" idx="3"/>
          </p:nvPr>
        </p:nvSpPr>
        <p:spPr>
          <a:xfrm>
            <a:off x="5990888" y="1430932"/>
            <a:ext cx="4754880" cy="471285"/>
          </a:xfrm>
        </p:spPr>
        <p:txBody>
          <a:bodyPr>
            <a:normAutofit fontScale="92500"/>
          </a:bodyPr>
          <a:lstStyle/>
          <a:p>
            <a:r>
              <a:rPr lang="en-US" dirty="0">
                <a:solidFill>
                  <a:schemeClr val="accent4"/>
                </a:solidFill>
              </a:rPr>
              <a:t>Heterogeneous</a:t>
            </a:r>
            <a:r>
              <a:rPr lang="en-US" dirty="0">
                <a:solidFill>
                  <a:schemeClr val="tx1"/>
                </a:solidFill>
              </a:rPr>
              <a:t> – Covariate is significant</a:t>
            </a:r>
            <a:endParaRPr lang="en-US" dirty="0"/>
          </a:p>
        </p:txBody>
      </p:sp>
      <p:pic>
        <p:nvPicPr>
          <p:cNvPr id="7" name="Content Placeholder 5">
            <a:extLst>
              <a:ext uri="{FF2B5EF4-FFF2-40B4-BE49-F238E27FC236}">
                <a16:creationId xmlns:a16="http://schemas.microsoft.com/office/drawing/2014/main" id="{F3AEDDA2-C83F-4B90-8866-E9B854F62224}"/>
              </a:ext>
            </a:extLst>
          </p:cNvPr>
          <p:cNvPicPr>
            <a:picLocks noGrp="1" noChangeAspect="1"/>
          </p:cNvPicPr>
          <p:nvPr>
            <p:ph sz="half" idx="2"/>
          </p:nvPr>
        </p:nvPicPr>
        <p:blipFill>
          <a:blip r:embed="rId2"/>
          <a:stretch>
            <a:fillRect/>
          </a:stretch>
        </p:blipFill>
        <p:spPr>
          <a:xfrm>
            <a:off x="1405323" y="2007690"/>
            <a:ext cx="3992489" cy="4584743"/>
          </a:xfrm>
        </p:spPr>
      </p:pic>
      <p:pic>
        <p:nvPicPr>
          <p:cNvPr id="8" name="Content Placeholder 7">
            <a:extLst>
              <a:ext uri="{FF2B5EF4-FFF2-40B4-BE49-F238E27FC236}">
                <a16:creationId xmlns:a16="http://schemas.microsoft.com/office/drawing/2014/main" id="{72A9EC0B-7762-419C-87A9-B7BA85D363FF}"/>
              </a:ext>
            </a:extLst>
          </p:cNvPr>
          <p:cNvPicPr>
            <a:picLocks noGrp="1" noChangeAspect="1"/>
          </p:cNvPicPr>
          <p:nvPr>
            <p:ph sz="quarter" idx="4"/>
          </p:nvPr>
        </p:nvPicPr>
        <p:blipFill>
          <a:blip r:embed="rId3"/>
          <a:stretch>
            <a:fillRect/>
          </a:stretch>
        </p:blipFill>
        <p:spPr>
          <a:xfrm>
            <a:off x="6372083" y="2015676"/>
            <a:ext cx="3992489" cy="4576757"/>
          </a:xfr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85A1973-C4BA-4443-A8D9-09A88C755548}"/>
                  </a:ext>
                </a:extLst>
              </p14:cNvPr>
              <p14:cNvContentPartPr/>
              <p14:nvPr/>
            </p14:nvContentPartPr>
            <p14:xfrm>
              <a:off x="9135591" y="3391236"/>
              <a:ext cx="191160" cy="32400"/>
            </p14:xfrm>
          </p:contentPart>
        </mc:Choice>
        <mc:Fallback xmlns="">
          <p:pic>
            <p:nvPicPr>
              <p:cNvPr id="9" name="Ink 8">
                <a:extLst>
                  <a:ext uri="{FF2B5EF4-FFF2-40B4-BE49-F238E27FC236}">
                    <a16:creationId xmlns:a16="http://schemas.microsoft.com/office/drawing/2014/main" id="{685A1973-C4BA-4443-A8D9-09A88C755548}"/>
                  </a:ext>
                </a:extLst>
              </p:cNvPr>
              <p:cNvPicPr/>
              <p:nvPr/>
            </p:nvPicPr>
            <p:blipFill>
              <a:blip r:embed="rId5"/>
              <a:stretch>
                <a:fillRect/>
              </a:stretch>
            </p:blipFill>
            <p:spPr>
              <a:xfrm>
                <a:off x="9117591" y="3355596"/>
                <a:ext cx="2268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CFBECBFA-547B-4232-8D94-3B313C3C3C7F}"/>
                  </a:ext>
                </a:extLst>
              </p14:cNvPr>
              <p14:cNvContentPartPr/>
              <p14:nvPr/>
            </p14:nvContentPartPr>
            <p14:xfrm>
              <a:off x="4160751" y="3378996"/>
              <a:ext cx="191520" cy="27000"/>
            </p14:xfrm>
          </p:contentPart>
        </mc:Choice>
        <mc:Fallback xmlns="">
          <p:pic>
            <p:nvPicPr>
              <p:cNvPr id="10" name="Ink 9">
                <a:extLst>
                  <a:ext uri="{FF2B5EF4-FFF2-40B4-BE49-F238E27FC236}">
                    <a16:creationId xmlns:a16="http://schemas.microsoft.com/office/drawing/2014/main" id="{CFBECBFA-547B-4232-8D94-3B313C3C3C7F}"/>
                  </a:ext>
                </a:extLst>
              </p:cNvPr>
              <p:cNvPicPr/>
              <p:nvPr/>
            </p:nvPicPr>
            <p:blipFill>
              <a:blip r:embed="rId7"/>
              <a:stretch>
                <a:fillRect/>
              </a:stretch>
            </p:blipFill>
            <p:spPr>
              <a:xfrm>
                <a:off x="4142751" y="3343356"/>
                <a:ext cx="227160" cy="98640"/>
              </a:xfrm>
              <a:prstGeom prst="rect">
                <a:avLst/>
              </a:prstGeom>
            </p:spPr>
          </p:pic>
        </mc:Fallback>
      </mc:AlternateContent>
      <p:sp>
        <p:nvSpPr>
          <p:cNvPr id="12" name="TextBox 11">
            <a:extLst>
              <a:ext uri="{FF2B5EF4-FFF2-40B4-BE49-F238E27FC236}">
                <a16:creationId xmlns:a16="http://schemas.microsoft.com/office/drawing/2014/main" id="{7BD19DC0-BF45-4403-98D6-6B33CE6AF541}"/>
              </a:ext>
            </a:extLst>
          </p:cNvPr>
          <p:cNvSpPr txBox="1"/>
          <p:nvPr/>
        </p:nvSpPr>
        <p:spPr>
          <a:xfrm>
            <a:off x="5250195" y="4170953"/>
            <a:ext cx="1269506" cy="1384995"/>
          </a:xfrm>
          <a:prstGeom prst="rect">
            <a:avLst/>
          </a:prstGeom>
          <a:noFill/>
        </p:spPr>
        <p:txBody>
          <a:bodyPr wrap="square" rtlCol="0">
            <a:spAutoFit/>
          </a:bodyPr>
          <a:lstStyle/>
          <a:p>
            <a:pPr algn="ctr"/>
            <a:r>
              <a:rPr lang="en-US" sz="1400" dirty="0"/>
              <a:t>Shows strong linear relationship between yield and plant height</a:t>
            </a:r>
          </a:p>
        </p:txBody>
      </p:sp>
    </p:spTree>
    <p:extLst>
      <p:ext uri="{BB962C8B-B14F-4D97-AF65-F5344CB8AC3E}">
        <p14:creationId xmlns:p14="http://schemas.microsoft.com/office/powerpoint/2010/main" val="329137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2E67-0667-4CF6-9452-7D25BAB97C7F}"/>
              </a:ext>
            </a:extLst>
          </p:cNvPr>
          <p:cNvSpPr>
            <a:spLocks noGrp="1"/>
          </p:cNvSpPr>
          <p:nvPr>
            <p:ph type="title"/>
          </p:nvPr>
        </p:nvSpPr>
        <p:spPr/>
        <p:txBody>
          <a:bodyPr/>
          <a:lstStyle/>
          <a:p>
            <a:r>
              <a:rPr lang="en-US" dirty="0"/>
              <a:t>Common Slope</a:t>
            </a:r>
          </a:p>
        </p:txBody>
      </p:sp>
      <p:sp>
        <p:nvSpPr>
          <p:cNvPr id="4" name="Text Placeholder 3">
            <a:extLst>
              <a:ext uri="{FF2B5EF4-FFF2-40B4-BE49-F238E27FC236}">
                <a16:creationId xmlns:a16="http://schemas.microsoft.com/office/drawing/2014/main" id="{76324AD3-A1A8-4137-A37D-EB32F84AD47C}"/>
              </a:ext>
            </a:extLst>
          </p:cNvPr>
          <p:cNvSpPr>
            <a:spLocks noGrp="1"/>
          </p:cNvSpPr>
          <p:nvPr>
            <p:ph type="body" sz="half" idx="2"/>
          </p:nvPr>
        </p:nvSpPr>
        <p:spPr/>
        <p:txBody>
          <a:bodyPr/>
          <a:lstStyle/>
          <a:p>
            <a:pPr marL="285750" indent="-285750">
              <a:buFontTx/>
              <a:buChar char="-"/>
            </a:pPr>
            <a:r>
              <a:rPr lang="en-US" dirty="0"/>
              <a:t>Model explains 0.998686 of the variation in yield – it is a good model.</a:t>
            </a:r>
          </a:p>
          <a:p>
            <a:pPr marL="285750" indent="-285750">
              <a:buFontTx/>
              <a:buChar char="-"/>
            </a:pPr>
            <a:r>
              <a:rPr lang="en-US" dirty="0"/>
              <a:t>Our test is </a:t>
            </a:r>
            <a:r>
              <a:rPr lang="en-US" i="1" dirty="0"/>
              <a:t>not</a:t>
            </a:r>
            <a:r>
              <a:rPr lang="en-US" dirty="0"/>
              <a:t> quite significant,                       P-Value = 0.0568</a:t>
            </a:r>
          </a:p>
          <a:p>
            <a:pPr marL="285750" indent="-285750">
              <a:buFontTx/>
              <a:buChar char="-"/>
            </a:pPr>
            <a:r>
              <a:rPr lang="en-US" dirty="0"/>
              <a:t>Since our test is not significant, we should proceed with running ANCOVA.</a:t>
            </a:r>
          </a:p>
          <a:p>
            <a:pPr marL="285750" indent="-285750">
              <a:buFontTx/>
              <a:buChar char="-"/>
            </a:pPr>
            <a:endParaRPr lang="en-US" dirty="0"/>
          </a:p>
        </p:txBody>
      </p:sp>
      <p:pic>
        <p:nvPicPr>
          <p:cNvPr id="7" name="Content Placeholder 6">
            <a:extLst>
              <a:ext uri="{FF2B5EF4-FFF2-40B4-BE49-F238E27FC236}">
                <a16:creationId xmlns:a16="http://schemas.microsoft.com/office/drawing/2014/main" id="{CD9B7F29-F38B-4FB5-BDBF-3BFBCAC88499}"/>
              </a:ext>
            </a:extLst>
          </p:cNvPr>
          <p:cNvPicPr>
            <a:picLocks noGrp="1" noChangeAspect="1"/>
          </p:cNvPicPr>
          <p:nvPr>
            <p:ph idx="1"/>
          </p:nvPr>
        </p:nvPicPr>
        <p:blipFill>
          <a:blip r:embed="rId2"/>
          <a:stretch>
            <a:fillRect/>
          </a:stretch>
        </p:blipFill>
        <p:spPr>
          <a:xfrm>
            <a:off x="6416923" y="822325"/>
            <a:ext cx="4274641" cy="5184775"/>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BD8C2FF-619B-4F96-B2B3-887F6E6FC73D}"/>
                  </a:ext>
                </a:extLst>
              </p14:cNvPr>
              <p14:cNvContentPartPr/>
              <p14:nvPr/>
            </p14:nvContentPartPr>
            <p14:xfrm>
              <a:off x="9365606" y="2583273"/>
              <a:ext cx="218160" cy="58320"/>
            </p14:xfrm>
          </p:contentPart>
        </mc:Choice>
        <mc:Fallback xmlns="">
          <p:pic>
            <p:nvPicPr>
              <p:cNvPr id="8" name="Ink 7">
                <a:extLst>
                  <a:ext uri="{FF2B5EF4-FFF2-40B4-BE49-F238E27FC236}">
                    <a16:creationId xmlns:a16="http://schemas.microsoft.com/office/drawing/2014/main" id="{BBD8C2FF-619B-4F96-B2B3-887F6E6FC73D}"/>
                  </a:ext>
                </a:extLst>
              </p:cNvPr>
              <p:cNvPicPr/>
              <p:nvPr/>
            </p:nvPicPr>
            <p:blipFill>
              <a:blip r:embed="rId4"/>
              <a:stretch>
                <a:fillRect/>
              </a:stretch>
            </p:blipFill>
            <p:spPr>
              <a:xfrm>
                <a:off x="9347606" y="2547273"/>
                <a:ext cx="253800" cy="129960"/>
              </a:xfrm>
              <a:prstGeom prst="rect">
                <a:avLst/>
              </a:prstGeom>
            </p:spPr>
          </p:pic>
        </mc:Fallback>
      </mc:AlternateContent>
    </p:spTree>
    <p:extLst>
      <p:ext uri="{BB962C8B-B14F-4D97-AF65-F5344CB8AC3E}">
        <p14:creationId xmlns:p14="http://schemas.microsoft.com/office/powerpoint/2010/main" val="243898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7757-2533-4F4F-B18D-7FF2E3600CAF}"/>
              </a:ext>
            </a:extLst>
          </p:cNvPr>
          <p:cNvSpPr>
            <a:spLocks noGrp="1"/>
          </p:cNvSpPr>
          <p:nvPr>
            <p:ph type="title"/>
          </p:nvPr>
        </p:nvSpPr>
        <p:spPr>
          <a:xfrm>
            <a:off x="1024128" y="730188"/>
            <a:ext cx="9720072" cy="549317"/>
          </a:xfrm>
        </p:spPr>
        <p:txBody>
          <a:bodyPr>
            <a:normAutofit fontScale="90000"/>
          </a:bodyPr>
          <a:lstStyle/>
          <a:p>
            <a:r>
              <a:rPr lang="en-US" dirty="0"/>
              <a:t>GLM Comparison</a:t>
            </a:r>
          </a:p>
        </p:txBody>
      </p:sp>
      <p:sp>
        <p:nvSpPr>
          <p:cNvPr id="3" name="Text Placeholder 2">
            <a:extLst>
              <a:ext uri="{FF2B5EF4-FFF2-40B4-BE49-F238E27FC236}">
                <a16:creationId xmlns:a16="http://schemas.microsoft.com/office/drawing/2014/main" id="{3929031F-13F7-4A63-95A1-3961096D9759}"/>
              </a:ext>
            </a:extLst>
          </p:cNvPr>
          <p:cNvSpPr>
            <a:spLocks noGrp="1"/>
          </p:cNvSpPr>
          <p:nvPr>
            <p:ph type="body" idx="1"/>
          </p:nvPr>
        </p:nvSpPr>
        <p:spPr>
          <a:xfrm>
            <a:off x="1024128" y="1307569"/>
            <a:ext cx="4754880" cy="419631"/>
          </a:xfrm>
        </p:spPr>
        <p:txBody>
          <a:bodyPr/>
          <a:lstStyle/>
          <a:p>
            <a:r>
              <a:rPr lang="en-US" sz="2000" dirty="0"/>
              <a:t>	ANCOVA</a:t>
            </a:r>
            <a:endParaRPr lang="en-US" dirty="0"/>
          </a:p>
        </p:txBody>
      </p:sp>
      <p:sp>
        <p:nvSpPr>
          <p:cNvPr id="5" name="Text Placeholder 4">
            <a:extLst>
              <a:ext uri="{FF2B5EF4-FFF2-40B4-BE49-F238E27FC236}">
                <a16:creationId xmlns:a16="http://schemas.microsoft.com/office/drawing/2014/main" id="{4E71F7E9-9514-4334-A0C6-A2AA61CDDB12}"/>
              </a:ext>
            </a:extLst>
          </p:cNvPr>
          <p:cNvSpPr>
            <a:spLocks noGrp="1"/>
          </p:cNvSpPr>
          <p:nvPr>
            <p:ph type="body" sz="quarter" idx="3"/>
          </p:nvPr>
        </p:nvSpPr>
        <p:spPr>
          <a:xfrm>
            <a:off x="5989320" y="1307568"/>
            <a:ext cx="4754880" cy="419631"/>
          </a:xfrm>
        </p:spPr>
        <p:txBody>
          <a:bodyPr/>
          <a:lstStyle/>
          <a:p>
            <a:r>
              <a:rPr lang="en-US" sz="2000" dirty="0">
                <a:solidFill>
                  <a:schemeClr val="accent4"/>
                </a:solidFill>
              </a:rPr>
              <a:t>ANOVA</a:t>
            </a:r>
            <a:endParaRPr lang="en-US" dirty="0">
              <a:solidFill>
                <a:schemeClr val="accent4"/>
              </a:solidFill>
            </a:endParaRPr>
          </a:p>
        </p:txBody>
      </p:sp>
      <p:pic>
        <p:nvPicPr>
          <p:cNvPr id="7" name="Content Placeholder 5">
            <a:extLst>
              <a:ext uri="{FF2B5EF4-FFF2-40B4-BE49-F238E27FC236}">
                <a16:creationId xmlns:a16="http://schemas.microsoft.com/office/drawing/2014/main" id="{A5DC3745-63EE-4064-A50A-787409A91F08}"/>
              </a:ext>
            </a:extLst>
          </p:cNvPr>
          <p:cNvPicPr>
            <a:picLocks noGrp="1" noChangeAspect="1"/>
          </p:cNvPicPr>
          <p:nvPr>
            <p:ph sz="quarter" idx="4"/>
          </p:nvPr>
        </p:nvPicPr>
        <p:blipFill>
          <a:blip r:embed="rId2"/>
          <a:stretch>
            <a:fillRect/>
          </a:stretch>
        </p:blipFill>
        <p:spPr>
          <a:xfrm>
            <a:off x="6096000" y="1727199"/>
            <a:ext cx="3857990" cy="5146673"/>
          </a:xfrm>
        </p:spPr>
      </p:pic>
      <p:pic>
        <p:nvPicPr>
          <p:cNvPr id="8" name="Content Placeholder 5">
            <a:extLst>
              <a:ext uri="{FF2B5EF4-FFF2-40B4-BE49-F238E27FC236}">
                <a16:creationId xmlns:a16="http://schemas.microsoft.com/office/drawing/2014/main" id="{EAEE1736-D968-471F-AFAF-7CE041E23495}"/>
              </a:ext>
            </a:extLst>
          </p:cNvPr>
          <p:cNvPicPr>
            <a:picLocks noGrp="1" noChangeAspect="1"/>
          </p:cNvPicPr>
          <p:nvPr>
            <p:ph sz="half" idx="2"/>
          </p:nvPr>
        </p:nvPicPr>
        <p:blipFill>
          <a:blip r:embed="rId3"/>
          <a:stretch>
            <a:fillRect/>
          </a:stretch>
        </p:blipFill>
        <p:spPr>
          <a:xfrm>
            <a:off x="2099456" y="1689109"/>
            <a:ext cx="3679552" cy="5154079"/>
          </a:xfr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566E071-9322-42B9-850F-940E68495C9F}"/>
                  </a:ext>
                </a:extLst>
              </p14:cNvPr>
              <p14:cNvContentPartPr/>
              <p14:nvPr/>
            </p14:nvContentPartPr>
            <p14:xfrm>
              <a:off x="4624054" y="3692010"/>
              <a:ext cx="152280" cy="186480"/>
            </p14:xfrm>
          </p:contentPart>
        </mc:Choice>
        <mc:Fallback xmlns="">
          <p:pic>
            <p:nvPicPr>
              <p:cNvPr id="9" name="Ink 8">
                <a:extLst>
                  <a:ext uri="{FF2B5EF4-FFF2-40B4-BE49-F238E27FC236}">
                    <a16:creationId xmlns:a16="http://schemas.microsoft.com/office/drawing/2014/main" id="{B566E071-9322-42B9-850F-940E68495C9F}"/>
                  </a:ext>
                </a:extLst>
              </p:cNvPr>
              <p:cNvPicPr/>
              <p:nvPr/>
            </p:nvPicPr>
            <p:blipFill>
              <a:blip r:embed="rId5"/>
              <a:stretch>
                <a:fillRect/>
              </a:stretch>
            </p:blipFill>
            <p:spPr>
              <a:xfrm>
                <a:off x="4552054" y="3548010"/>
                <a:ext cx="29592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AE6A739-4C1D-4F36-963C-D63504653170}"/>
                  </a:ext>
                </a:extLst>
              </p14:cNvPr>
              <p14:cNvContentPartPr/>
              <p14:nvPr/>
            </p14:nvContentPartPr>
            <p14:xfrm>
              <a:off x="8761894" y="3692010"/>
              <a:ext cx="184320" cy="360"/>
            </p14:xfrm>
          </p:contentPart>
        </mc:Choice>
        <mc:Fallback xmlns="">
          <p:pic>
            <p:nvPicPr>
              <p:cNvPr id="10" name="Ink 9">
                <a:extLst>
                  <a:ext uri="{FF2B5EF4-FFF2-40B4-BE49-F238E27FC236}">
                    <a16:creationId xmlns:a16="http://schemas.microsoft.com/office/drawing/2014/main" id="{AAE6A739-4C1D-4F36-963C-D63504653170}"/>
                  </a:ext>
                </a:extLst>
              </p:cNvPr>
              <p:cNvPicPr/>
              <p:nvPr/>
            </p:nvPicPr>
            <p:blipFill>
              <a:blip r:embed="rId7"/>
              <a:stretch>
                <a:fillRect/>
              </a:stretch>
            </p:blipFill>
            <p:spPr>
              <a:xfrm>
                <a:off x="8690254" y="3548370"/>
                <a:ext cx="327960" cy="288000"/>
              </a:xfrm>
              <a:prstGeom prst="rect">
                <a:avLst/>
              </a:prstGeom>
            </p:spPr>
          </p:pic>
        </mc:Fallback>
      </mc:AlternateContent>
    </p:spTree>
    <p:extLst>
      <p:ext uri="{BB962C8B-B14F-4D97-AF65-F5344CB8AC3E}">
        <p14:creationId xmlns:p14="http://schemas.microsoft.com/office/powerpoint/2010/main" val="14110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CF13-6260-489C-AF35-1DC493C10C5E}"/>
              </a:ext>
            </a:extLst>
          </p:cNvPr>
          <p:cNvSpPr>
            <a:spLocks noGrp="1"/>
          </p:cNvSpPr>
          <p:nvPr>
            <p:ph type="title"/>
          </p:nvPr>
        </p:nvSpPr>
        <p:spPr/>
        <p:txBody>
          <a:bodyPr/>
          <a:lstStyle/>
          <a:p>
            <a:r>
              <a:rPr lang="en-US" dirty="0"/>
              <a:t>Comparison Continued</a:t>
            </a:r>
          </a:p>
        </p:txBody>
      </p:sp>
      <p:sp>
        <p:nvSpPr>
          <p:cNvPr id="3" name="Content Placeholder 2">
            <a:extLst>
              <a:ext uri="{FF2B5EF4-FFF2-40B4-BE49-F238E27FC236}">
                <a16:creationId xmlns:a16="http://schemas.microsoft.com/office/drawing/2014/main" id="{ABDF197F-B534-4A36-9B7A-3A7FBCE2A33B}"/>
              </a:ext>
            </a:extLst>
          </p:cNvPr>
          <p:cNvSpPr>
            <a:spLocks noGrp="1"/>
          </p:cNvSpPr>
          <p:nvPr>
            <p:ph idx="1"/>
          </p:nvPr>
        </p:nvSpPr>
        <p:spPr/>
        <p:txBody>
          <a:bodyPr>
            <a:normAutofit fontScale="92500" lnSpcReduction="10000"/>
          </a:bodyPr>
          <a:lstStyle/>
          <a:p>
            <a:r>
              <a:rPr lang="en-US" dirty="0"/>
              <a:t>- While both ANCOVA (R-Squared 0.9982) and ANOVA (R-Squared 0.9747) are good models that can explain most of the variance in yield, by including the continuous factor plant height, the ANCOVA model is able to better explain the variance in yield. </a:t>
            </a:r>
          </a:p>
          <a:p>
            <a:r>
              <a:rPr lang="en-US" dirty="0"/>
              <a:t>- By using ANCOVA, we were able to capture another dimension of complexity in our experiment that ANOVA misses altogether. ANCOVA shows that there is a clear linear relationship between plant height and yield that ANOVA is blind to. </a:t>
            </a:r>
          </a:p>
          <a:p>
            <a:r>
              <a:rPr lang="en-US" dirty="0"/>
              <a:t>- While the final calculations are different, our conclusions about which factors are significant are the same in both cases (except for plant height in ANCOVA, since that was not considered in the ANOVA procedure).</a:t>
            </a:r>
          </a:p>
          <a:p>
            <a:r>
              <a:rPr lang="en-US" dirty="0"/>
              <a:t>- While we may be tempted to suppose that fertilizer formula does </a:t>
            </a:r>
            <a:r>
              <a:rPr lang="en-US" i="1" dirty="0"/>
              <a:t>not </a:t>
            </a:r>
            <a:r>
              <a:rPr lang="en-US" dirty="0"/>
              <a:t>make a significant difference, both models affirm the significance of the </a:t>
            </a:r>
            <a:r>
              <a:rPr lang="en-US" dirty="0" err="1"/>
              <a:t>Trt</a:t>
            </a:r>
            <a:r>
              <a:rPr lang="en-US" dirty="0"/>
              <a:t> factor. ANCOVA only gives a more complete picture, because it can attribute variance to plant height where ANOVA must explain that variance in terms of location.</a:t>
            </a:r>
          </a:p>
        </p:txBody>
      </p:sp>
    </p:spTree>
    <p:extLst>
      <p:ext uri="{BB962C8B-B14F-4D97-AF65-F5344CB8AC3E}">
        <p14:creationId xmlns:p14="http://schemas.microsoft.com/office/powerpoint/2010/main" val="31468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E528-82CF-4387-8817-D6C893BDAA5B}"/>
              </a:ext>
            </a:extLst>
          </p:cNvPr>
          <p:cNvSpPr>
            <a:spLocks noGrp="1"/>
          </p:cNvSpPr>
          <p:nvPr>
            <p:ph type="title"/>
          </p:nvPr>
        </p:nvSpPr>
        <p:spPr/>
        <p:txBody>
          <a:bodyPr/>
          <a:lstStyle/>
          <a:p>
            <a:r>
              <a:rPr lang="en-US" dirty="0"/>
              <a:t>Least Square means comparison</a:t>
            </a:r>
          </a:p>
        </p:txBody>
      </p:sp>
      <p:sp>
        <p:nvSpPr>
          <p:cNvPr id="3" name="Text Placeholder 2">
            <a:extLst>
              <a:ext uri="{FF2B5EF4-FFF2-40B4-BE49-F238E27FC236}">
                <a16:creationId xmlns:a16="http://schemas.microsoft.com/office/drawing/2014/main" id="{2BBEB0F3-7105-4093-A0D6-C8A2ED118F46}"/>
              </a:ext>
            </a:extLst>
          </p:cNvPr>
          <p:cNvSpPr>
            <a:spLocks noGrp="1"/>
          </p:cNvSpPr>
          <p:nvPr>
            <p:ph type="body" idx="1"/>
          </p:nvPr>
        </p:nvSpPr>
        <p:spPr/>
        <p:txBody>
          <a:bodyPr/>
          <a:lstStyle/>
          <a:p>
            <a:r>
              <a:rPr lang="en-US" dirty="0"/>
              <a:t>ANCOVA</a:t>
            </a:r>
          </a:p>
        </p:txBody>
      </p:sp>
      <p:sp>
        <p:nvSpPr>
          <p:cNvPr id="5" name="Text Placeholder 4">
            <a:extLst>
              <a:ext uri="{FF2B5EF4-FFF2-40B4-BE49-F238E27FC236}">
                <a16:creationId xmlns:a16="http://schemas.microsoft.com/office/drawing/2014/main" id="{497D24DF-DA9C-4813-B8B7-2B02FBE7A284}"/>
              </a:ext>
            </a:extLst>
          </p:cNvPr>
          <p:cNvSpPr>
            <a:spLocks noGrp="1"/>
          </p:cNvSpPr>
          <p:nvPr>
            <p:ph type="body" sz="quarter" idx="3"/>
          </p:nvPr>
        </p:nvSpPr>
        <p:spPr/>
        <p:txBody>
          <a:bodyPr/>
          <a:lstStyle/>
          <a:p>
            <a:r>
              <a:rPr lang="en-US" dirty="0">
                <a:solidFill>
                  <a:schemeClr val="accent4"/>
                </a:solidFill>
              </a:rPr>
              <a:t>ANOVA</a:t>
            </a:r>
          </a:p>
        </p:txBody>
      </p:sp>
      <p:pic>
        <p:nvPicPr>
          <p:cNvPr id="7" name="Content Placeholder 6">
            <a:extLst>
              <a:ext uri="{FF2B5EF4-FFF2-40B4-BE49-F238E27FC236}">
                <a16:creationId xmlns:a16="http://schemas.microsoft.com/office/drawing/2014/main" id="{F160745D-62AB-4C91-9509-EFDEC95D2110}"/>
              </a:ext>
            </a:extLst>
          </p:cNvPr>
          <p:cNvPicPr>
            <a:picLocks noGrp="1" noChangeAspect="1"/>
          </p:cNvPicPr>
          <p:nvPr>
            <p:ph sz="quarter" idx="4"/>
          </p:nvPr>
        </p:nvPicPr>
        <p:blipFill>
          <a:blip r:embed="rId2"/>
          <a:stretch>
            <a:fillRect/>
          </a:stretch>
        </p:blipFill>
        <p:spPr>
          <a:xfrm>
            <a:off x="6926470" y="3174603"/>
            <a:ext cx="2883715" cy="3134122"/>
          </a:xfrm>
          <a:prstGeom prst="rect">
            <a:avLst/>
          </a:prstGeom>
        </p:spPr>
      </p:pic>
      <p:pic>
        <p:nvPicPr>
          <p:cNvPr id="8" name="Content Placeholder 7">
            <a:extLst>
              <a:ext uri="{FF2B5EF4-FFF2-40B4-BE49-F238E27FC236}">
                <a16:creationId xmlns:a16="http://schemas.microsoft.com/office/drawing/2014/main" id="{083BF178-D1E1-474A-9C3A-9D71A74BC464}"/>
              </a:ext>
            </a:extLst>
          </p:cNvPr>
          <p:cNvPicPr>
            <a:picLocks noGrp="1" noChangeAspect="1"/>
          </p:cNvPicPr>
          <p:nvPr>
            <p:ph sz="half" idx="2"/>
          </p:nvPr>
        </p:nvPicPr>
        <p:blipFill>
          <a:blip r:embed="rId3"/>
          <a:stretch>
            <a:fillRect/>
          </a:stretch>
        </p:blipFill>
        <p:spPr>
          <a:xfrm>
            <a:off x="1968193" y="3174603"/>
            <a:ext cx="2866750" cy="3240674"/>
          </a:xfrm>
          <a:prstGeom prst="rect">
            <a:avLst/>
          </a:prstGeom>
        </p:spPr>
      </p:pic>
    </p:spTree>
    <p:extLst>
      <p:ext uri="{BB962C8B-B14F-4D97-AF65-F5344CB8AC3E}">
        <p14:creationId xmlns:p14="http://schemas.microsoft.com/office/powerpoint/2010/main" val="7047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CCFF-4F08-47CD-A310-DC21BB3314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1B1A1E6-49B9-4DB8-AE9A-92E87B2160C5}"/>
              </a:ext>
            </a:extLst>
          </p:cNvPr>
          <p:cNvSpPr>
            <a:spLocks noGrp="1"/>
          </p:cNvSpPr>
          <p:nvPr>
            <p:ph idx="1"/>
          </p:nvPr>
        </p:nvSpPr>
        <p:spPr/>
        <p:txBody>
          <a:bodyPr/>
          <a:lstStyle/>
          <a:p>
            <a:pPr>
              <a:lnSpc>
                <a:spcPct val="70000"/>
              </a:lnSpc>
            </a:pPr>
            <a:r>
              <a:rPr lang="en-US" sz="2000" dirty="0">
                <a:latin typeface="+mj-lt"/>
              </a:rPr>
              <a:t>We draw the following conclusions from this experiment:</a:t>
            </a:r>
          </a:p>
          <a:p>
            <a:pPr lvl="1"/>
            <a:r>
              <a:rPr lang="en-US" sz="1700" dirty="0">
                <a:latin typeface="+mj-lt"/>
              </a:rPr>
              <a:t>Formulas F, S and C all differ significantly from each other in their effect on yield.</a:t>
            </a:r>
          </a:p>
          <a:p>
            <a:pPr lvl="1"/>
            <a:r>
              <a:rPr lang="en-US" sz="1700" dirty="0">
                <a:latin typeface="+mj-lt"/>
              </a:rPr>
              <a:t>Formula F and S are similar to formula C across fields. They behave congruently; however, the yield is significantly higher under formula S, and significantly lower under formula F. </a:t>
            </a:r>
          </a:p>
          <a:p>
            <a:pPr lvl="1"/>
            <a:r>
              <a:rPr lang="en-US" sz="1700" dirty="0">
                <a:latin typeface="+mj-lt"/>
              </a:rPr>
              <a:t>Both formula and plant height are statistically significant factors. Therefore, ANCOVA is the preferred choice because by incorporating the plant height factor we can dramatically reduce our model’s error (the model is about 0.11 more accurate under ANCOVA).</a:t>
            </a:r>
          </a:p>
          <a:p>
            <a:pPr lvl="1"/>
            <a:endParaRPr lang="en-US" dirty="0"/>
          </a:p>
        </p:txBody>
      </p:sp>
    </p:spTree>
    <p:extLst>
      <p:ext uri="{BB962C8B-B14F-4D97-AF65-F5344CB8AC3E}">
        <p14:creationId xmlns:p14="http://schemas.microsoft.com/office/powerpoint/2010/main" val="70541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224</TotalTime>
  <Words>531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Tw Cen MT</vt:lpstr>
      <vt:lpstr>Tw Cen MT Condensed</vt:lpstr>
      <vt:lpstr>Wingdings 3</vt:lpstr>
      <vt:lpstr>Integral</vt:lpstr>
      <vt:lpstr>Experimental Design Final Project</vt:lpstr>
      <vt:lpstr>The experiment</vt:lpstr>
      <vt:lpstr>Significance of covariate - Plant height</vt:lpstr>
      <vt:lpstr>Common Slope</vt:lpstr>
      <vt:lpstr>GLM Comparison</vt:lpstr>
      <vt:lpstr>Comparison Continued</vt:lpstr>
      <vt:lpstr>Least Square means comparison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Final Project</dc:title>
  <dc:creator>Graham Bachman</dc:creator>
  <cp:lastModifiedBy>Graham Bachman</cp:lastModifiedBy>
  <cp:revision>17</cp:revision>
  <dcterms:created xsi:type="dcterms:W3CDTF">2021-05-01T07:41:26Z</dcterms:created>
  <dcterms:modified xsi:type="dcterms:W3CDTF">2021-07-28T12:26:44Z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