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fairDisplay-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latin typeface="Lato"/>
                <a:ea typeface="Lato"/>
                <a:cs typeface="Lato"/>
                <a:sym typeface="Lato"/>
              </a:rPr>
              <a:t>‹#›</a:t>
            </a:fld>
            <a:endParaRPr sz="1000">
              <a:solidFill>
                <a:schemeClr val="dk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rlswhocod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294975"/>
            <a:ext cx="2951400" cy="1916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Girls Who Code WashU</a:t>
            </a:r>
            <a:endParaRPr/>
          </a:p>
          <a:p>
            <a:pPr indent="0" lvl="0" marL="0">
              <a:spcBef>
                <a:spcPts val="0"/>
              </a:spcBef>
              <a:spcAft>
                <a:spcPts val="0"/>
              </a:spcAft>
              <a:buNone/>
            </a:pPr>
            <a:r>
              <a:rPr lang="en" sz="1800"/>
              <a:t>Spring 2018</a:t>
            </a:r>
            <a:endParaRPr sz="1800"/>
          </a:p>
        </p:txBody>
      </p:sp>
      <p:sp>
        <p:nvSpPr>
          <p:cNvPr id="60" name="Shape 60"/>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Virtual GBM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Who We Are</a:t>
            </a:r>
            <a:endParaRPr/>
          </a:p>
        </p:txBody>
      </p:sp>
      <p:sp>
        <p:nvSpPr>
          <p:cNvPr id="66" name="Shape 66"/>
          <p:cNvSpPr txBox="1"/>
          <p:nvPr>
            <p:ph idx="1" type="body"/>
          </p:nvPr>
        </p:nvSpPr>
        <p:spPr>
          <a:xfrm>
            <a:off x="311700" y="1431475"/>
            <a:ext cx="3999900" cy="3490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Wash U’s chapter of the national nonprofit organization, Girls Who Code</a:t>
            </a:r>
            <a:endParaRPr sz="1800"/>
          </a:p>
          <a:p>
            <a:pPr indent="-342900" lvl="0" marL="457200" rtl="0">
              <a:spcBef>
                <a:spcPts val="0"/>
              </a:spcBef>
              <a:spcAft>
                <a:spcPts val="0"/>
              </a:spcAft>
              <a:buSzPts val="1800"/>
              <a:buChar char="-"/>
            </a:pPr>
            <a:r>
              <a:rPr lang="en" sz="1800"/>
              <a:t>Brand new club (second semester in operation!!)</a:t>
            </a:r>
            <a:endParaRPr sz="1800"/>
          </a:p>
          <a:p>
            <a:pPr indent="-342900" lvl="0" marL="457200" rtl="0">
              <a:spcBef>
                <a:spcPts val="0"/>
              </a:spcBef>
              <a:spcAft>
                <a:spcPts val="0"/>
              </a:spcAft>
              <a:buSzPts val="1800"/>
              <a:buChar char="-"/>
            </a:pPr>
            <a:r>
              <a:rPr lang="en" sz="1800"/>
              <a:t>Started after hearing a presentation from GWC founder, Reshma Saujani in the Spring of 2017</a:t>
            </a:r>
            <a:endParaRPr sz="1800"/>
          </a:p>
          <a:p>
            <a:pPr indent="0" lvl="0" marL="0">
              <a:spcBef>
                <a:spcPts val="1600"/>
              </a:spcBef>
              <a:spcAft>
                <a:spcPts val="1600"/>
              </a:spcAft>
              <a:buNone/>
            </a:pPr>
            <a:r>
              <a:t/>
            </a:r>
            <a:endParaRPr sz="1800"/>
          </a:p>
        </p:txBody>
      </p:sp>
      <p:pic>
        <p:nvPicPr>
          <p:cNvPr id="67" name="Shape 67"/>
          <p:cNvPicPr preferRelativeResize="0"/>
          <p:nvPr/>
        </p:nvPicPr>
        <p:blipFill>
          <a:blip r:embed="rId3">
            <a:alphaModFix/>
          </a:blip>
          <a:stretch>
            <a:fillRect/>
          </a:stretch>
        </p:blipFill>
        <p:spPr>
          <a:xfrm>
            <a:off x="4633438" y="575700"/>
            <a:ext cx="4179022" cy="3134260"/>
          </a:xfrm>
          <a:prstGeom prst="rect">
            <a:avLst/>
          </a:prstGeom>
          <a:noFill/>
          <a:ln>
            <a:noFill/>
          </a:ln>
        </p:spPr>
      </p:pic>
      <p:sp>
        <p:nvSpPr>
          <p:cNvPr id="68" name="Shape 68"/>
          <p:cNvSpPr txBox="1"/>
          <p:nvPr/>
        </p:nvSpPr>
        <p:spPr>
          <a:xfrm>
            <a:off x="4640350" y="3791225"/>
            <a:ext cx="4179000" cy="139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2"/>
                </a:solidFill>
                <a:latin typeface="Lato"/>
                <a:ea typeface="Lato"/>
                <a:cs typeface="Lato"/>
                <a:sym typeface="Lato"/>
              </a:rPr>
              <a:t>Current executive members (from left to right): </a:t>
            </a:r>
            <a:br>
              <a:rPr lang="en">
                <a:solidFill>
                  <a:schemeClr val="dk2"/>
                </a:solidFill>
                <a:latin typeface="Lato"/>
                <a:ea typeface="Lato"/>
                <a:cs typeface="Lato"/>
                <a:sym typeface="Lato"/>
              </a:rPr>
            </a:br>
            <a:r>
              <a:rPr lang="en">
                <a:solidFill>
                  <a:schemeClr val="dk2"/>
                </a:solidFill>
                <a:latin typeface="Lato"/>
                <a:ea typeface="Lato"/>
                <a:cs typeface="Lato"/>
                <a:sym typeface="Lato"/>
              </a:rPr>
              <a:t>Katie Doderer, Charlie Brickner, Maya Coyle, Emily Wilson, Kristine Ehlinger (not pictured), and Kelly Jung (not pictured)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Do</a:t>
            </a:r>
            <a:endParaRPr/>
          </a:p>
        </p:txBody>
      </p:sp>
      <p:sp>
        <p:nvSpPr>
          <p:cNvPr id="74" name="Shape 74"/>
          <p:cNvSpPr txBox="1"/>
          <p:nvPr>
            <p:ph idx="1" type="body"/>
          </p:nvPr>
        </p:nvSpPr>
        <p:spPr>
          <a:xfrm>
            <a:off x="311700" y="1379950"/>
            <a:ext cx="8520600" cy="2870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Teach middle and high school-aged girls basic coding techniques and programs</a:t>
            </a:r>
            <a:endParaRPr/>
          </a:p>
          <a:p>
            <a:pPr indent="-342900" lvl="0" marL="457200" rtl="0">
              <a:spcBef>
                <a:spcPts val="0"/>
              </a:spcBef>
              <a:spcAft>
                <a:spcPts val="0"/>
              </a:spcAft>
              <a:buSzPts val="1800"/>
              <a:buAutoNum type="arabicPeriod"/>
            </a:pPr>
            <a:r>
              <a:rPr lang="en"/>
              <a:t>Promote collaboration and strong female friendships/mentorship/sisterhood, both among our club participants and our club members/facilitators </a:t>
            </a:r>
            <a:endParaRPr/>
          </a:p>
          <a:p>
            <a:pPr indent="-342900" lvl="0" marL="457200" rtl="0">
              <a:spcBef>
                <a:spcPts val="0"/>
              </a:spcBef>
              <a:spcAft>
                <a:spcPts val="0"/>
              </a:spcAft>
              <a:buSzPts val="1800"/>
              <a:buAutoNum type="arabicPeriod"/>
            </a:pPr>
            <a:r>
              <a:rPr lang="en"/>
              <a:t>Hope to close the overwhelming gender gap in STEM careers by focusing on sparking the interest of younger generations and building girls’ confidence</a:t>
            </a:r>
            <a:endParaRPr/>
          </a:p>
          <a:p>
            <a:pPr indent="-342900" lvl="0" marL="457200" rtl="0">
              <a:spcBef>
                <a:spcPts val="0"/>
              </a:spcBef>
              <a:spcAft>
                <a:spcPts val="0"/>
              </a:spcAft>
              <a:buSzPts val="1800"/>
              <a:buAutoNum type="arabicPeriod"/>
            </a:pPr>
            <a:r>
              <a:rPr lang="en"/>
              <a:t>Work on real world problems and create impactful solutions</a:t>
            </a:r>
            <a:endParaRPr/>
          </a:p>
          <a:p>
            <a:pPr indent="0" lvl="0" marL="0" rtl="0">
              <a:spcBef>
                <a:spcPts val="1600"/>
              </a:spcBef>
              <a:spcAft>
                <a:spcPts val="0"/>
              </a:spcAft>
              <a:buNone/>
            </a:pPr>
            <a:r>
              <a:rPr lang="en"/>
              <a:t>Learn more about the Girls Who Code mission at </a:t>
            </a:r>
            <a:r>
              <a:rPr lang="en" u="sng">
                <a:solidFill>
                  <a:schemeClr val="hlink"/>
                </a:solidFill>
                <a:hlinkClick r:id="rId3"/>
              </a:rPr>
              <a:t>https://girlswhocode.com/</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2389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Clubs</a:t>
            </a:r>
            <a:endParaRPr/>
          </a:p>
        </p:txBody>
      </p:sp>
      <p:sp>
        <p:nvSpPr>
          <p:cNvPr id="80" name="Shape 80"/>
          <p:cNvSpPr txBox="1"/>
          <p:nvPr>
            <p:ph idx="1" type="body"/>
          </p:nvPr>
        </p:nvSpPr>
        <p:spPr>
          <a:xfrm>
            <a:off x="311700" y="771475"/>
            <a:ext cx="8520600" cy="41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700"/>
              <a:t>Starting this semester,  we will begin working with girls from the local community on the national Girls Who Code curriculum. We will also be accepting new members (that’s you!) and helping them become familiar with the GWC curriculum and with our clubs. In addition, we will continue recruiting girls from the community to participate in our clubs, spreading the word about GWC, fundraising, and more! </a:t>
            </a:r>
            <a:endParaRPr sz="1700"/>
          </a:p>
          <a:p>
            <a:pPr indent="0" lvl="0" marL="0">
              <a:spcBef>
                <a:spcPts val="1600"/>
              </a:spcBef>
              <a:spcAft>
                <a:spcPts val="0"/>
              </a:spcAft>
              <a:buNone/>
            </a:pPr>
            <a:r>
              <a:rPr lang="en" sz="1700"/>
              <a:t>We have two locations, one on campus at WashU and one at the KIPP middle school, KIPP Triumph. Each location will have one session per week. KIPP clubs will meet on Friday afternoons from 1-3pm and Wash U clubs will meet on Saturdays from 9:30-11:30am. </a:t>
            </a:r>
            <a:endParaRPr sz="1700"/>
          </a:p>
          <a:p>
            <a:pPr indent="0" lvl="0" marL="0">
              <a:spcBef>
                <a:spcPts val="1600"/>
              </a:spcBef>
              <a:spcAft>
                <a:spcPts val="1600"/>
              </a:spcAft>
              <a:buNone/>
            </a:pPr>
            <a:r>
              <a:rPr lang="en" sz="1700"/>
              <a:t>We are working to start more clubs in the area this semester, and are hoping to have those clubs established by the Fall 2018 semester.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You Can Do</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Facilitate: Want to do work with our club members directly? Be a facilitator. </a:t>
            </a:r>
            <a:endParaRPr/>
          </a:p>
          <a:p>
            <a:pPr indent="-317500" lvl="1" marL="914400" rtl="0">
              <a:spcBef>
                <a:spcPts val="0"/>
              </a:spcBef>
              <a:spcAft>
                <a:spcPts val="0"/>
              </a:spcAft>
              <a:buSzPts val="1400"/>
              <a:buChar char="○"/>
            </a:pPr>
            <a:r>
              <a:rPr lang="en"/>
              <a:t>Responsibilities: </a:t>
            </a:r>
            <a:endParaRPr/>
          </a:p>
          <a:p>
            <a:pPr indent="-317500" lvl="2" marL="1371600" rtl="0">
              <a:spcBef>
                <a:spcPts val="0"/>
              </a:spcBef>
              <a:spcAft>
                <a:spcPts val="0"/>
              </a:spcAft>
              <a:buSzPts val="1400"/>
              <a:buChar char="■"/>
            </a:pPr>
            <a:r>
              <a:rPr lang="en"/>
              <a:t>Show up for weekly club meetings that you are signed up for</a:t>
            </a:r>
            <a:endParaRPr/>
          </a:p>
          <a:p>
            <a:pPr indent="-317500" lvl="2" marL="1371600" rtl="0">
              <a:spcBef>
                <a:spcPts val="0"/>
              </a:spcBef>
              <a:spcAft>
                <a:spcPts val="0"/>
              </a:spcAft>
              <a:buSzPts val="1400"/>
              <a:buChar char="■"/>
            </a:pPr>
            <a:r>
              <a:rPr lang="en"/>
              <a:t>Work one-on-one with girls</a:t>
            </a:r>
            <a:endParaRPr/>
          </a:p>
          <a:p>
            <a:pPr indent="-317500" lvl="2" marL="1371600" rtl="0">
              <a:spcBef>
                <a:spcPts val="0"/>
              </a:spcBef>
              <a:spcAft>
                <a:spcPts val="0"/>
              </a:spcAft>
              <a:buSzPts val="1400"/>
              <a:buChar char="■"/>
            </a:pPr>
            <a:r>
              <a:rPr lang="en"/>
              <a:t>Be positive! This is really your only job - to encourage and support the girls in their project aspirations. </a:t>
            </a:r>
            <a:endParaRPr/>
          </a:p>
          <a:p>
            <a:pPr indent="-342900" lvl="0" marL="457200" rtl="0">
              <a:spcBef>
                <a:spcPts val="0"/>
              </a:spcBef>
              <a:spcAft>
                <a:spcPts val="0"/>
              </a:spcAft>
              <a:buSzPts val="1800"/>
              <a:buChar char="●"/>
            </a:pPr>
            <a:r>
              <a:rPr lang="en"/>
              <a:t>Advertise/Recruit: Don’t want to code at all? Help us spread the word.</a:t>
            </a:r>
            <a:endParaRPr/>
          </a:p>
          <a:p>
            <a:pPr indent="-317500" lvl="1" marL="914400" rtl="0">
              <a:spcBef>
                <a:spcPts val="0"/>
              </a:spcBef>
              <a:spcAft>
                <a:spcPts val="0"/>
              </a:spcAft>
              <a:buSzPts val="1400"/>
              <a:buChar char="○"/>
            </a:pPr>
            <a:r>
              <a:rPr lang="en"/>
              <a:t>Responsibilities:</a:t>
            </a:r>
            <a:endParaRPr/>
          </a:p>
          <a:p>
            <a:pPr indent="-317500" lvl="2" marL="1371600" rtl="0">
              <a:spcBef>
                <a:spcPts val="0"/>
              </a:spcBef>
              <a:spcAft>
                <a:spcPts val="0"/>
              </a:spcAft>
              <a:buSzPts val="1400"/>
              <a:buChar char="■"/>
            </a:pPr>
            <a:r>
              <a:rPr lang="en"/>
              <a:t>We need people behind the scenes so that our facilitators can focus on the curriculum. Which means we need help recruiting middle and high school girls from local schools. </a:t>
            </a:r>
            <a:endParaRPr/>
          </a:p>
          <a:p>
            <a:pPr indent="-317500" lvl="2" marL="1371600" rtl="0">
              <a:spcBef>
                <a:spcPts val="0"/>
              </a:spcBef>
              <a:spcAft>
                <a:spcPts val="0"/>
              </a:spcAft>
              <a:buSzPts val="1400"/>
              <a:buChar char="■"/>
            </a:pPr>
            <a:r>
              <a:rPr lang="en"/>
              <a:t>We want to spread the word about GWC and about our mission of closing the gender gap. Which means we also need help with advertising/fundraising/social media/etc. </a:t>
            </a:r>
            <a:endParaRPr/>
          </a:p>
          <a:p>
            <a:pPr indent="-317500" lvl="2" marL="1371600" rtl="0">
              <a:spcBef>
                <a:spcPts val="0"/>
              </a:spcBef>
              <a:spcAft>
                <a:spcPts val="0"/>
              </a:spcAft>
              <a:buSzPts val="1400"/>
              <a:buChar char="■"/>
            </a:pPr>
            <a:r>
              <a:rPr lang="en"/>
              <a:t>Weekly meetings with sub-committees that focus on different aspects of GWC WashU.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Application</a:t>
            </a:r>
            <a:endParaRPr/>
          </a:p>
        </p:txBody>
      </p:sp>
      <p:sp>
        <p:nvSpPr>
          <p:cNvPr id="92" name="Shape 92"/>
          <p:cNvSpPr txBox="1"/>
          <p:nvPr>
            <p:ph idx="1" type="body"/>
          </p:nvPr>
        </p:nvSpPr>
        <p:spPr>
          <a:xfrm>
            <a:off x="311700" y="1152475"/>
            <a:ext cx="8520600" cy="3621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application process consists of:</a:t>
            </a:r>
            <a:endParaRPr/>
          </a:p>
          <a:p>
            <a:pPr indent="-317500" lvl="1" marL="914400" rtl="0">
              <a:spcBef>
                <a:spcPts val="0"/>
              </a:spcBef>
              <a:spcAft>
                <a:spcPts val="0"/>
              </a:spcAft>
              <a:buSzPts val="1400"/>
              <a:buChar char="-"/>
            </a:pPr>
            <a:r>
              <a:rPr lang="en"/>
              <a:t>A written application (Google form)</a:t>
            </a:r>
            <a:endParaRPr/>
          </a:p>
          <a:p>
            <a:pPr indent="-317500" lvl="1" marL="914400" rtl="0">
              <a:spcBef>
                <a:spcPts val="0"/>
              </a:spcBef>
              <a:spcAft>
                <a:spcPts val="0"/>
              </a:spcAft>
              <a:buSzPts val="1400"/>
              <a:buChar char="-"/>
            </a:pPr>
            <a:r>
              <a:rPr lang="en"/>
              <a:t>Possibly an interview with one of the exec members if we have further questions</a:t>
            </a:r>
            <a:endParaRPr/>
          </a:p>
          <a:p>
            <a:pPr indent="-342900" lvl="0" marL="457200" rtl="0">
              <a:spcBef>
                <a:spcPts val="0"/>
              </a:spcBef>
              <a:spcAft>
                <a:spcPts val="0"/>
              </a:spcAft>
              <a:buSzPts val="1800"/>
              <a:buChar char="-"/>
            </a:pPr>
            <a:r>
              <a:rPr lang="en"/>
              <a:t>We are hoping to fill roles beyond just facilitation:</a:t>
            </a:r>
            <a:endParaRPr/>
          </a:p>
          <a:p>
            <a:pPr indent="-317500" lvl="1" marL="914400" rtl="0">
              <a:spcBef>
                <a:spcPts val="0"/>
              </a:spcBef>
              <a:spcAft>
                <a:spcPts val="0"/>
              </a:spcAft>
              <a:buSzPts val="1400"/>
              <a:buChar char="-"/>
            </a:pPr>
            <a:r>
              <a:rPr lang="en"/>
              <a:t>Recruitment/outreach</a:t>
            </a:r>
            <a:endParaRPr/>
          </a:p>
          <a:p>
            <a:pPr indent="-317500" lvl="1" marL="914400" rtl="0">
              <a:spcBef>
                <a:spcPts val="0"/>
              </a:spcBef>
              <a:spcAft>
                <a:spcPts val="0"/>
              </a:spcAft>
              <a:buSzPts val="1400"/>
              <a:buChar char="-"/>
            </a:pPr>
            <a:r>
              <a:rPr lang="en"/>
              <a:t>Advertising/marketing/social media</a:t>
            </a:r>
            <a:endParaRPr/>
          </a:p>
          <a:p>
            <a:pPr indent="-317500" lvl="1" marL="914400" rtl="0">
              <a:spcBef>
                <a:spcPts val="0"/>
              </a:spcBef>
              <a:spcAft>
                <a:spcPts val="0"/>
              </a:spcAft>
              <a:buSzPts val="1400"/>
              <a:buChar char="-"/>
            </a:pPr>
            <a:r>
              <a:rPr lang="en"/>
              <a:t>Training members</a:t>
            </a:r>
            <a:endParaRPr/>
          </a:p>
          <a:p>
            <a:pPr indent="-317500" lvl="1" marL="914400" rtl="0">
              <a:spcBef>
                <a:spcPts val="0"/>
              </a:spcBef>
              <a:spcAft>
                <a:spcPts val="0"/>
              </a:spcAft>
              <a:buSzPts val="1400"/>
              <a:buChar char="-"/>
            </a:pPr>
            <a:r>
              <a:rPr lang="en"/>
              <a:t>Any other skill you think you might bring</a:t>
            </a:r>
            <a:endParaRPr/>
          </a:p>
          <a:p>
            <a:pPr indent="-342900" lvl="0" marL="457200" rtl="0">
              <a:spcBef>
                <a:spcPts val="0"/>
              </a:spcBef>
              <a:spcAft>
                <a:spcPts val="0"/>
              </a:spcAft>
              <a:buSzPts val="1800"/>
              <a:buChar char="-"/>
            </a:pPr>
            <a:r>
              <a:rPr lang="en"/>
              <a:t>As a new club, we are open to ideas for how to be successful! Feel free to reach out to us with any suggestions or questions.</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Time Commitment</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What to expect:</a:t>
            </a:r>
            <a:endParaRPr/>
          </a:p>
          <a:p>
            <a:pPr indent="-330200" lvl="1" marL="914400" rtl="0">
              <a:spcBef>
                <a:spcPts val="0"/>
              </a:spcBef>
              <a:spcAft>
                <a:spcPts val="0"/>
              </a:spcAft>
              <a:buSzPts val="1600"/>
              <a:buAutoNum type="alphaLcPeriod"/>
            </a:pPr>
            <a:r>
              <a:rPr lang="en" sz="1600"/>
              <a:t>Monthly General Body Meetings for WashU members</a:t>
            </a:r>
            <a:endParaRPr sz="1600"/>
          </a:p>
          <a:p>
            <a:pPr indent="-330200" lvl="1" marL="914400" rtl="0">
              <a:spcBef>
                <a:spcPts val="0"/>
              </a:spcBef>
              <a:spcAft>
                <a:spcPts val="0"/>
              </a:spcAft>
              <a:buSzPts val="1600"/>
              <a:buAutoNum type="alphaLcPeriod"/>
            </a:pPr>
            <a:r>
              <a:rPr lang="en" sz="1600"/>
              <a:t>Weekly or Bi-Weekly 1 hour meetings with our local girls (plus transportation time if applicable)</a:t>
            </a:r>
            <a:endParaRPr sz="1600"/>
          </a:p>
          <a:p>
            <a:pPr indent="0" lvl="0" marL="0">
              <a:spcBef>
                <a:spcPts val="1600"/>
              </a:spcBef>
              <a:spcAft>
                <a:spcPts val="0"/>
              </a:spcAft>
              <a:buNone/>
            </a:pPr>
            <a:r>
              <a:rPr lang="en"/>
              <a:t>If you are a GWC WashU active member, w</a:t>
            </a:r>
            <a:r>
              <a:rPr lang="en"/>
              <a:t>e expect you to show up for facilitating sessions you are signed up for (if you decide to become a facilitator). We also expect you to come to General Body Meetings unless you have a significant excuse. Basically, we expect you to show up to stuff you commit to!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10568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WE ARE SO EXCITED TO HAVE YOU!</a:t>
            </a:r>
            <a:endParaRPr/>
          </a:p>
        </p:txBody>
      </p:sp>
      <p:sp>
        <p:nvSpPr>
          <p:cNvPr id="104" name="Shape 104"/>
          <p:cNvSpPr txBox="1"/>
          <p:nvPr>
            <p:ph idx="1" type="body"/>
          </p:nvPr>
        </p:nvSpPr>
        <p:spPr>
          <a:xfrm>
            <a:off x="311700" y="2441525"/>
            <a:ext cx="8520600" cy="182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have had so much interest in this club already, and we are only just getting started! We can’t tell you how much that means to us, because we know our mission is an important one. </a:t>
            </a:r>
            <a:endParaRPr/>
          </a:p>
          <a:p>
            <a:pPr indent="0" lvl="0" marL="0" algn="ctr">
              <a:spcBef>
                <a:spcPts val="1600"/>
              </a:spcBef>
              <a:spcAft>
                <a:spcPts val="1600"/>
              </a:spcAft>
              <a:buNone/>
            </a:pPr>
            <a:r>
              <a:rPr lang="en"/>
              <a:t>If you think so too, APPLY! We want to know who you are and why you want to help.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