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4" r:id="rId6"/>
    <p:sldId id="260" r:id="rId7"/>
    <p:sldId id="265" r:id="rId8"/>
    <p:sldId id="267" r:id="rId9"/>
    <p:sldId id="268" r:id="rId10"/>
    <p:sldId id="261" r:id="rId11"/>
    <p:sldId id="259" r:id="rId12"/>
    <p:sldId id="266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2A2A8-1A89-38A0-652B-D312B11CB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0976CF-7EA6-E299-69AB-D8E088522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60A58-77E8-B997-B8F2-29C07A5F6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0942-1552-4976-96B5-E74B6D3F3421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38158E-E070-192A-25A1-8385A370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9A353D-E7C1-7728-B4A3-EA18A495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FBF4B-752C-4423-A4DE-523119C71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E3588-33B0-2827-7E0D-527E6B80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BEACD0-E600-61DE-13B6-ACC1B4E42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F3B259-A73D-173F-36CF-94C6AE4D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0942-1552-4976-96B5-E74B6D3F3421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9DA7F-6F18-BBDC-C6BA-C1C9F235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6B26B-9F78-CAF6-04BE-49BE09AD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FBF4B-752C-4423-A4DE-523119C71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92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842E2A-DBB8-0332-519B-AF0E51C04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2D7AA8-0761-B232-744A-BAD489E46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12DC3-C684-F68A-B6F9-0BC3F433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0942-1552-4976-96B5-E74B6D3F3421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3E6C9-CAC8-4435-19C8-BAD2871F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A352B-D709-21AC-8DB0-5C938DD5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FBF4B-752C-4423-A4DE-523119C71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1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99997-0CEB-F148-66C1-B303A27E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80330-0281-DA7C-FA20-C8664A5DF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2816B-015B-A3A9-7928-7F01AEC2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0942-1552-4976-96B5-E74B6D3F3421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05EE1F-FD5D-0407-0120-9CB674CE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282EF6-6699-CF88-5FB3-911CF354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FBF4B-752C-4423-A4DE-523119C71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93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DD830-7E20-1F50-2B72-78CDEDD9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AAFB6D-3BBB-A185-6E20-3A9A6E268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F20B0-E55A-F99C-0EC4-A826C609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0942-1552-4976-96B5-E74B6D3F3421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E5479-BA1A-6BDA-BC5E-0E83E73C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02EFA-FCED-57B2-915E-3AE2BEEE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FBF4B-752C-4423-A4DE-523119C71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61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8BB96-CCBE-48DC-FA5A-59370BA3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995E7B-14B3-DAF6-311E-42D153A83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52EF29-B80E-CCEA-8731-FFEC46034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32B3E1-5A04-ED13-8675-1D42A5B8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0942-1552-4976-96B5-E74B6D3F3421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F23903-85E4-323C-4EB7-E3EAA1E9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62F509-9B7A-7CE0-4715-9633788A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FBF4B-752C-4423-A4DE-523119C71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09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4FFA1-D441-BD50-6E99-2DABC0C5D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CD8FDB-BF2E-29E1-0C42-91C9C79D5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22C08C-2C0E-D1BD-9152-886AD3B01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D590EC-AF8A-51AA-6860-DDFD054D9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ABBEF9-2E6A-BE2E-E0F0-34BB13507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0BA571-1C87-44F8-B5E4-9E4D779C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0942-1552-4976-96B5-E74B6D3F3421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73AF40-B522-CD86-2706-1AA368A4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06C21C-4E28-42B1-3D95-4F15A5C6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FBF4B-752C-4423-A4DE-523119C71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37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A744-8A08-DF5C-5C49-845EA5D7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AC108B-C003-9871-C2D9-72378B51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0942-1552-4976-96B5-E74B6D3F3421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74F974-D7EA-9FEB-EA94-332373BF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8DDE82-1910-97C2-122D-B76DCB49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FBF4B-752C-4423-A4DE-523119C71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87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95CD98-F4D1-2EC8-92CF-9D9DFEAE3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0942-1552-4976-96B5-E74B6D3F3421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BE729D-2743-5BDE-DC5E-F67AD4CF2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2BF4B2-75A8-5509-D271-13620DFC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FBF4B-752C-4423-A4DE-523119C71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76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29084-F8E4-43AD-804F-AED5F8EE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E7D95F-8DB2-8191-5A78-CEBCB4BD3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217554-0025-FF6B-5E3A-CAD3005CC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FB96CC-894E-4606-C090-B6C6A598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0942-1552-4976-96B5-E74B6D3F3421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522A6E-5C1E-1A81-6A2B-CAA56ED6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63F7F-1147-C58E-238E-345CD511C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FBF4B-752C-4423-A4DE-523119C71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68FB7-994A-AA4F-EB6A-1A597AD0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29CD21-E300-1A6C-2857-8CA620998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C968A8-792D-6A78-9CFA-7F9C31804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53092-AB9D-FEED-B4C6-3A2150A2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0942-1552-4976-96B5-E74B6D3F3421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CF1484-45E0-1C39-67E0-CFA40323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0D454C-C074-1965-514E-F90DB9BD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FBF4B-752C-4423-A4DE-523119C71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61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AE7062-663E-74EF-9A8D-F4240E629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D1B7D8-26A0-2219-B752-EECE72286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4EC9F1-43DC-AF3D-645A-E86444AE7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90942-1552-4976-96B5-E74B6D3F3421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CAFCC1-A5A2-C53E-D86D-27756E5CB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74D72-15D8-918D-FA2C-5840FAFDA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FBF4B-752C-4423-A4DE-523119C71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41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4437A-0014-F307-B3BE-77F04139A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최종 데이터 </a:t>
            </a:r>
            <a:r>
              <a:rPr lang="en-US" altLang="ko-KR" b="1" dirty="0"/>
              <a:t>EDA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749568-825F-BB94-6258-B3F1B95F8A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최고운</a:t>
            </a:r>
          </a:p>
        </p:txBody>
      </p:sp>
    </p:spTree>
    <p:extLst>
      <p:ext uri="{BB962C8B-B14F-4D97-AF65-F5344CB8AC3E}">
        <p14:creationId xmlns:p14="http://schemas.microsoft.com/office/powerpoint/2010/main" val="3710674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96B7C-081A-937B-1E76-42C329479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10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3. </a:t>
            </a:r>
            <a:r>
              <a:rPr lang="ko-KR" altLang="en-US" sz="4000" b="1" dirty="0"/>
              <a:t>주말 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57631A-0024-D98C-B8FD-352CDDA5C8F4}"/>
              </a:ext>
            </a:extLst>
          </p:cNvPr>
          <p:cNvSpPr txBox="1"/>
          <p:nvPr/>
        </p:nvSpPr>
        <p:spPr>
          <a:xfrm>
            <a:off x="560924" y="1661614"/>
            <a:ext cx="5190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1) </a:t>
            </a:r>
            <a:r>
              <a:rPr lang="ko-KR" altLang="en-US" b="1" dirty="0"/>
              <a:t>주말에 많이 이용하는 대여소</a:t>
            </a:r>
            <a:r>
              <a:rPr lang="en-US" altLang="ko-KR" b="1" dirty="0"/>
              <a:t>-</a:t>
            </a:r>
            <a:r>
              <a:rPr lang="ko-KR" altLang="en-US" b="1" dirty="0" err="1"/>
              <a:t>반납소</a:t>
            </a:r>
            <a:r>
              <a:rPr lang="ko-KR" altLang="en-US" b="1" dirty="0"/>
              <a:t> </a:t>
            </a:r>
            <a:r>
              <a:rPr lang="en-US" altLang="ko-KR" b="1" dirty="0"/>
              <a:t>Top 10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BA4B2E-4EE3-7CC0-0C44-4661B6CD5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310"/>
          <a:stretch/>
        </p:blipFill>
        <p:spPr>
          <a:xfrm>
            <a:off x="838200" y="2112614"/>
            <a:ext cx="5092741" cy="3314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FF611F-5EE2-AABC-FB4C-5153CD5458C6}"/>
              </a:ext>
            </a:extLst>
          </p:cNvPr>
          <p:cNvSpPr txBox="1"/>
          <p:nvPr/>
        </p:nvSpPr>
        <p:spPr>
          <a:xfrm>
            <a:off x="7660006" y="472006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2) </a:t>
            </a:r>
            <a:r>
              <a:rPr lang="ko-KR" altLang="en-US" b="1" dirty="0"/>
              <a:t>주말에 많이 이용하는 시간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41200F-E979-89A5-7FFA-C542ACADB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972" y="1590305"/>
            <a:ext cx="2518679" cy="28218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95C27B-A3B9-43CF-FB24-9B47CE92A340}"/>
              </a:ext>
            </a:extLst>
          </p:cNvPr>
          <p:cNvSpPr txBox="1"/>
          <p:nvPr/>
        </p:nvSpPr>
        <p:spPr>
          <a:xfrm>
            <a:off x="299255" y="5534977"/>
            <a:ext cx="5796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많이 이용하는 대여소</a:t>
            </a:r>
            <a:r>
              <a:rPr lang="en-US" altLang="ko-KR" b="1" dirty="0"/>
              <a:t>-</a:t>
            </a:r>
            <a:r>
              <a:rPr lang="ko-KR" altLang="en-US" b="1" dirty="0"/>
              <a:t>반납소를 보면 대여소와 반납소가 거의 일치하는 것으로 보아 </a:t>
            </a:r>
            <a:r>
              <a:rPr lang="ko-KR" altLang="en-US" b="1" dirty="0">
                <a:solidFill>
                  <a:srgbClr val="FF0000"/>
                </a:solidFill>
              </a:rPr>
              <a:t>주말에 운동목적</a:t>
            </a:r>
            <a:r>
              <a:rPr lang="ko-KR" altLang="en-US" b="1" dirty="0"/>
              <a:t>으로 이용하는 사람들이 많다는 것을 알 수 있었음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AF309-2B7B-7EBA-62BC-A8A6CCD2E1B5}"/>
              </a:ext>
            </a:extLst>
          </p:cNvPr>
          <p:cNvSpPr txBox="1"/>
          <p:nvPr/>
        </p:nvSpPr>
        <p:spPr>
          <a:xfrm>
            <a:off x="6395255" y="5624845"/>
            <a:ext cx="5796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주로 </a:t>
            </a:r>
            <a:r>
              <a:rPr lang="en-US" altLang="ko-KR" b="1" dirty="0">
                <a:solidFill>
                  <a:srgbClr val="FF0000"/>
                </a:solidFill>
              </a:rPr>
              <a:t>17~18</a:t>
            </a:r>
            <a:r>
              <a:rPr lang="ko-KR" altLang="en-US" b="1" dirty="0">
                <a:solidFill>
                  <a:srgbClr val="FF0000"/>
                </a:solidFill>
              </a:rPr>
              <a:t>시 </a:t>
            </a:r>
            <a:r>
              <a:rPr lang="ko-KR" altLang="en-US" b="1" dirty="0"/>
              <a:t>그리고 전체적으로 </a:t>
            </a:r>
            <a:r>
              <a:rPr lang="ko-KR" altLang="en-US" b="1" dirty="0">
                <a:solidFill>
                  <a:srgbClr val="FF0000"/>
                </a:solidFill>
              </a:rPr>
              <a:t>오후 시간대</a:t>
            </a:r>
            <a:r>
              <a:rPr lang="ko-KR" altLang="en-US" b="1" dirty="0"/>
              <a:t>에 많이 이용한다는 것을 알 수 있었음</a:t>
            </a:r>
            <a:endParaRPr lang="en-US" altLang="ko-KR" b="1" dirty="0"/>
          </a:p>
          <a:p>
            <a:r>
              <a:rPr lang="ko-KR" altLang="en-US" b="1" dirty="0"/>
              <a:t> </a:t>
            </a:r>
            <a:endParaRPr lang="en-US" altLang="ko-KR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B23C933-2C25-9D0B-7214-CD7341A86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301" y="1474366"/>
            <a:ext cx="3942207" cy="305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97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A551B6-1803-E488-5389-B5327AC18512}"/>
              </a:ext>
            </a:extLst>
          </p:cNvPr>
          <p:cNvSpPr txBox="1"/>
          <p:nvPr/>
        </p:nvSpPr>
        <p:spPr>
          <a:xfrm>
            <a:off x="619727" y="690563"/>
            <a:ext cx="4660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3) </a:t>
            </a:r>
            <a:r>
              <a:rPr lang="ko-KR" altLang="en-US" b="1" dirty="0"/>
              <a:t>주말에 주로 </a:t>
            </a:r>
            <a:r>
              <a:rPr lang="ko-KR" altLang="en-US" b="1" dirty="0" err="1"/>
              <a:t>따릉이를</a:t>
            </a:r>
            <a:r>
              <a:rPr lang="ko-KR" altLang="en-US" b="1" dirty="0"/>
              <a:t> 몇 분이나 타는지</a:t>
            </a:r>
            <a:r>
              <a:rPr lang="en-US" altLang="ko-KR" b="1" dirty="0"/>
              <a:t>!</a:t>
            </a:r>
          </a:p>
          <a:p>
            <a:r>
              <a:rPr lang="en-US" altLang="ko-KR" b="1" dirty="0"/>
              <a:t>(</a:t>
            </a:r>
            <a:r>
              <a:rPr lang="ko-KR" altLang="en-US" b="1" dirty="0"/>
              <a:t>이용시간</a:t>
            </a:r>
            <a:r>
              <a:rPr lang="en-US" altLang="ko-KR" b="1" dirty="0"/>
              <a:t>)</a:t>
            </a:r>
          </a:p>
          <a:p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62EFCC-7083-DAAE-5B17-6D4FC21CB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3893"/>
            <a:ext cx="5667375" cy="337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E5E62-1595-C710-BC97-E0745489A8F7}"/>
              </a:ext>
            </a:extLst>
          </p:cNvPr>
          <p:cNvSpPr txBox="1"/>
          <p:nvPr/>
        </p:nvSpPr>
        <p:spPr>
          <a:xfrm>
            <a:off x="883693" y="5066798"/>
            <a:ext cx="4783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전체적으로 </a:t>
            </a:r>
            <a:r>
              <a:rPr lang="en-US" altLang="ko-KR" b="1" dirty="0">
                <a:solidFill>
                  <a:srgbClr val="FF0000"/>
                </a:solidFill>
              </a:rPr>
              <a:t>20</a:t>
            </a:r>
            <a:r>
              <a:rPr lang="ko-KR" altLang="en-US" b="1" dirty="0">
                <a:solidFill>
                  <a:srgbClr val="FF0000"/>
                </a:solidFill>
              </a:rPr>
              <a:t>분 미만</a:t>
            </a:r>
            <a:r>
              <a:rPr lang="ko-KR" altLang="en-US" b="1" dirty="0"/>
              <a:t>으로 이용하는 사람이 </a:t>
            </a:r>
            <a:endParaRPr lang="en-US" altLang="ko-KR" b="1" dirty="0"/>
          </a:p>
          <a:p>
            <a:r>
              <a:rPr lang="ko-KR" altLang="en-US" b="1" dirty="0"/>
              <a:t>많다는 것을 볼 수 있었다</a:t>
            </a:r>
            <a:r>
              <a:rPr lang="en-US" altLang="ko-KR" b="1" dirty="0"/>
              <a:t>.</a:t>
            </a:r>
          </a:p>
          <a:p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B85F21-968F-3A3E-D557-CC7D20AA0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382" y="328612"/>
            <a:ext cx="3232551" cy="5986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26E215-FBA3-F802-A7F4-97E24B951C86}"/>
              </a:ext>
            </a:extLst>
          </p:cNvPr>
          <p:cNvSpPr txBox="1"/>
          <p:nvPr/>
        </p:nvSpPr>
        <p:spPr>
          <a:xfrm>
            <a:off x="6254773" y="6172199"/>
            <a:ext cx="5469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대부분 </a:t>
            </a:r>
            <a:r>
              <a:rPr lang="en-US" altLang="ko-KR" b="1" dirty="0">
                <a:solidFill>
                  <a:srgbClr val="FF0000"/>
                </a:solidFill>
              </a:rPr>
              <a:t>10</a:t>
            </a:r>
            <a:r>
              <a:rPr lang="ko-KR" altLang="en-US" b="1" dirty="0">
                <a:solidFill>
                  <a:srgbClr val="FF0000"/>
                </a:solidFill>
              </a:rPr>
              <a:t>분 미만</a:t>
            </a:r>
            <a:r>
              <a:rPr lang="ko-KR" altLang="en-US" b="1" dirty="0"/>
              <a:t>으로 이용하는 것을 볼 수 있었다</a:t>
            </a:r>
            <a:r>
              <a:rPr lang="en-US" altLang="ko-KR" b="1" dirty="0"/>
              <a:t>.</a:t>
            </a:r>
          </a:p>
          <a:p>
            <a:r>
              <a:rPr lang="ko-KR" altLang="en-US" b="1" dirty="0" err="1"/>
              <a:t>의외군</a:t>
            </a:r>
            <a:r>
              <a:rPr lang="en-US" altLang="ko-KR" b="1" dirty="0"/>
              <a:t>..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97877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C40368-9D1D-9FBE-0487-96F47A371636}"/>
              </a:ext>
            </a:extLst>
          </p:cNvPr>
          <p:cNvSpPr txBox="1"/>
          <p:nvPr/>
        </p:nvSpPr>
        <p:spPr>
          <a:xfrm>
            <a:off x="714192" y="488000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4) </a:t>
            </a:r>
            <a:r>
              <a:rPr lang="ko-KR" altLang="en-US" b="1" dirty="0" err="1"/>
              <a:t>따릉이를</a:t>
            </a:r>
            <a:r>
              <a:rPr lang="ko-KR" altLang="en-US" b="1" dirty="0"/>
              <a:t> 많이 이용하는 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BA1C2-4CC5-294D-F1C4-4DB235A3CEB9}"/>
              </a:ext>
            </a:extLst>
          </p:cNvPr>
          <p:cNvSpPr txBox="1"/>
          <p:nvPr/>
        </p:nvSpPr>
        <p:spPr>
          <a:xfrm>
            <a:off x="6703845" y="488000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5) </a:t>
            </a:r>
            <a:r>
              <a:rPr lang="ko-KR" altLang="en-US" b="1" dirty="0" err="1"/>
              <a:t>따릉이를</a:t>
            </a:r>
            <a:r>
              <a:rPr lang="ko-KR" altLang="en-US" b="1" dirty="0"/>
              <a:t> 많이 이용하는 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F4AEA8-595F-A246-6F21-0812054E8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1285875"/>
            <a:ext cx="3676650" cy="3400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2E3711-F489-E9DF-2452-0E32012D7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463" y="1285875"/>
            <a:ext cx="52768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1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7397E0-62A3-C318-19AD-F433F37E95A2}"/>
              </a:ext>
            </a:extLst>
          </p:cNvPr>
          <p:cNvSpPr txBox="1"/>
          <p:nvPr/>
        </p:nvSpPr>
        <p:spPr>
          <a:xfrm>
            <a:off x="263471" y="400683"/>
            <a:ext cx="572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6) </a:t>
            </a:r>
            <a:r>
              <a:rPr lang="ko-KR" altLang="en-US" b="1" dirty="0" err="1"/>
              <a:t>따릉이를</a:t>
            </a:r>
            <a:r>
              <a:rPr lang="ko-KR" altLang="en-US" b="1" dirty="0"/>
              <a:t> 많이 이용하는 가양</a:t>
            </a:r>
            <a:r>
              <a:rPr lang="en-US" altLang="ko-KR" b="1" dirty="0"/>
              <a:t>1</a:t>
            </a:r>
            <a:r>
              <a:rPr lang="ko-KR" altLang="en-US" b="1" dirty="0"/>
              <a:t>동 이용 대여소 분석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7129F2-C80F-00BC-2E0D-3451D3018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1142999"/>
            <a:ext cx="6572575" cy="3343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FC874D-A7AC-ADBC-E097-43B1A856B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303" y="1761480"/>
            <a:ext cx="4141245" cy="25973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9801D1-FF0B-5554-66C1-8B795FD3789B}"/>
              </a:ext>
            </a:extLst>
          </p:cNvPr>
          <p:cNvSpPr txBox="1"/>
          <p:nvPr/>
        </p:nvSpPr>
        <p:spPr>
          <a:xfrm>
            <a:off x="6073017" y="770015"/>
            <a:ext cx="6118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7) </a:t>
            </a:r>
            <a:r>
              <a:rPr lang="ko-KR" altLang="en-US" b="1" dirty="0" err="1"/>
              <a:t>마곡나루역</a:t>
            </a:r>
            <a:r>
              <a:rPr lang="ko-KR" altLang="en-US" b="1" dirty="0"/>
              <a:t> </a:t>
            </a:r>
            <a:r>
              <a:rPr lang="en-US" altLang="ko-KR" b="1" dirty="0"/>
              <a:t>2</a:t>
            </a:r>
            <a:r>
              <a:rPr lang="ko-KR" altLang="en-US" b="1" dirty="0"/>
              <a:t>번 출구 </a:t>
            </a:r>
            <a:r>
              <a:rPr lang="en-US" altLang="ko-KR" b="1" dirty="0"/>
              <a:t>-&gt; </a:t>
            </a:r>
            <a:r>
              <a:rPr lang="ko-KR" altLang="en-US" b="1" dirty="0" err="1"/>
              <a:t>마곡나루역</a:t>
            </a:r>
            <a:r>
              <a:rPr lang="ko-KR" altLang="en-US" b="1" dirty="0"/>
              <a:t> </a:t>
            </a:r>
            <a:r>
              <a:rPr lang="en-US" altLang="ko-KR" b="1" dirty="0"/>
              <a:t>2</a:t>
            </a:r>
            <a:r>
              <a:rPr lang="ko-KR" altLang="en-US" b="1" dirty="0" err="1"/>
              <a:t>번출구</a:t>
            </a:r>
            <a:r>
              <a:rPr lang="ko-KR" altLang="en-US" b="1" dirty="0"/>
              <a:t> 데이터의</a:t>
            </a:r>
            <a:endParaRPr lang="en-US" altLang="ko-KR" b="1" dirty="0"/>
          </a:p>
          <a:p>
            <a:r>
              <a:rPr lang="ko-KR" altLang="en-US" b="1" dirty="0"/>
              <a:t>이용시간 분석</a:t>
            </a:r>
            <a:endParaRPr lang="en-US" altLang="ko-K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1AFA6B-7E6A-9015-3D16-90B1578435B7}"/>
              </a:ext>
            </a:extLst>
          </p:cNvPr>
          <p:cNvSpPr txBox="1"/>
          <p:nvPr/>
        </p:nvSpPr>
        <p:spPr>
          <a:xfrm>
            <a:off x="6243486" y="4859258"/>
            <a:ext cx="617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이용시간이 </a:t>
            </a:r>
            <a:r>
              <a:rPr lang="en-US" altLang="ko-KR" b="1" dirty="0">
                <a:solidFill>
                  <a:srgbClr val="FF0000"/>
                </a:solidFill>
              </a:rPr>
              <a:t>0~60</a:t>
            </a:r>
            <a:r>
              <a:rPr lang="ko-KR" altLang="en-US" b="1" dirty="0">
                <a:solidFill>
                  <a:srgbClr val="FF0000"/>
                </a:solidFill>
              </a:rPr>
              <a:t>분 이상까지 다양한 것</a:t>
            </a:r>
            <a:r>
              <a:rPr lang="ko-KR" altLang="en-US" b="1" dirty="0"/>
              <a:t>을 알 수 있었음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03822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15A09-BA35-6DE2-8D96-5E27D3B9F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738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1. </a:t>
            </a:r>
            <a:r>
              <a:rPr lang="ko-KR" altLang="en-US" sz="3600" b="1" dirty="0"/>
              <a:t>전체 데이터 분석</a:t>
            </a:r>
            <a:r>
              <a:rPr lang="en-US" altLang="ko-KR" sz="3600" b="1" dirty="0"/>
              <a:t>(</a:t>
            </a:r>
            <a:r>
              <a:rPr lang="ko-KR" altLang="en-US" sz="3600" b="1" dirty="0"/>
              <a:t>평일</a:t>
            </a:r>
            <a:r>
              <a:rPr lang="en-US" altLang="ko-KR" sz="3600" b="1" dirty="0"/>
              <a:t>&amp;</a:t>
            </a:r>
            <a:r>
              <a:rPr lang="ko-KR" altLang="en-US" sz="3600" b="1" dirty="0"/>
              <a:t>주말</a:t>
            </a:r>
            <a:r>
              <a:rPr lang="en-US" altLang="ko-KR" sz="3600" b="1" dirty="0"/>
              <a:t>)</a:t>
            </a:r>
            <a:endParaRPr lang="ko-KR" altLang="en-US" sz="36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1E9B08-0775-DCE6-D351-FD755AE31D79}"/>
              </a:ext>
            </a:extLst>
          </p:cNvPr>
          <p:cNvGrpSpPr/>
          <p:nvPr/>
        </p:nvGrpSpPr>
        <p:grpSpPr>
          <a:xfrm>
            <a:off x="0" y="861591"/>
            <a:ext cx="12550752" cy="5910020"/>
            <a:chOff x="299255" y="1317311"/>
            <a:chExt cx="12550752" cy="591002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171032B-1ECD-E71A-25BE-B2A7B53BF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9280" y="2258087"/>
              <a:ext cx="5596720" cy="342173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9916810-FAF9-57E1-0083-11E1BBEE8C2E}"/>
                </a:ext>
              </a:extLst>
            </p:cNvPr>
            <p:cNvSpPr txBox="1"/>
            <p:nvPr/>
          </p:nvSpPr>
          <p:spPr>
            <a:xfrm>
              <a:off x="299255" y="5934670"/>
              <a:ext cx="57967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많이 이용하는 대여소</a:t>
              </a:r>
              <a:r>
                <a:rPr lang="en-US" altLang="ko-KR" b="1" dirty="0"/>
                <a:t>-</a:t>
              </a:r>
              <a:r>
                <a:rPr lang="ko-KR" altLang="en-US" b="1" dirty="0"/>
                <a:t>반납소를 보면 대여소와 반납소가 거의 일치하는 것으로 보아 </a:t>
              </a:r>
              <a:r>
                <a:rPr lang="ko-KR" altLang="en-US" b="1" dirty="0">
                  <a:solidFill>
                    <a:srgbClr val="FF0000"/>
                  </a:solidFill>
                </a:rPr>
                <a:t>운동목적</a:t>
              </a:r>
              <a:r>
                <a:rPr lang="ko-KR" altLang="en-US" b="1" dirty="0"/>
                <a:t>으로 이용하는 사람들이 많다는 것을 알 수 있었음</a:t>
              </a:r>
              <a:r>
                <a:rPr lang="en-US" altLang="ko-KR" b="1" dirty="0"/>
                <a:t>.</a:t>
              </a:r>
              <a:r>
                <a:rPr lang="ko-KR" altLang="en-US" b="1" dirty="0"/>
                <a:t> </a:t>
              </a:r>
              <a:endParaRPr lang="en-US" altLang="ko-KR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0D275F-293C-752A-2506-853C0EAE2E22}"/>
                </a:ext>
              </a:extLst>
            </p:cNvPr>
            <p:cNvSpPr txBox="1"/>
            <p:nvPr/>
          </p:nvSpPr>
          <p:spPr>
            <a:xfrm>
              <a:off x="1107048" y="1633903"/>
              <a:ext cx="4318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1) </a:t>
              </a:r>
              <a:r>
                <a:rPr lang="ko-KR" altLang="en-US" b="1" dirty="0"/>
                <a:t>많이 이용하는 대여소</a:t>
              </a:r>
              <a:r>
                <a:rPr lang="en-US" altLang="ko-KR" b="1" dirty="0"/>
                <a:t>-</a:t>
              </a:r>
              <a:r>
                <a:rPr lang="ko-KR" altLang="en-US" b="1" dirty="0" err="1"/>
                <a:t>반납소</a:t>
              </a:r>
              <a:r>
                <a:rPr lang="ko-KR" altLang="en-US" b="1" dirty="0"/>
                <a:t> </a:t>
              </a:r>
              <a:r>
                <a:rPr lang="en-US" altLang="ko-KR" b="1" dirty="0"/>
                <a:t>Top 10</a:t>
              </a:r>
              <a:endParaRPr lang="ko-KR" altLang="en-US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4B5343-2092-F163-2C40-6E3104D071B9}"/>
                </a:ext>
              </a:extLst>
            </p:cNvPr>
            <p:cNvSpPr txBox="1"/>
            <p:nvPr/>
          </p:nvSpPr>
          <p:spPr>
            <a:xfrm>
              <a:off x="7364974" y="1317311"/>
              <a:ext cx="2701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2) </a:t>
              </a:r>
              <a:r>
                <a:rPr lang="ko-KR" altLang="en-US" b="1" dirty="0"/>
                <a:t>많이 이용하는 시간대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A2CB74-954F-C8B4-60DD-CF4A0B8B5D68}"/>
                </a:ext>
              </a:extLst>
            </p:cNvPr>
            <p:cNvSpPr txBox="1"/>
            <p:nvPr/>
          </p:nvSpPr>
          <p:spPr>
            <a:xfrm>
              <a:off x="6096000" y="6304001"/>
              <a:ext cx="67540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대여시간과 반납시간은 주로 </a:t>
              </a:r>
              <a:r>
                <a:rPr lang="en-US" altLang="ko-KR" b="1" dirty="0"/>
                <a:t>18</a:t>
              </a:r>
              <a:r>
                <a:rPr lang="ko-KR" altLang="en-US" b="1" dirty="0"/>
                <a:t>시와 </a:t>
              </a:r>
              <a:r>
                <a:rPr lang="en-US" altLang="ko-KR" b="1" dirty="0"/>
                <a:t>8</a:t>
              </a:r>
              <a:r>
                <a:rPr lang="ko-KR" altLang="en-US" b="1" dirty="0"/>
                <a:t>시가 많다는 것을 알 수 있었다</a:t>
              </a:r>
              <a:r>
                <a:rPr lang="en-US" altLang="ko-KR" b="1" dirty="0"/>
                <a:t>.</a:t>
              </a:r>
            </a:p>
            <a:p>
              <a:endParaRPr lang="en-US" altLang="ko-KR" b="1" dirty="0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F9F97801-95AA-E0B8-790B-602A8C074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537" y="1362849"/>
            <a:ext cx="28670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4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D610D5D-E489-3AA4-DB06-A887742ED7DA}"/>
              </a:ext>
            </a:extLst>
          </p:cNvPr>
          <p:cNvSpPr txBox="1"/>
          <p:nvPr/>
        </p:nvSpPr>
        <p:spPr>
          <a:xfrm>
            <a:off x="379169" y="547266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3) </a:t>
            </a:r>
            <a:r>
              <a:rPr lang="ko-KR" altLang="en-US" b="1" dirty="0"/>
              <a:t>많이 이용하는 시간대와 이용시간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AC39E-B356-BA80-5428-814DD4D2226D}"/>
              </a:ext>
            </a:extLst>
          </p:cNvPr>
          <p:cNvSpPr txBox="1"/>
          <p:nvPr/>
        </p:nvSpPr>
        <p:spPr>
          <a:xfrm>
            <a:off x="379170" y="5605393"/>
            <a:ext cx="5135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대여시간과 반납시간은 주로 </a:t>
            </a:r>
            <a:r>
              <a:rPr lang="en-US" altLang="ko-KR" b="1" dirty="0"/>
              <a:t>18</a:t>
            </a:r>
            <a:r>
              <a:rPr lang="ko-KR" altLang="en-US" b="1" dirty="0"/>
              <a:t>시와 </a:t>
            </a:r>
            <a:r>
              <a:rPr lang="en-US" altLang="ko-KR" b="1" dirty="0"/>
              <a:t>8</a:t>
            </a:r>
            <a:r>
              <a:rPr lang="ko-KR" altLang="en-US" b="1" dirty="0"/>
              <a:t>시가 많고 </a:t>
            </a:r>
            <a:endParaRPr lang="en-US" altLang="ko-KR" b="1" dirty="0"/>
          </a:p>
          <a:p>
            <a:r>
              <a:rPr lang="ko-KR" altLang="en-US" b="1" dirty="0"/>
              <a:t>그 </a:t>
            </a:r>
            <a:r>
              <a:rPr lang="ko-KR" altLang="en-US" b="1" dirty="0">
                <a:solidFill>
                  <a:srgbClr val="FF0000"/>
                </a:solidFill>
              </a:rPr>
              <a:t>이용시간</a:t>
            </a:r>
            <a:r>
              <a:rPr lang="ko-KR" altLang="en-US" b="1" dirty="0"/>
              <a:t>은 </a:t>
            </a:r>
            <a:r>
              <a:rPr lang="en-US" altLang="ko-KR" b="1" dirty="0">
                <a:solidFill>
                  <a:srgbClr val="FF0000"/>
                </a:solidFill>
              </a:rPr>
              <a:t>10</a:t>
            </a:r>
            <a:r>
              <a:rPr lang="ko-KR" altLang="en-US" b="1" dirty="0">
                <a:solidFill>
                  <a:srgbClr val="FF0000"/>
                </a:solidFill>
              </a:rPr>
              <a:t>분 내외로 짧다</a:t>
            </a:r>
            <a:r>
              <a:rPr lang="ko-KR" altLang="en-US" b="1" dirty="0"/>
              <a:t>는 것을 알 수 있었다</a:t>
            </a:r>
            <a:r>
              <a:rPr lang="en-US" altLang="ko-KR" b="1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9DF6F4E-4372-2B62-0689-8F678C8E8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60" y="928618"/>
            <a:ext cx="5610225" cy="46767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E34B9EA-ED62-C5B5-AC11-65C497BC2C94}"/>
              </a:ext>
            </a:extLst>
          </p:cNvPr>
          <p:cNvSpPr txBox="1"/>
          <p:nvPr/>
        </p:nvSpPr>
        <p:spPr>
          <a:xfrm>
            <a:off x="7218119" y="563627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4) </a:t>
            </a:r>
            <a:r>
              <a:rPr lang="ko-KR" altLang="en-US" b="1" dirty="0" err="1"/>
              <a:t>따릉이를</a:t>
            </a:r>
            <a:r>
              <a:rPr lang="ko-KR" altLang="en-US" b="1" dirty="0"/>
              <a:t> 많이 이용하는 구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2E6127F-3FB0-1B9D-3226-64A4113EF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373" y="914400"/>
            <a:ext cx="4276725" cy="5029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A5114B-C8E8-9C4D-F117-41C095E5506F}"/>
              </a:ext>
            </a:extLst>
          </p:cNvPr>
          <p:cNvSpPr txBox="1"/>
          <p:nvPr/>
        </p:nvSpPr>
        <p:spPr>
          <a:xfrm>
            <a:off x="6096000" y="5832708"/>
            <a:ext cx="513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주로 </a:t>
            </a:r>
            <a:r>
              <a:rPr lang="ko-KR" altLang="en-US" b="1" dirty="0" err="1">
                <a:solidFill>
                  <a:srgbClr val="FF0000"/>
                </a:solidFill>
              </a:rPr>
              <a:t>같은구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– </a:t>
            </a:r>
            <a:r>
              <a:rPr lang="ko-KR" altLang="en-US" b="1" dirty="0" err="1">
                <a:solidFill>
                  <a:srgbClr val="FF0000"/>
                </a:solidFill>
              </a:rPr>
              <a:t>같은구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/>
              <a:t>로 이용하고 강서구</a:t>
            </a:r>
            <a:r>
              <a:rPr lang="en-US" altLang="ko-KR" b="1" dirty="0"/>
              <a:t>, </a:t>
            </a:r>
            <a:r>
              <a:rPr lang="ko-KR" altLang="en-US" b="1" dirty="0"/>
              <a:t>송파구가 많이 이용한다는 것을 알 수 있었다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26831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34A2DE7-B7FB-F312-A33F-71532C5D8554}"/>
              </a:ext>
            </a:extLst>
          </p:cNvPr>
          <p:cNvSpPr txBox="1"/>
          <p:nvPr/>
        </p:nvSpPr>
        <p:spPr>
          <a:xfrm>
            <a:off x="928687" y="516493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5) </a:t>
            </a:r>
            <a:r>
              <a:rPr lang="ko-KR" altLang="en-US" b="1" dirty="0" err="1"/>
              <a:t>따릉이를</a:t>
            </a:r>
            <a:r>
              <a:rPr lang="ko-KR" altLang="en-US" b="1" dirty="0"/>
              <a:t> 많이 이용하는 동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6F6D91D-3B3F-FEB7-EC10-30AF3F2F2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1075"/>
            <a:ext cx="5686425" cy="50196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7DA189-31D0-3403-C55A-3BF9FDC61CE6}"/>
              </a:ext>
            </a:extLst>
          </p:cNvPr>
          <p:cNvSpPr txBox="1"/>
          <p:nvPr/>
        </p:nvSpPr>
        <p:spPr>
          <a:xfrm>
            <a:off x="209550" y="6018341"/>
            <a:ext cx="5767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강서구 가양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동 </a:t>
            </a:r>
            <a:r>
              <a:rPr lang="en-US" altLang="ko-KR" b="1" dirty="0">
                <a:solidFill>
                  <a:srgbClr val="FF0000"/>
                </a:solidFill>
              </a:rPr>
              <a:t>-&gt; </a:t>
            </a:r>
            <a:r>
              <a:rPr lang="ko-KR" altLang="en-US" b="1" dirty="0">
                <a:solidFill>
                  <a:srgbClr val="FF0000"/>
                </a:solidFill>
              </a:rPr>
              <a:t>강서구 가양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동이 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/>
              <a:t>8</a:t>
            </a:r>
            <a:r>
              <a:rPr lang="ko-KR" altLang="en-US" b="1" dirty="0" err="1"/>
              <a:t>만건으로</a:t>
            </a:r>
            <a:r>
              <a:rPr lang="ko-KR" altLang="en-US" b="1" dirty="0"/>
              <a:t> 압도적이었다</a:t>
            </a:r>
            <a:r>
              <a:rPr lang="en-US" altLang="ko-KR" b="1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AA1554-0548-C3A8-418C-847719669ADC}"/>
              </a:ext>
            </a:extLst>
          </p:cNvPr>
          <p:cNvSpPr txBox="1"/>
          <p:nvPr/>
        </p:nvSpPr>
        <p:spPr>
          <a:xfrm>
            <a:off x="5976751" y="490061"/>
            <a:ext cx="572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6) </a:t>
            </a:r>
            <a:r>
              <a:rPr lang="ko-KR" altLang="en-US" b="1" dirty="0" err="1"/>
              <a:t>따릉이를</a:t>
            </a:r>
            <a:r>
              <a:rPr lang="ko-KR" altLang="en-US" b="1" dirty="0"/>
              <a:t> 많이 이용하는 가양</a:t>
            </a:r>
            <a:r>
              <a:rPr lang="en-US" altLang="ko-KR" b="1" dirty="0"/>
              <a:t>1</a:t>
            </a:r>
            <a:r>
              <a:rPr lang="ko-KR" altLang="en-US" b="1" dirty="0"/>
              <a:t>동 이용 대여소 분석</a:t>
            </a:r>
            <a:endParaRPr lang="en-US" altLang="ko-KR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7F7E347-8C9C-9015-AA2E-0CC37ED3F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368" y="1070452"/>
            <a:ext cx="5686425" cy="29293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0D32ED-3ABA-5C8C-2B11-EB0EA23D8991}"/>
              </a:ext>
            </a:extLst>
          </p:cNvPr>
          <p:cNvSpPr txBox="1"/>
          <p:nvPr/>
        </p:nvSpPr>
        <p:spPr>
          <a:xfrm>
            <a:off x="6157734" y="4857581"/>
            <a:ext cx="5767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주로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코오롱</a:t>
            </a:r>
            <a:r>
              <a:rPr lang="en-US" altLang="ko-KR" b="1" dirty="0" err="1">
                <a:solidFill>
                  <a:srgbClr val="FF0000"/>
                </a:solidFill>
              </a:rPr>
              <a:t>One&amp;Only</a:t>
            </a:r>
            <a:r>
              <a:rPr lang="ko-KR" altLang="en-US" b="1" dirty="0">
                <a:solidFill>
                  <a:srgbClr val="FF0000"/>
                </a:solidFill>
              </a:rPr>
              <a:t>타워 </a:t>
            </a:r>
            <a:r>
              <a:rPr lang="en-US" altLang="ko-KR" b="1" dirty="0">
                <a:solidFill>
                  <a:srgbClr val="FF0000"/>
                </a:solidFill>
              </a:rPr>
              <a:t>-&gt; </a:t>
            </a:r>
            <a:r>
              <a:rPr lang="ko-KR" altLang="en-US" b="1" dirty="0" err="1">
                <a:solidFill>
                  <a:srgbClr val="FF0000"/>
                </a:solidFill>
              </a:rPr>
              <a:t>마곡나루역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ko-KR" altLang="en-US" b="1" dirty="0">
                <a:solidFill>
                  <a:srgbClr val="FF0000"/>
                </a:solidFill>
              </a:rPr>
              <a:t>번 출구 </a:t>
            </a:r>
            <a:r>
              <a:rPr lang="en-US" altLang="ko-KR" b="1" dirty="0"/>
              <a:t>or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LG</a:t>
            </a:r>
            <a:r>
              <a:rPr lang="ko-KR" altLang="en-US" b="1" dirty="0">
                <a:solidFill>
                  <a:srgbClr val="FF0000"/>
                </a:solidFill>
              </a:rPr>
              <a:t>유플러스 마곡사옥 </a:t>
            </a:r>
            <a:r>
              <a:rPr lang="en-US" altLang="ko-KR" b="1" dirty="0">
                <a:solidFill>
                  <a:srgbClr val="FF0000"/>
                </a:solidFill>
              </a:rPr>
              <a:t>-&gt; </a:t>
            </a:r>
            <a:r>
              <a:rPr lang="ko-KR" altLang="en-US" b="1" dirty="0" err="1">
                <a:solidFill>
                  <a:srgbClr val="FF0000"/>
                </a:solidFill>
              </a:rPr>
              <a:t>마곡나루역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ko-KR" altLang="en-US" b="1" dirty="0" err="1">
                <a:solidFill>
                  <a:srgbClr val="FF0000"/>
                </a:solidFill>
              </a:rPr>
              <a:t>번출구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/>
              <a:t>인 것을 </a:t>
            </a:r>
            <a:endParaRPr lang="en-US" altLang="ko-KR" b="1" dirty="0"/>
          </a:p>
          <a:p>
            <a:pPr algn="ctr"/>
            <a:r>
              <a:rPr lang="ko-KR" altLang="en-US" b="1" dirty="0"/>
              <a:t>알 수 있었다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853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D31BDC-EC06-7FC1-093A-D4938CE3068A}"/>
              </a:ext>
            </a:extLst>
          </p:cNvPr>
          <p:cNvSpPr txBox="1"/>
          <p:nvPr/>
        </p:nvSpPr>
        <p:spPr>
          <a:xfrm>
            <a:off x="479368" y="464403"/>
            <a:ext cx="489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6) </a:t>
            </a:r>
            <a:r>
              <a:rPr lang="ko-KR" altLang="en-US" b="1" dirty="0"/>
              <a:t>많이 이용하는 </a:t>
            </a:r>
            <a:r>
              <a:rPr lang="ko-KR" altLang="en-US" b="1" dirty="0" err="1"/>
              <a:t>대여소근처역</a:t>
            </a:r>
            <a:r>
              <a:rPr lang="en-US" altLang="ko-KR" b="1" dirty="0"/>
              <a:t>-</a:t>
            </a:r>
            <a:r>
              <a:rPr lang="ko-KR" altLang="en-US" b="1" dirty="0" err="1"/>
              <a:t>반납소근처역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DC2A90-428D-F4D4-E845-3E66F01C9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44" y="885825"/>
            <a:ext cx="38385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4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96B7C-081A-937B-1E76-42C32947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평일 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82451-2E34-A9E7-A02F-19AB08BBD658}"/>
              </a:ext>
            </a:extLst>
          </p:cNvPr>
          <p:cNvSpPr txBox="1"/>
          <p:nvPr/>
        </p:nvSpPr>
        <p:spPr>
          <a:xfrm>
            <a:off x="745040" y="1873806"/>
            <a:ext cx="517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1) </a:t>
            </a:r>
            <a:r>
              <a:rPr lang="ko-KR" altLang="en-US" b="1" dirty="0"/>
              <a:t>평일에 많이 이용하는 대여소</a:t>
            </a:r>
            <a:r>
              <a:rPr lang="en-US" altLang="ko-KR" b="1" dirty="0"/>
              <a:t>-</a:t>
            </a:r>
            <a:r>
              <a:rPr lang="ko-KR" altLang="en-US" b="1" dirty="0" err="1"/>
              <a:t>반납소</a:t>
            </a:r>
            <a:r>
              <a:rPr lang="ko-KR" altLang="en-US" b="1" dirty="0"/>
              <a:t> </a:t>
            </a:r>
            <a:r>
              <a:rPr lang="en-US" altLang="ko-KR" b="1" dirty="0"/>
              <a:t>Top 10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AC49DB-4AA0-4B70-F5CC-B72CA6FB3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91" y="2426256"/>
            <a:ext cx="5260946" cy="3314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C9CCE7-B704-80EB-AE72-BC00F30AD0B8}"/>
              </a:ext>
            </a:extLst>
          </p:cNvPr>
          <p:cNvSpPr txBox="1"/>
          <p:nvPr/>
        </p:nvSpPr>
        <p:spPr>
          <a:xfrm>
            <a:off x="553637" y="5658731"/>
            <a:ext cx="579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평일에는 주로 </a:t>
            </a:r>
            <a:r>
              <a:rPr lang="ko-KR" altLang="en-US" b="1" dirty="0">
                <a:solidFill>
                  <a:srgbClr val="FF0000"/>
                </a:solidFill>
              </a:rPr>
              <a:t>운동 목적</a:t>
            </a:r>
            <a:r>
              <a:rPr lang="en-US" altLang="ko-KR" b="1" dirty="0">
                <a:solidFill>
                  <a:srgbClr val="FF0000"/>
                </a:solidFill>
              </a:rPr>
              <a:t>&amp;</a:t>
            </a:r>
            <a:r>
              <a:rPr lang="ko-KR" altLang="en-US" b="1" dirty="0">
                <a:solidFill>
                  <a:srgbClr val="FF0000"/>
                </a:solidFill>
              </a:rPr>
              <a:t>출근 목적 </a:t>
            </a:r>
            <a:r>
              <a:rPr lang="ko-KR" altLang="en-US" b="1" dirty="0"/>
              <a:t>반반으로 많이 이용한 다는 것을 알 수 있었다</a:t>
            </a:r>
            <a:r>
              <a:rPr lang="en-US" altLang="ko-KR" b="1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19FAC-1191-21E1-5053-91C409695E69}"/>
              </a:ext>
            </a:extLst>
          </p:cNvPr>
          <p:cNvSpPr txBox="1"/>
          <p:nvPr/>
        </p:nvSpPr>
        <p:spPr>
          <a:xfrm>
            <a:off x="7422910" y="658574"/>
            <a:ext cx="349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2) </a:t>
            </a:r>
            <a:r>
              <a:rPr lang="ko-KR" altLang="en-US" b="1" dirty="0"/>
              <a:t>평일에 많이 이용하는 시간대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1D3CFF-4029-E1A4-2A52-F4A1EC8F1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083" y="1146236"/>
            <a:ext cx="2163449" cy="4023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D5EC79-4EFB-7438-EAD5-E000F6CEC20D}"/>
              </a:ext>
            </a:extLst>
          </p:cNvPr>
          <p:cNvSpPr txBox="1"/>
          <p:nvPr/>
        </p:nvSpPr>
        <p:spPr>
          <a:xfrm>
            <a:off x="6456936" y="5658730"/>
            <a:ext cx="579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17~19</a:t>
            </a:r>
            <a:r>
              <a:rPr lang="ko-KR" altLang="en-US" b="1" dirty="0">
                <a:solidFill>
                  <a:srgbClr val="FF0000"/>
                </a:solidFill>
              </a:rPr>
              <a:t>시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저녁</a:t>
            </a:r>
            <a:r>
              <a:rPr lang="en-US" altLang="ko-KR" b="1" dirty="0">
                <a:solidFill>
                  <a:srgbClr val="FF0000"/>
                </a:solidFill>
              </a:rPr>
              <a:t>), 7~8</a:t>
            </a:r>
            <a:r>
              <a:rPr lang="ko-KR" altLang="en-US" b="1" dirty="0">
                <a:solidFill>
                  <a:srgbClr val="FF0000"/>
                </a:solidFill>
              </a:rPr>
              <a:t>시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아침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/>
              <a:t>시간에 많이 이용하는 것을 알 수 있었다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144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588162-8236-0661-D5B2-31246A634C21}"/>
              </a:ext>
            </a:extLst>
          </p:cNvPr>
          <p:cNvSpPr txBox="1"/>
          <p:nvPr/>
        </p:nvSpPr>
        <p:spPr>
          <a:xfrm>
            <a:off x="767729" y="610448"/>
            <a:ext cx="527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2) </a:t>
            </a:r>
            <a:r>
              <a:rPr lang="ko-KR" altLang="en-US" b="1" dirty="0"/>
              <a:t>평일에 많이 이용하는 시간대 그래프 </a:t>
            </a:r>
            <a:r>
              <a:rPr lang="ko-KR" altLang="en-US" b="1" dirty="0" err="1"/>
              <a:t>그려보기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D304A9-2993-FB6F-AE03-49D98C71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22" y="1605673"/>
            <a:ext cx="5270332" cy="4107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5B9B12-8CCC-B20E-74CB-1A443EE5A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877" y="1605673"/>
            <a:ext cx="5134373" cy="403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8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92DECA-F93C-29CD-FB83-B95D6FAC493A}"/>
              </a:ext>
            </a:extLst>
          </p:cNvPr>
          <p:cNvSpPr txBox="1"/>
          <p:nvPr/>
        </p:nvSpPr>
        <p:spPr>
          <a:xfrm>
            <a:off x="714192" y="488000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4) </a:t>
            </a:r>
            <a:r>
              <a:rPr lang="ko-KR" altLang="en-US" b="1" dirty="0" err="1"/>
              <a:t>따릉이를</a:t>
            </a:r>
            <a:r>
              <a:rPr lang="ko-KR" altLang="en-US" b="1" dirty="0"/>
              <a:t> 많이 이용하는 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526236-DF38-C753-B86D-B9C728857EAA}"/>
              </a:ext>
            </a:extLst>
          </p:cNvPr>
          <p:cNvSpPr txBox="1"/>
          <p:nvPr/>
        </p:nvSpPr>
        <p:spPr>
          <a:xfrm>
            <a:off x="6703845" y="488000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5) </a:t>
            </a:r>
            <a:r>
              <a:rPr lang="ko-KR" altLang="en-US" b="1" dirty="0" err="1"/>
              <a:t>따릉이를</a:t>
            </a:r>
            <a:r>
              <a:rPr lang="ko-KR" altLang="en-US" b="1" dirty="0"/>
              <a:t> 많이 이용하는 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E53D8C-159B-2E9A-CD75-1372B3709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3" y="1233488"/>
            <a:ext cx="3962400" cy="3448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8E668A-DC12-34F4-1BC4-44D3994B8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577" y="1233488"/>
            <a:ext cx="53435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07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D79B67-B0F4-3759-4A66-D238B400B725}"/>
              </a:ext>
            </a:extLst>
          </p:cNvPr>
          <p:cNvSpPr txBox="1"/>
          <p:nvPr/>
        </p:nvSpPr>
        <p:spPr>
          <a:xfrm>
            <a:off x="0" y="469435"/>
            <a:ext cx="572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6) </a:t>
            </a:r>
            <a:r>
              <a:rPr lang="ko-KR" altLang="en-US" b="1" dirty="0" err="1"/>
              <a:t>따릉이를</a:t>
            </a:r>
            <a:r>
              <a:rPr lang="ko-KR" altLang="en-US" b="1" dirty="0"/>
              <a:t> 많이 이용하는 가양</a:t>
            </a:r>
            <a:r>
              <a:rPr lang="en-US" altLang="ko-KR" b="1" dirty="0"/>
              <a:t>1</a:t>
            </a:r>
            <a:r>
              <a:rPr lang="ko-KR" altLang="en-US" b="1" dirty="0"/>
              <a:t>동 이용 대여소 분석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987E2E-C30F-E232-B021-B7DDA9E72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83" y="1120764"/>
            <a:ext cx="5262284" cy="36368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3EF09C-6D5A-AE5C-7136-9C5D216A1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967" y="1261812"/>
            <a:ext cx="2498742" cy="43311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4EAE55-D9B3-3502-5EDB-6FDE2E23CB38}"/>
              </a:ext>
            </a:extLst>
          </p:cNvPr>
          <p:cNvSpPr txBox="1"/>
          <p:nvPr/>
        </p:nvSpPr>
        <p:spPr>
          <a:xfrm>
            <a:off x="6144127" y="338482"/>
            <a:ext cx="52918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7) </a:t>
            </a:r>
            <a:r>
              <a:rPr lang="ko-KR" altLang="en-US" b="1" dirty="0" err="1"/>
              <a:t>따릉이를</a:t>
            </a:r>
            <a:r>
              <a:rPr lang="ko-KR" altLang="en-US" b="1" dirty="0"/>
              <a:t> 많이 이용하는 </a:t>
            </a:r>
            <a:endParaRPr lang="en-US" altLang="ko-KR" b="1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코오롱</a:t>
            </a:r>
            <a:r>
              <a:rPr lang="en-US" altLang="ko-KR" b="1" dirty="0" err="1">
                <a:solidFill>
                  <a:srgbClr val="FF0000"/>
                </a:solidFill>
              </a:rPr>
              <a:t>One&amp;Only</a:t>
            </a:r>
            <a:r>
              <a:rPr lang="ko-KR" altLang="en-US" b="1" dirty="0">
                <a:solidFill>
                  <a:srgbClr val="FF0000"/>
                </a:solidFill>
              </a:rPr>
              <a:t>타워</a:t>
            </a:r>
            <a:r>
              <a:rPr lang="en-US" altLang="ko-KR" b="1" dirty="0">
                <a:solidFill>
                  <a:srgbClr val="FF0000"/>
                </a:solidFill>
              </a:rPr>
              <a:t>-&gt; </a:t>
            </a:r>
            <a:r>
              <a:rPr lang="ko-KR" altLang="en-US" b="1" dirty="0" err="1">
                <a:solidFill>
                  <a:srgbClr val="FF0000"/>
                </a:solidFill>
              </a:rPr>
              <a:t>마곡나루역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ko-KR" altLang="en-US" b="1" dirty="0">
                <a:solidFill>
                  <a:srgbClr val="FF0000"/>
                </a:solidFill>
              </a:rPr>
              <a:t>번 출구의 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대여시간과 이용시간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8FFD3-2155-A8B3-1EB0-EEA44BF99ECA}"/>
              </a:ext>
            </a:extLst>
          </p:cNvPr>
          <p:cNvSpPr txBox="1"/>
          <p:nvPr/>
        </p:nvSpPr>
        <p:spPr>
          <a:xfrm>
            <a:off x="6592160" y="5592965"/>
            <a:ext cx="45015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시간대가 주로 출퇴근 시간대이고</a:t>
            </a:r>
            <a:endParaRPr lang="en-US" altLang="ko-KR" b="1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이용시간이 </a:t>
            </a:r>
            <a:r>
              <a:rPr lang="en-US" altLang="ko-KR" b="1" dirty="0">
                <a:solidFill>
                  <a:srgbClr val="FF0000"/>
                </a:solidFill>
              </a:rPr>
              <a:t>5</a:t>
            </a:r>
            <a:r>
              <a:rPr lang="ko-KR" altLang="en-US" b="1" dirty="0">
                <a:solidFill>
                  <a:srgbClr val="FF0000"/>
                </a:solidFill>
              </a:rPr>
              <a:t>분 이하로 짧은 </a:t>
            </a:r>
            <a:r>
              <a:rPr lang="ko-KR" altLang="en-US" b="1" dirty="0"/>
              <a:t>것으로 보아 </a:t>
            </a:r>
            <a:endParaRPr lang="en-US" altLang="ko-KR" b="1" dirty="0"/>
          </a:p>
          <a:p>
            <a:r>
              <a:rPr lang="ko-KR" altLang="en-US" b="1" dirty="0"/>
              <a:t>운동 목적이 아니라 </a:t>
            </a:r>
            <a:r>
              <a:rPr lang="ko-KR" altLang="en-US" b="1" dirty="0">
                <a:solidFill>
                  <a:srgbClr val="FF0000"/>
                </a:solidFill>
              </a:rPr>
              <a:t>출퇴근 목적으로 보임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6E7A3F74-D428-1EEC-416B-2F25860D3AA2}"/>
              </a:ext>
            </a:extLst>
          </p:cNvPr>
          <p:cNvSpPr/>
          <p:nvPr/>
        </p:nvSpPr>
        <p:spPr>
          <a:xfrm>
            <a:off x="151254" y="1309938"/>
            <a:ext cx="4977636" cy="2301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48AC8FA-CA4F-6133-ED17-A6236F6C2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930" y="1883800"/>
            <a:ext cx="3879552" cy="249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70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429</Words>
  <Application>Microsoft Office PowerPoint</Application>
  <PresentationFormat>와이드스크린</PresentationFormat>
  <Paragraphs>54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최종 데이터 EDA</vt:lpstr>
      <vt:lpstr>1. 전체 데이터 분석(평일&amp;주말)</vt:lpstr>
      <vt:lpstr>PowerPoint 프레젠테이션</vt:lpstr>
      <vt:lpstr>PowerPoint 프레젠테이션</vt:lpstr>
      <vt:lpstr>PowerPoint 프레젠테이션</vt:lpstr>
      <vt:lpstr>2. 평일 데이터 분석</vt:lpstr>
      <vt:lpstr>PowerPoint 프레젠테이션</vt:lpstr>
      <vt:lpstr>PowerPoint 프레젠테이션</vt:lpstr>
      <vt:lpstr>PowerPoint 프레젠테이션</vt:lpstr>
      <vt:lpstr>3. 주말 데이터 분석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최종 데이터 EDA</dc:title>
  <dc:creator>최고운</dc:creator>
  <cp:lastModifiedBy>최고운</cp:lastModifiedBy>
  <cp:revision>12</cp:revision>
  <dcterms:created xsi:type="dcterms:W3CDTF">2022-08-14T08:03:35Z</dcterms:created>
  <dcterms:modified xsi:type="dcterms:W3CDTF">2022-08-14T10:37:03Z</dcterms:modified>
</cp:coreProperties>
</file>