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1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4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47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20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44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7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4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88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2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26E1-CEBC-4372-94F4-7A194194FCD1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427140-9ED4-44E4-BE15-F689576D726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4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30B2-CCDB-4416-9C2B-81A9BD251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907" y="999067"/>
            <a:ext cx="10804539" cy="1153685"/>
          </a:xfrm>
        </p:spPr>
        <p:txBody>
          <a:bodyPr>
            <a:normAutofit/>
          </a:bodyPr>
          <a:lstStyle/>
          <a:p>
            <a:r>
              <a:rPr lang="ko-KR" altLang="en-US" sz="6000" dirty="0"/>
              <a:t>코인 프로젝트 </a:t>
            </a:r>
            <a:r>
              <a:rPr lang="en-US" altLang="ko-KR" sz="6000" dirty="0"/>
              <a:t>- </a:t>
            </a:r>
            <a:r>
              <a:rPr lang="ko-KR" altLang="en-US" sz="6000" dirty="0"/>
              <a:t>입시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91DA7E-F33E-4F2F-B1DF-993C927CB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507" y="3621516"/>
            <a:ext cx="8637072" cy="223741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1. </a:t>
            </a:r>
            <a:r>
              <a:rPr lang="ko-KR" altLang="en-US" b="1" dirty="0" err="1"/>
              <a:t>년도별</a:t>
            </a:r>
            <a:r>
              <a:rPr lang="ko-KR" altLang="en-US" b="1" dirty="0"/>
              <a:t> 지원인원의 차이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b="1" dirty="0" err="1"/>
              <a:t>년도별</a:t>
            </a:r>
            <a:r>
              <a:rPr lang="ko-KR" altLang="en-US" b="1" dirty="0"/>
              <a:t> 평균 등급의 차이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b="1" dirty="0" err="1"/>
              <a:t>전형별</a:t>
            </a:r>
            <a:r>
              <a:rPr lang="ko-KR" altLang="en-US" b="1" dirty="0"/>
              <a:t> 평균 등급의 차이 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b="1" dirty="0"/>
              <a:t>경쟁률과 평균 등급의 상관관계 분석</a:t>
            </a:r>
          </a:p>
          <a:p>
            <a:r>
              <a:rPr lang="en-US" altLang="ko-KR" dirty="0"/>
              <a:t>5. </a:t>
            </a:r>
            <a:r>
              <a:rPr lang="en-US" altLang="ko-KR" b="1" dirty="0"/>
              <a:t>2021,2024</a:t>
            </a:r>
            <a:r>
              <a:rPr lang="ko-KR" altLang="en-US" b="1" dirty="0"/>
              <a:t>년도 명지대 입학 성적 예측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20B8D5F-79CB-4C8F-B26C-A338CB544A5D}"/>
              </a:ext>
            </a:extLst>
          </p:cNvPr>
          <p:cNvSpPr txBox="1">
            <a:spLocks/>
          </p:cNvSpPr>
          <p:nvPr/>
        </p:nvSpPr>
        <p:spPr>
          <a:xfrm>
            <a:off x="2443507" y="2544535"/>
            <a:ext cx="8637072" cy="2237417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명지대</a:t>
            </a:r>
            <a:r>
              <a:rPr lang="en-US" altLang="ko-KR" dirty="0"/>
              <a:t>, </a:t>
            </a:r>
            <a:r>
              <a:rPr lang="ko-KR" altLang="en-US" dirty="0"/>
              <a:t>상명대</a:t>
            </a:r>
            <a:r>
              <a:rPr lang="en-US" altLang="ko-KR" dirty="0"/>
              <a:t>, </a:t>
            </a:r>
            <a:r>
              <a:rPr lang="ko-KR" altLang="en-US" dirty="0"/>
              <a:t>서울여대</a:t>
            </a:r>
            <a:r>
              <a:rPr lang="en-US" altLang="ko-KR" dirty="0"/>
              <a:t>, </a:t>
            </a:r>
            <a:r>
              <a:rPr lang="ko-KR" altLang="en-US" dirty="0"/>
              <a:t>성신여대</a:t>
            </a:r>
            <a:r>
              <a:rPr lang="en-US" altLang="ko-KR" dirty="0"/>
              <a:t>, </a:t>
            </a:r>
            <a:r>
              <a:rPr lang="ko-KR" altLang="en-US" dirty="0"/>
              <a:t>서울과학기술대</a:t>
            </a:r>
            <a:r>
              <a:rPr lang="en-US" altLang="ko-KR" dirty="0"/>
              <a:t>, </a:t>
            </a:r>
            <a:r>
              <a:rPr lang="ko-KR" altLang="en-US" dirty="0"/>
              <a:t>가천대의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 데이터를 바탕으로 분석</a:t>
            </a:r>
          </a:p>
        </p:txBody>
      </p:sp>
    </p:spTree>
    <p:extLst>
      <p:ext uri="{BB962C8B-B14F-4D97-AF65-F5344CB8AC3E}">
        <p14:creationId xmlns:p14="http://schemas.microsoft.com/office/powerpoint/2010/main" val="389280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164651" y="164389"/>
            <a:ext cx="9931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2021,2024</a:t>
            </a:r>
            <a:r>
              <a:rPr lang="ko-KR" altLang="en-US" sz="2800" b="1" dirty="0"/>
              <a:t>년도 명지대 입학 성적 예측</a:t>
            </a:r>
            <a:endParaRPr lang="en-US" altLang="ko-KR" sz="2800" b="1" dirty="0"/>
          </a:p>
          <a:p>
            <a:r>
              <a:rPr lang="en-US" altLang="ko-KR" sz="2800" b="1" dirty="0"/>
              <a:t>										- </a:t>
            </a:r>
            <a:r>
              <a:rPr lang="ko-KR" altLang="en-US" sz="2800" b="1" dirty="0"/>
              <a:t>회귀 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D8975-30CE-42F0-B7E0-23CE635E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1" y="801909"/>
            <a:ext cx="4371639" cy="37321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55E995-E90E-41D9-AA62-97C1A574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84" y="2970911"/>
            <a:ext cx="4635195" cy="3808067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91F1A91-38C1-4AA0-9588-AFB3F66AA232}"/>
              </a:ext>
            </a:extLst>
          </p:cNvPr>
          <p:cNvCxnSpPr>
            <a:stCxn id="7" idx="2"/>
            <a:endCxn id="11" idx="1"/>
          </p:cNvCxnSpPr>
          <p:nvPr/>
        </p:nvCxnSpPr>
        <p:spPr>
          <a:xfrm rot="16200000" flipH="1">
            <a:off x="3321260" y="3563220"/>
            <a:ext cx="340935" cy="22825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FAE2C30-DCE4-4BCE-BF1B-33ACFF3B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49" y="0"/>
            <a:ext cx="4492551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0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164651" y="164389"/>
            <a:ext cx="9931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2021,2024</a:t>
            </a:r>
            <a:r>
              <a:rPr lang="ko-KR" altLang="en-US" sz="2400" b="1" dirty="0"/>
              <a:t>년도 명지대 입학 성적 예측</a:t>
            </a:r>
            <a:endParaRPr lang="en-US" altLang="ko-KR" sz="2400" b="1" dirty="0"/>
          </a:p>
          <a:p>
            <a:r>
              <a:rPr lang="en-US" altLang="ko-KR" sz="2400" b="1" dirty="0"/>
              <a:t>- </a:t>
            </a:r>
            <a:r>
              <a:rPr lang="ko-KR" altLang="en-US" sz="2400" b="1" dirty="0" err="1"/>
              <a:t>전형별</a:t>
            </a:r>
            <a:r>
              <a:rPr lang="ko-KR" altLang="en-US" sz="2400" b="1" dirty="0"/>
              <a:t> 상관 관계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E9A050-6641-4BB0-A3AE-97314F81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" y="992988"/>
            <a:ext cx="3111001" cy="20192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ACE1C9-9F84-4DC8-A71C-6362F24A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41" y="992988"/>
            <a:ext cx="3111001" cy="2019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91A7A-FEA4-4C83-A47D-248AD968BC69}"/>
              </a:ext>
            </a:extLst>
          </p:cNvPr>
          <p:cNvSpPr txBox="1"/>
          <p:nvPr/>
        </p:nvSpPr>
        <p:spPr>
          <a:xfrm>
            <a:off x="597607" y="5164667"/>
            <a:ext cx="8527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상관분석 결과</a:t>
            </a:r>
            <a:endParaRPr lang="en-US" altLang="ko-KR" dirty="0"/>
          </a:p>
          <a:p>
            <a:r>
              <a:rPr lang="ko-KR" altLang="en-US" dirty="0"/>
              <a:t>기회균형 전형의 평균 등급</a:t>
            </a:r>
            <a:r>
              <a:rPr lang="en-US" altLang="ko-KR" dirty="0"/>
              <a:t>, </a:t>
            </a:r>
            <a:r>
              <a:rPr lang="ko-KR" altLang="en-US" dirty="0"/>
              <a:t>종교 전형의 평균 등급</a:t>
            </a:r>
            <a:r>
              <a:rPr lang="en-US" altLang="ko-KR" dirty="0"/>
              <a:t>,</a:t>
            </a:r>
            <a:r>
              <a:rPr lang="ko-KR" altLang="en-US" dirty="0"/>
              <a:t>종합 전형의 최저 등급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특성화 전형의 최고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최저 등급이 양적 선형 관계가 나타남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C70133-D9FB-45D0-8A79-2DC852F2D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27" y="992988"/>
            <a:ext cx="3111001" cy="20192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B3D7C6-D4D1-46EA-8521-558F3E42FF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29"/>
          <a:stretch/>
        </p:blipFill>
        <p:spPr>
          <a:xfrm>
            <a:off x="9330229" y="997784"/>
            <a:ext cx="2755092" cy="2014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6F8954-E6FB-45B9-8ED1-66F75853B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4" y="3012265"/>
            <a:ext cx="3103611" cy="20144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DCFA20-5634-4983-B4FD-49F795F4D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656" y="3012265"/>
            <a:ext cx="3103611" cy="20144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A9CA0E-5B4D-43C6-BADF-A68F55B3C9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9227" y="3012266"/>
            <a:ext cx="3111001" cy="201927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FF6F88-2004-44C0-A1FF-21C2D2D149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1440" b="237"/>
          <a:stretch/>
        </p:blipFill>
        <p:spPr>
          <a:xfrm>
            <a:off x="9329404" y="3007469"/>
            <a:ext cx="2755093" cy="201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164651" y="164389"/>
            <a:ext cx="993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2021,2024</a:t>
            </a:r>
            <a:r>
              <a:rPr lang="ko-KR" altLang="en-US" sz="2400" b="1" dirty="0"/>
              <a:t>년도 명지대 입학 성적 예측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DC2DC-D766-4592-A035-A6D33CA10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1" y="626054"/>
            <a:ext cx="4490537" cy="2553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7183F8-3DB2-4000-8B96-1E70449ED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811" y="626054"/>
            <a:ext cx="4490538" cy="25530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685142-5AC6-464E-BD7E-68D4C97F3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1" y="4140587"/>
            <a:ext cx="4490539" cy="25530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40FF4B-2F1B-480B-A2BA-1B771E4FD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810" y="4140588"/>
            <a:ext cx="4490539" cy="25530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AB8883-DD25-4962-9D5E-333043CDCCD2}"/>
              </a:ext>
            </a:extLst>
          </p:cNvPr>
          <p:cNvSpPr txBox="1"/>
          <p:nvPr/>
        </p:nvSpPr>
        <p:spPr>
          <a:xfrm>
            <a:off x="86983" y="3190768"/>
            <a:ext cx="50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기회균형전형의 </a:t>
            </a:r>
            <a:r>
              <a:rPr lang="en-US" altLang="ko-KR" dirty="0"/>
              <a:t>2021</a:t>
            </a:r>
            <a:r>
              <a:rPr lang="ko-KR" altLang="en-US" dirty="0"/>
              <a:t>년 예상 평균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4.52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304E54-FC49-4775-8F84-6AC66050AA11}"/>
              </a:ext>
            </a:extLst>
          </p:cNvPr>
          <p:cNvSpPr txBox="1"/>
          <p:nvPr/>
        </p:nvSpPr>
        <p:spPr>
          <a:xfrm>
            <a:off x="7674673" y="3190768"/>
            <a:ext cx="50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종교전형의 </a:t>
            </a:r>
            <a:r>
              <a:rPr lang="en-US" altLang="ko-KR" dirty="0"/>
              <a:t>2021</a:t>
            </a:r>
            <a:r>
              <a:rPr lang="ko-KR" altLang="en-US" dirty="0"/>
              <a:t>년 예상 평균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4.04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94DBACB-96E2-4D87-A8BA-7EE4F2C5D1E2}"/>
              </a:ext>
            </a:extLst>
          </p:cNvPr>
          <p:cNvSpPr txBox="1"/>
          <p:nvPr/>
        </p:nvSpPr>
        <p:spPr>
          <a:xfrm>
            <a:off x="86983" y="3669261"/>
            <a:ext cx="504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종합전형의 </a:t>
            </a:r>
            <a:r>
              <a:rPr lang="en-US" altLang="ko-KR" dirty="0"/>
              <a:t>2021</a:t>
            </a:r>
            <a:r>
              <a:rPr lang="ko-KR" altLang="en-US" dirty="0"/>
              <a:t>년 예상 최저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5.41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38C55-C7F5-464E-BB63-F87F253BD579}"/>
              </a:ext>
            </a:extLst>
          </p:cNvPr>
          <p:cNvSpPr txBox="1"/>
          <p:nvPr/>
        </p:nvSpPr>
        <p:spPr>
          <a:xfrm>
            <a:off x="5686425" y="3752990"/>
            <a:ext cx="608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특성화 전형의 </a:t>
            </a:r>
            <a:r>
              <a:rPr lang="en-US" altLang="ko-KR" dirty="0"/>
              <a:t>2021</a:t>
            </a:r>
            <a:r>
              <a:rPr lang="ko-KR" altLang="en-US" dirty="0"/>
              <a:t>년 예상 등급</a:t>
            </a:r>
            <a:endParaRPr lang="en-US" altLang="ko-KR" dirty="0"/>
          </a:p>
          <a:p>
            <a:r>
              <a:rPr lang="ko-KR" altLang="en-US" dirty="0"/>
              <a:t>최저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5.16</a:t>
            </a:r>
          </a:p>
          <a:p>
            <a:r>
              <a:rPr lang="ko-KR" altLang="en-US" dirty="0"/>
              <a:t>평균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2.86</a:t>
            </a:r>
          </a:p>
          <a:p>
            <a:r>
              <a:rPr lang="ko-KR" altLang="en-US" dirty="0"/>
              <a:t>최고 등급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2.47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31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600892" y="222069"/>
            <a:ext cx="54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년도별</a:t>
            </a:r>
            <a:r>
              <a:rPr lang="ko-KR" altLang="en-US" sz="2800" b="1" dirty="0"/>
              <a:t> 지원인원의 차이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0EFCEB-07C0-454F-BF26-CEA60D463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" y="1663673"/>
            <a:ext cx="6809016" cy="3819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E61428-0C56-4512-A78D-3EE1CF14AAB4}"/>
              </a:ext>
            </a:extLst>
          </p:cNvPr>
          <p:cNvSpPr txBox="1"/>
          <p:nvPr/>
        </p:nvSpPr>
        <p:spPr>
          <a:xfrm>
            <a:off x="391884" y="837622"/>
            <a:ext cx="629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 </a:t>
            </a:r>
            <a:r>
              <a:rPr lang="en-US" altLang="ko-KR" b="1" dirty="0"/>
              <a:t>– </a:t>
            </a:r>
            <a:r>
              <a:rPr lang="ko-KR" altLang="en-US" b="1" dirty="0"/>
              <a:t>범주형</a:t>
            </a:r>
            <a:r>
              <a:rPr lang="en-US" altLang="ko-KR" b="1" dirty="0"/>
              <a:t>+ </a:t>
            </a:r>
            <a:r>
              <a:rPr lang="ko-KR" altLang="en-US" b="1" dirty="0"/>
              <a:t>수치형 데이터의 차이 분석</a:t>
            </a:r>
            <a:endParaRPr lang="en-US" altLang="ko-KR" b="1" dirty="0"/>
          </a:p>
          <a:p>
            <a:r>
              <a:rPr lang="en-US" altLang="ko-KR" b="1" dirty="0"/>
              <a:t> =&gt; </a:t>
            </a:r>
            <a:r>
              <a:rPr lang="ko-KR" altLang="en-US" b="1" dirty="0"/>
              <a:t>분산분석</a:t>
            </a:r>
            <a:r>
              <a:rPr lang="en-US" altLang="ko-KR" b="1" dirty="0"/>
              <a:t>(ANOVA)</a:t>
            </a:r>
            <a:r>
              <a:rPr lang="ko-KR" altLang="en-US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BC339-D01B-4D60-A4C0-D3353BD7B11B}"/>
              </a:ext>
            </a:extLst>
          </p:cNvPr>
          <p:cNvSpPr txBox="1"/>
          <p:nvPr/>
        </p:nvSpPr>
        <p:spPr>
          <a:xfrm>
            <a:off x="6973788" y="1783858"/>
            <a:ext cx="44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정규성 검정 결과</a:t>
            </a:r>
            <a:endParaRPr lang="en-US" altLang="ko-KR" b="1" dirty="0"/>
          </a:p>
          <a:p>
            <a:r>
              <a:rPr lang="ko-KR" altLang="en-US" b="1" dirty="0"/>
              <a:t>모든 그룹이 정규분포를 띄지 않음</a:t>
            </a:r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b="1" dirty="0" err="1"/>
              <a:t>비모수적</a:t>
            </a:r>
            <a:r>
              <a:rPr lang="ko-KR" altLang="en-US" b="1" dirty="0"/>
              <a:t> 분산분석인 </a:t>
            </a:r>
            <a:r>
              <a:rPr lang="en-US" altLang="ko-KR" b="1" dirty="0" err="1"/>
              <a:t>kruskal.test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9E6F-648A-4536-8BE6-EC43CAC0E28C}"/>
              </a:ext>
            </a:extLst>
          </p:cNvPr>
          <p:cNvSpPr txBox="1"/>
          <p:nvPr/>
        </p:nvSpPr>
        <p:spPr>
          <a:xfrm>
            <a:off x="6973788" y="3855313"/>
            <a:ext cx="490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분석결과 </a:t>
            </a:r>
            <a:r>
              <a:rPr lang="en-US" altLang="ko-KR" b="1" dirty="0"/>
              <a:t>p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작아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기각하고 대립가설을 채택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9886-8895-46AF-9F60-AC1000802DDA}"/>
              </a:ext>
            </a:extLst>
          </p:cNvPr>
          <p:cNvSpPr txBox="1"/>
          <p:nvPr/>
        </p:nvSpPr>
        <p:spPr>
          <a:xfrm>
            <a:off x="6973788" y="2855840"/>
            <a:ext cx="548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귀무가설</a:t>
            </a:r>
            <a:r>
              <a:rPr lang="en-US" altLang="ko-KR" b="1" dirty="0"/>
              <a:t>: </a:t>
            </a:r>
            <a:r>
              <a:rPr lang="ko-KR" altLang="en-US" b="1" dirty="0"/>
              <a:t>년도에 따라서 지원인원은 차이가 없다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대립가설</a:t>
            </a:r>
            <a:r>
              <a:rPr lang="en-US" altLang="ko-KR" b="1" dirty="0"/>
              <a:t>: </a:t>
            </a:r>
            <a:r>
              <a:rPr lang="ko-KR" altLang="en-US" b="1" dirty="0"/>
              <a:t>년도에 따라서 지원인원은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01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E2718A-A1CF-460E-B133-615D9DD54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5" y="1370610"/>
            <a:ext cx="5191850" cy="2781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9F5AA-375E-4CFF-8176-4BB99F696C33}"/>
              </a:ext>
            </a:extLst>
          </p:cNvPr>
          <p:cNvSpPr txBox="1"/>
          <p:nvPr/>
        </p:nvSpPr>
        <p:spPr>
          <a:xfrm>
            <a:off x="244287" y="293506"/>
            <a:ext cx="78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년도별 지원인원의 차이 </a:t>
            </a:r>
            <a:r>
              <a:rPr lang="en-US" altLang="ko-KR" sz="2800" b="1"/>
              <a:t>– </a:t>
            </a:r>
            <a:r>
              <a:rPr lang="ko-KR" altLang="en-US" sz="2800" b="1"/>
              <a:t>사후검정</a:t>
            </a:r>
            <a:endParaRPr lang="ko-KR" altLang="en-US" sz="2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8102E0-E332-46CD-A6D1-0BF5400D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700" y="2761454"/>
            <a:ext cx="6677025" cy="32951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C58CF-33CE-4C49-8306-FF4130FF29EA}"/>
              </a:ext>
            </a:extLst>
          </p:cNvPr>
          <p:cNvSpPr txBox="1"/>
          <p:nvPr/>
        </p:nvSpPr>
        <p:spPr>
          <a:xfrm>
            <a:off x="5923501" y="2024812"/>
            <a:ext cx="556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년과 </a:t>
            </a:r>
            <a:r>
              <a:rPr lang="en-US" altLang="ko-KR" dirty="0"/>
              <a:t>2018</a:t>
            </a:r>
            <a:r>
              <a:rPr lang="ko-KR" altLang="en-US" dirty="0"/>
              <a:t>년은 지원인원이 상대적으로 높음</a:t>
            </a:r>
            <a:endParaRPr lang="en-US" altLang="ko-KR" dirty="0"/>
          </a:p>
          <a:p>
            <a:r>
              <a:rPr lang="en-US" altLang="ko-KR" dirty="0"/>
              <a:t>2015</a:t>
            </a:r>
            <a:r>
              <a:rPr lang="ko-KR" altLang="en-US" dirty="0"/>
              <a:t>년과 </a:t>
            </a:r>
            <a:r>
              <a:rPr lang="en-US" altLang="ko-KR" dirty="0"/>
              <a:t>2020</a:t>
            </a:r>
            <a:r>
              <a:rPr lang="ko-KR" altLang="en-US" dirty="0"/>
              <a:t>년은 지원인원이 상대적으로 낮음</a:t>
            </a:r>
          </a:p>
        </p:txBody>
      </p:sp>
    </p:spTree>
    <p:extLst>
      <p:ext uri="{BB962C8B-B14F-4D97-AF65-F5344CB8AC3E}">
        <p14:creationId xmlns:p14="http://schemas.microsoft.com/office/powerpoint/2010/main" val="404986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600892" y="222069"/>
            <a:ext cx="54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년도별</a:t>
            </a:r>
            <a:r>
              <a:rPr lang="ko-KR" altLang="en-US" sz="2800" b="1" dirty="0"/>
              <a:t> 평균 등급의 차이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61428-0C56-4512-A78D-3EE1CF14AAB4}"/>
              </a:ext>
            </a:extLst>
          </p:cNvPr>
          <p:cNvSpPr txBox="1"/>
          <p:nvPr/>
        </p:nvSpPr>
        <p:spPr>
          <a:xfrm>
            <a:off x="391884" y="837622"/>
            <a:ext cx="6296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 </a:t>
            </a:r>
            <a:r>
              <a:rPr lang="en-US" altLang="ko-KR" b="1" dirty="0"/>
              <a:t>– </a:t>
            </a:r>
            <a:r>
              <a:rPr lang="ko-KR" altLang="en-US" b="1" dirty="0"/>
              <a:t>범주형</a:t>
            </a:r>
            <a:r>
              <a:rPr lang="en-US" altLang="ko-KR" b="1" dirty="0"/>
              <a:t>+ </a:t>
            </a:r>
            <a:r>
              <a:rPr lang="ko-KR" altLang="en-US" b="1" dirty="0"/>
              <a:t>수치형 데이터의 차이 분석 </a:t>
            </a:r>
            <a:endParaRPr lang="en-US" altLang="ko-KR" b="1" dirty="0"/>
          </a:p>
          <a:p>
            <a:r>
              <a:rPr lang="en-US" altLang="ko-KR" b="1" dirty="0"/>
              <a:t> =&gt; </a:t>
            </a:r>
            <a:r>
              <a:rPr lang="ko-KR" altLang="en-US" b="1" dirty="0"/>
              <a:t>분산분석</a:t>
            </a:r>
            <a:r>
              <a:rPr lang="en-US" altLang="ko-KR" b="1" dirty="0"/>
              <a:t>(ANOVA)</a:t>
            </a:r>
            <a:r>
              <a:rPr lang="ko-KR" altLang="en-US" b="1" dirty="0"/>
              <a:t> </a:t>
            </a:r>
          </a:p>
          <a:p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BC339-D01B-4D60-A4C0-D3353BD7B11B}"/>
              </a:ext>
            </a:extLst>
          </p:cNvPr>
          <p:cNvSpPr txBox="1"/>
          <p:nvPr/>
        </p:nvSpPr>
        <p:spPr>
          <a:xfrm>
            <a:off x="6973788" y="1783858"/>
            <a:ext cx="44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정규성 검정 결과</a:t>
            </a:r>
            <a:endParaRPr lang="en-US" altLang="ko-KR" b="1" dirty="0"/>
          </a:p>
          <a:p>
            <a:r>
              <a:rPr lang="ko-KR" altLang="en-US" b="1" dirty="0"/>
              <a:t>모든 그룹이 정규분포를 띄지 않음</a:t>
            </a:r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b="1" dirty="0" err="1"/>
              <a:t>비모수적</a:t>
            </a:r>
            <a:r>
              <a:rPr lang="ko-KR" altLang="en-US" b="1" dirty="0"/>
              <a:t> 분산분석인 </a:t>
            </a:r>
            <a:r>
              <a:rPr lang="en-US" altLang="ko-KR" b="1" dirty="0" err="1"/>
              <a:t>kruskal.test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9E6F-648A-4536-8BE6-EC43CAC0E28C}"/>
              </a:ext>
            </a:extLst>
          </p:cNvPr>
          <p:cNvSpPr txBox="1"/>
          <p:nvPr/>
        </p:nvSpPr>
        <p:spPr>
          <a:xfrm>
            <a:off x="6973788" y="3855313"/>
            <a:ext cx="490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분석결과 </a:t>
            </a:r>
            <a:r>
              <a:rPr lang="en-US" altLang="ko-KR" b="1" dirty="0"/>
              <a:t>p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작아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기각하고 대립가설을 채택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9886-8895-46AF-9F60-AC1000802DDA}"/>
              </a:ext>
            </a:extLst>
          </p:cNvPr>
          <p:cNvSpPr txBox="1"/>
          <p:nvPr/>
        </p:nvSpPr>
        <p:spPr>
          <a:xfrm>
            <a:off x="6936388" y="2840740"/>
            <a:ext cx="548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귀무가설</a:t>
            </a:r>
            <a:r>
              <a:rPr lang="en-US" altLang="ko-KR" b="1" dirty="0"/>
              <a:t>: </a:t>
            </a:r>
            <a:r>
              <a:rPr lang="ko-KR" altLang="en-US" b="1" dirty="0"/>
              <a:t>년도에 따라서 평균 등급은 차이가 없다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대립가설</a:t>
            </a:r>
            <a:r>
              <a:rPr lang="en-US" altLang="ko-KR" b="1" dirty="0"/>
              <a:t>: </a:t>
            </a:r>
            <a:r>
              <a:rPr lang="ko-KR" altLang="en-US" b="1" dirty="0"/>
              <a:t>년도에 따라서 평균 등급은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1D6908-DDE9-486A-9E9C-85561D83D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3" y="1565623"/>
            <a:ext cx="6797815" cy="35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1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9F5AA-375E-4CFF-8176-4BB99F696C33}"/>
              </a:ext>
            </a:extLst>
          </p:cNvPr>
          <p:cNvSpPr txBox="1"/>
          <p:nvPr/>
        </p:nvSpPr>
        <p:spPr>
          <a:xfrm>
            <a:off x="244287" y="293506"/>
            <a:ext cx="78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년도별</a:t>
            </a:r>
            <a:r>
              <a:rPr lang="ko-KR" altLang="en-US" sz="2800" b="1" dirty="0"/>
              <a:t> 평균 등급의 차이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사후검정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C58CF-33CE-4C49-8306-FF4130FF29EA}"/>
              </a:ext>
            </a:extLst>
          </p:cNvPr>
          <p:cNvSpPr txBox="1"/>
          <p:nvPr/>
        </p:nvSpPr>
        <p:spPr>
          <a:xfrm>
            <a:off x="6374544" y="2111780"/>
            <a:ext cx="556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년은 상대적으로 평균 등급이 높음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년은 상대적으로 평균 등급이 낮음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FEB988-B2EB-44FD-A079-A4C1ABE0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8" y="1541606"/>
            <a:ext cx="5315692" cy="28674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C8B2909-0E25-4C27-902E-507EBB057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99" y="2836660"/>
            <a:ext cx="6572267" cy="3243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9DDEA1-C865-40E2-887B-3ACAEB00AAC0}"/>
              </a:ext>
            </a:extLst>
          </p:cNvPr>
          <p:cNvSpPr txBox="1"/>
          <p:nvPr/>
        </p:nvSpPr>
        <p:spPr>
          <a:xfrm>
            <a:off x="153976" y="4476883"/>
            <a:ext cx="489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2016</a:t>
            </a:r>
            <a:r>
              <a:rPr lang="ko-KR" altLang="en-US" dirty="0"/>
              <a:t>년과 </a:t>
            </a:r>
            <a:r>
              <a:rPr lang="en-US" altLang="ko-KR" dirty="0"/>
              <a:t>2020</a:t>
            </a:r>
            <a:r>
              <a:rPr lang="ko-KR" altLang="en-US" dirty="0"/>
              <a:t>년은 평균 등급에 차이가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82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600892" y="222069"/>
            <a:ext cx="54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전형별</a:t>
            </a:r>
            <a:r>
              <a:rPr lang="ko-KR" altLang="en-US" sz="2800" b="1" dirty="0"/>
              <a:t> 평균 등급의 차이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61428-0C56-4512-A78D-3EE1CF14AAB4}"/>
              </a:ext>
            </a:extLst>
          </p:cNvPr>
          <p:cNvSpPr txBox="1"/>
          <p:nvPr/>
        </p:nvSpPr>
        <p:spPr>
          <a:xfrm>
            <a:off x="832150" y="744744"/>
            <a:ext cx="629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데이터 분석 </a:t>
            </a:r>
            <a:r>
              <a:rPr lang="en-US" altLang="ko-KR" b="1" dirty="0"/>
              <a:t>– </a:t>
            </a:r>
            <a:r>
              <a:rPr lang="ko-KR" altLang="en-US" b="1" dirty="0"/>
              <a:t>범주형</a:t>
            </a:r>
            <a:r>
              <a:rPr lang="en-US" altLang="ko-KR" b="1" dirty="0"/>
              <a:t>+ </a:t>
            </a:r>
            <a:r>
              <a:rPr lang="ko-KR" altLang="en-US" b="1" dirty="0"/>
              <a:t>수치형 데이터의 차이 분석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BC339-D01B-4D60-A4C0-D3353BD7B11B}"/>
              </a:ext>
            </a:extLst>
          </p:cNvPr>
          <p:cNvSpPr txBox="1"/>
          <p:nvPr/>
        </p:nvSpPr>
        <p:spPr>
          <a:xfrm>
            <a:off x="6973788" y="1783858"/>
            <a:ext cx="44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정규성 검정 결과</a:t>
            </a:r>
            <a:endParaRPr lang="en-US" altLang="ko-KR" b="1" dirty="0"/>
          </a:p>
          <a:p>
            <a:r>
              <a:rPr lang="ko-KR" altLang="en-US" b="1" dirty="0"/>
              <a:t>모든 그룹이 정규분포를 띄지 않음</a:t>
            </a:r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b="1" dirty="0" err="1"/>
              <a:t>비모수적</a:t>
            </a:r>
            <a:r>
              <a:rPr lang="ko-KR" altLang="en-US" b="1" dirty="0"/>
              <a:t> 분산분석인 </a:t>
            </a:r>
            <a:r>
              <a:rPr lang="en-US" altLang="ko-KR" b="1" dirty="0" err="1"/>
              <a:t>kruskal.test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9E6F-648A-4536-8BE6-EC43CAC0E28C}"/>
              </a:ext>
            </a:extLst>
          </p:cNvPr>
          <p:cNvSpPr txBox="1"/>
          <p:nvPr/>
        </p:nvSpPr>
        <p:spPr>
          <a:xfrm>
            <a:off x="6973788" y="3855313"/>
            <a:ext cx="490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분석결과 </a:t>
            </a:r>
            <a:r>
              <a:rPr lang="en-US" altLang="ko-KR" b="1" dirty="0"/>
              <a:t>p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작아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기각하고 대립가설을 채택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9886-8895-46AF-9F60-AC1000802DDA}"/>
              </a:ext>
            </a:extLst>
          </p:cNvPr>
          <p:cNvSpPr txBox="1"/>
          <p:nvPr/>
        </p:nvSpPr>
        <p:spPr>
          <a:xfrm>
            <a:off x="6882083" y="2840741"/>
            <a:ext cx="548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귀무가설</a:t>
            </a:r>
            <a:r>
              <a:rPr lang="en-US" altLang="ko-KR" b="1" dirty="0"/>
              <a:t>: </a:t>
            </a:r>
            <a:r>
              <a:rPr lang="ko-KR" altLang="en-US" b="1" dirty="0"/>
              <a:t>전형에 따라서 평균 등급은 차이가 없다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대립가설</a:t>
            </a:r>
            <a:r>
              <a:rPr lang="en-US" altLang="ko-KR" b="1" dirty="0"/>
              <a:t>: </a:t>
            </a:r>
            <a:r>
              <a:rPr lang="ko-KR" altLang="en-US" b="1" dirty="0"/>
              <a:t>전형에 따라서 평균 등급은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C8EDA7-33B9-47CF-A334-DB21ED10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43" y="1364998"/>
            <a:ext cx="6706540" cy="33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9F5AA-375E-4CFF-8176-4BB99F696C33}"/>
              </a:ext>
            </a:extLst>
          </p:cNvPr>
          <p:cNvSpPr txBox="1"/>
          <p:nvPr/>
        </p:nvSpPr>
        <p:spPr>
          <a:xfrm>
            <a:off x="244287" y="293506"/>
            <a:ext cx="78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전형별</a:t>
            </a:r>
            <a:r>
              <a:rPr lang="ko-KR" altLang="en-US" sz="2800" b="1" dirty="0"/>
              <a:t> 평균 등급의 차이</a:t>
            </a:r>
            <a:r>
              <a:rPr lang="en-US" altLang="ko-KR" sz="2800" b="1" dirty="0"/>
              <a:t>– </a:t>
            </a:r>
            <a:r>
              <a:rPr lang="ko-KR" altLang="en-US" sz="2800" b="1" dirty="0"/>
              <a:t>사후검정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C58CF-33CE-4C49-8306-FF4130FF29EA}"/>
              </a:ext>
            </a:extLst>
          </p:cNvPr>
          <p:cNvSpPr txBox="1"/>
          <p:nvPr/>
        </p:nvSpPr>
        <p:spPr>
          <a:xfrm>
            <a:off x="5367699" y="1864105"/>
            <a:ext cx="556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특성화</a:t>
            </a:r>
            <a:r>
              <a:rPr lang="en-US" altLang="ko-KR" dirty="0"/>
              <a:t>, </a:t>
            </a:r>
            <a:r>
              <a:rPr lang="ko-KR" altLang="en-US" dirty="0"/>
              <a:t>교과</a:t>
            </a:r>
            <a:r>
              <a:rPr lang="en-US" altLang="ko-KR" dirty="0"/>
              <a:t>, </a:t>
            </a:r>
            <a:r>
              <a:rPr lang="ko-KR" altLang="en-US" dirty="0"/>
              <a:t>종합은 상대적으로 평균 등급이 높음</a:t>
            </a:r>
            <a:endParaRPr lang="en-US" altLang="ko-KR" dirty="0"/>
          </a:p>
          <a:p>
            <a:r>
              <a:rPr lang="ko-KR" altLang="en-US" dirty="0"/>
              <a:t>논술</a:t>
            </a:r>
            <a:r>
              <a:rPr lang="en-US" altLang="ko-KR" dirty="0"/>
              <a:t>, </a:t>
            </a:r>
            <a:r>
              <a:rPr lang="ko-KR" altLang="en-US" dirty="0"/>
              <a:t>기회균형</a:t>
            </a:r>
            <a:r>
              <a:rPr lang="en-US" altLang="ko-KR" dirty="0"/>
              <a:t>, </a:t>
            </a:r>
            <a:r>
              <a:rPr lang="ko-KR" altLang="en-US" dirty="0"/>
              <a:t>실기는 상대적으로 평균 등급이 낮음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6CDAF1-9D5E-4D9C-9AC2-347E0E88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0" y="816726"/>
            <a:ext cx="5244369" cy="39191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C59E67-A6B2-4381-8D79-265CB488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99" y="2510436"/>
            <a:ext cx="6700971" cy="33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5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9D94B6-A782-4752-9BF3-C7622EC393FE}"/>
              </a:ext>
            </a:extLst>
          </p:cNvPr>
          <p:cNvSpPr txBox="1"/>
          <p:nvPr/>
        </p:nvSpPr>
        <p:spPr>
          <a:xfrm>
            <a:off x="600892" y="222069"/>
            <a:ext cx="637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경쟁률과 평균 등급의 상관관계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BC339-D01B-4D60-A4C0-D3353BD7B11B}"/>
              </a:ext>
            </a:extLst>
          </p:cNvPr>
          <p:cNvSpPr txBox="1"/>
          <p:nvPr/>
        </p:nvSpPr>
        <p:spPr>
          <a:xfrm>
            <a:off x="7546789" y="2505670"/>
            <a:ext cx="4480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정규성 검정 결과</a:t>
            </a:r>
            <a:endParaRPr lang="en-US" altLang="ko-KR" b="1" dirty="0"/>
          </a:p>
          <a:p>
            <a:r>
              <a:rPr lang="ko-KR" altLang="en-US" b="1" dirty="0"/>
              <a:t>모든 그룹이 정규분포를 띄지 않음</a:t>
            </a:r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b="1" dirty="0" err="1"/>
              <a:t>비모수적</a:t>
            </a:r>
            <a:r>
              <a:rPr lang="ko-KR" altLang="en-US" b="1" dirty="0"/>
              <a:t> 상관분석인 </a:t>
            </a:r>
            <a:r>
              <a:rPr lang="en-US" altLang="ko-KR" b="1" dirty="0" err="1"/>
              <a:t>kendall</a:t>
            </a:r>
            <a:r>
              <a:rPr lang="ko-KR" altLang="en-US" b="1" dirty="0"/>
              <a:t>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B9E6F-648A-4536-8BE6-EC43CAC0E28C}"/>
              </a:ext>
            </a:extLst>
          </p:cNvPr>
          <p:cNvSpPr txBox="1"/>
          <p:nvPr/>
        </p:nvSpPr>
        <p:spPr>
          <a:xfrm>
            <a:off x="7046448" y="5151231"/>
            <a:ext cx="490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분석결과 </a:t>
            </a:r>
            <a:r>
              <a:rPr lang="en-US" altLang="ko-KR" b="1" dirty="0"/>
              <a:t>p</a:t>
            </a:r>
            <a:r>
              <a:rPr lang="ko-KR" altLang="en-US" b="1" dirty="0"/>
              <a:t>값이 </a:t>
            </a:r>
            <a:r>
              <a:rPr lang="en-US" altLang="ko-KR" b="1" dirty="0"/>
              <a:t>0.05</a:t>
            </a:r>
            <a:r>
              <a:rPr lang="ko-KR" altLang="en-US" b="1" dirty="0"/>
              <a:t>보다 작아 </a:t>
            </a:r>
            <a:r>
              <a:rPr lang="ko-KR" altLang="en-US" b="1" dirty="0" err="1"/>
              <a:t>귀무가설을</a:t>
            </a:r>
            <a:r>
              <a:rPr lang="ko-KR" altLang="en-US" b="1" dirty="0"/>
              <a:t> 기각하고 대립가설을 채택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F9886-8895-46AF-9F60-AC1000802DDA}"/>
              </a:ext>
            </a:extLst>
          </p:cNvPr>
          <p:cNvSpPr txBox="1"/>
          <p:nvPr/>
        </p:nvSpPr>
        <p:spPr>
          <a:xfrm>
            <a:off x="7046448" y="4317984"/>
            <a:ext cx="548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귀무가설</a:t>
            </a:r>
            <a:r>
              <a:rPr lang="en-US" altLang="ko-KR" b="1" dirty="0"/>
              <a:t>: </a:t>
            </a:r>
            <a:r>
              <a:rPr lang="ko-KR" altLang="en-US" b="1" dirty="0"/>
              <a:t>경쟁률과 평균등급은 상관관계가 없다</a:t>
            </a:r>
            <a:r>
              <a:rPr lang="en-US" altLang="ko-KR" b="1" dirty="0"/>
              <a:t>. </a:t>
            </a:r>
            <a:r>
              <a:rPr lang="ko-KR" altLang="en-US" b="1" dirty="0"/>
              <a:t>대립가설</a:t>
            </a:r>
            <a:r>
              <a:rPr lang="en-US" altLang="ko-KR" b="1" dirty="0"/>
              <a:t>: </a:t>
            </a:r>
            <a:r>
              <a:rPr lang="ko-KR" altLang="en-US" b="1" dirty="0"/>
              <a:t>경쟁률과 평균등급은 상관관계가 있다</a:t>
            </a:r>
            <a:r>
              <a:rPr lang="en-US" altLang="ko-KR" b="1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CCEBF8-509A-46EF-8A28-5018A629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" y="1060438"/>
            <a:ext cx="7245379" cy="314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9F5AA-375E-4CFF-8176-4BB99F696C33}"/>
              </a:ext>
            </a:extLst>
          </p:cNvPr>
          <p:cNvSpPr txBox="1"/>
          <p:nvPr/>
        </p:nvSpPr>
        <p:spPr>
          <a:xfrm>
            <a:off x="244287" y="293506"/>
            <a:ext cx="789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경쟁률과 평균 등급의 상관관계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9F28F0-450C-417B-8B9C-6A8B9781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87" y="816726"/>
            <a:ext cx="5655682" cy="24529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0438B5B-423D-4D48-B276-2B436E48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172" y="2974109"/>
            <a:ext cx="6472637" cy="2807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128D94-9BC4-48D1-B0D6-51C45CA6CB1B}"/>
              </a:ext>
            </a:extLst>
          </p:cNvPr>
          <p:cNvSpPr txBox="1"/>
          <p:nvPr/>
        </p:nvSpPr>
        <p:spPr>
          <a:xfrm>
            <a:off x="6022109" y="914400"/>
            <a:ext cx="549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1.5~3.5</a:t>
            </a:r>
            <a:r>
              <a:rPr lang="ko-KR" altLang="en-US" dirty="0"/>
              <a:t>등급 사이에 많은 데이터가 분포</a:t>
            </a:r>
            <a:endParaRPr lang="en-US" altLang="ko-KR" dirty="0"/>
          </a:p>
          <a:p>
            <a:r>
              <a:rPr lang="ko-KR" altLang="en-US" dirty="0"/>
              <a:t>평균 등급이 높을수록 경쟁률이 높아지는 상관관계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B0FAC-4D8D-4477-9070-4B4706DF20C0}"/>
              </a:ext>
            </a:extLst>
          </p:cNvPr>
          <p:cNvSpPr txBox="1"/>
          <p:nvPr/>
        </p:nvSpPr>
        <p:spPr>
          <a:xfrm>
            <a:off x="244287" y="4073236"/>
            <a:ext cx="4604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상위 등급 </a:t>
            </a:r>
            <a:r>
              <a:rPr lang="en-US" altLang="ko-KR" sz="1600" dirty="0"/>
              <a:t>10</a:t>
            </a:r>
            <a:r>
              <a:rPr lang="ko-KR" altLang="en-US" sz="1600" dirty="0"/>
              <a:t>개 중 의예과</a:t>
            </a:r>
            <a:r>
              <a:rPr lang="en-US" altLang="ko-KR" sz="1600" dirty="0"/>
              <a:t>, </a:t>
            </a:r>
            <a:r>
              <a:rPr lang="ko-KR" altLang="en-US" sz="1600" dirty="0"/>
              <a:t>간호학과</a:t>
            </a:r>
            <a:r>
              <a:rPr lang="en-US" altLang="ko-KR" sz="1600" dirty="0"/>
              <a:t>,</a:t>
            </a:r>
            <a:r>
              <a:rPr lang="ko-KR" altLang="en-US" sz="1600" dirty="0"/>
              <a:t>한의예과</a:t>
            </a:r>
            <a:r>
              <a:rPr lang="en-US" altLang="ko-KR" sz="1600" dirty="0"/>
              <a:t>(</a:t>
            </a:r>
            <a:r>
              <a:rPr lang="ko-KR" altLang="en-US" sz="1600" dirty="0"/>
              <a:t>자연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3</a:t>
            </a:r>
            <a:r>
              <a:rPr lang="ko-KR" altLang="en-US" sz="1600" dirty="0"/>
              <a:t>과가 중복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하위 등급 </a:t>
            </a:r>
            <a:r>
              <a:rPr lang="en-US" altLang="ko-KR" sz="1600" dirty="0"/>
              <a:t>10</a:t>
            </a:r>
            <a:r>
              <a:rPr lang="ko-KR" altLang="en-US" sz="1600" dirty="0"/>
              <a:t>개 중 행정학과</a:t>
            </a:r>
            <a:r>
              <a:rPr lang="en-US" altLang="ko-KR" sz="1600" dirty="0"/>
              <a:t>(</a:t>
            </a:r>
            <a:r>
              <a:rPr lang="ko-KR" altLang="en-US" sz="1600" dirty="0"/>
              <a:t>행정학전공</a:t>
            </a:r>
            <a:r>
              <a:rPr lang="en-US" altLang="ko-KR" sz="1600" dirty="0"/>
              <a:t>), </a:t>
            </a:r>
            <a:r>
              <a:rPr lang="ko-KR" altLang="en-US" sz="1600" dirty="0"/>
              <a:t>전자공학과</a:t>
            </a:r>
            <a:r>
              <a:rPr lang="en-US" altLang="ko-KR" sz="1600" dirty="0"/>
              <a:t>(</a:t>
            </a:r>
            <a:r>
              <a:rPr lang="ko-KR" altLang="en-US" sz="1600" dirty="0"/>
              <a:t>야</a:t>
            </a:r>
            <a:r>
              <a:rPr lang="en-US" altLang="ko-KR" sz="1600" dirty="0"/>
              <a:t>),</a:t>
            </a:r>
            <a:r>
              <a:rPr lang="ko-KR" altLang="en-US" sz="1600" dirty="0"/>
              <a:t>토목환경공학과</a:t>
            </a:r>
            <a:r>
              <a:rPr lang="en-US" altLang="ko-KR" sz="1600" dirty="0"/>
              <a:t>(</a:t>
            </a:r>
            <a:r>
              <a:rPr lang="ko-KR" altLang="en-US" sz="1600" dirty="0"/>
              <a:t>야</a:t>
            </a:r>
            <a:r>
              <a:rPr lang="en-US" altLang="ko-KR" sz="1600" dirty="0"/>
              <a:t>)</a:t>
            </a:r>
            <a:r>
              <a:rPr lang="ko-KR" altLang="en-US" sz="1600" dirty="0"/>
              <a:t>의 </a:t>
            </a:r>
            <a:r>
              <a:rPr lang="en-US" altLang="ko-KR" sz="1600" dirty="0"/>
              <a:t>3</a:t>
            </a:r>
            <a:r>
              <a:rPr lang="ko-KR" altLang="en-US" sz="1600" dirty="0"/>
              <a:t>과가 중복</a:t>
            </a:r>
          </a:p>
        </p:txBody>
      </p:sp>
    </p:spTree>
    <p:extLst>
      <p:ext uri="{BB962C8B-B14F-4D97-AF65-F5344CB8AC3E}">
        <p14:creationId xmlns:p14="http://schemas.microsoft.com/office/powerpoint/2010/main" val="386970171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464</TotalTime>
  <Words>510</Words>
  <Application>Microsoft Office PowerPoint</Application>
  <PresentationFormat>와이드스크린</PresentationFormat>
  <Paragraphs>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갤러리</vt:lpstr>
      <vt:lpstr>코인 프로젝트 - 입시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Ean by</dc:creator>
  <cp:lastModifiedBy>고운 최</cp:lastModifiedBy>
  <cp:revision>30</cp:revision>
  <dcterms:created xsi:type="dcterms:W3CDTF">2020-05-31T10:59:18Z</dcterms:created>
  <dcterms:modified xsi:type="dcterms:W3CDTF">2020-12-19T17:50:32Z</dcterms:modified>
</cp:coreProperties>
</file>