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sldIdLst>
    <p:sldId id="256" r:id="rId2"/>
    <p:sldId id="261" r:id="rId3"/>
    <p:sldId id="260" r:id="rId4"/>
    <p:sldId id="259" r:id="rId5"/>
    <p:sldId id="262" r:id="rId6"/>
    <p:sldId id="265" r:id="rId7"/>
    <p:sldId id="257"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13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992858-167E-43E5-AA4A-E40334E9B09A}" type="datetimeFigureOut">
              <a:rPr lang="en-US" smtClean="0"/>
              <a:t>9/10/2017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271DD-BD6B-4521-A939-8C6C644A6BBB}" type="slidenum">
              <a:rPr lang="en-US" smtClean="0"/>
              <a:t>‹#›</a:t>
            </a:fld>
            <a:endParaRPr lang="en-US"/>
          </a:p>
        </p:txBody>
      </p:sp>
    </p:spTree>
    <p:extLst>
      <p:ext uri="{BB962C8B-B14F-4D97-AF65-F5344CB8AC3E}">
        <p14:creationId xmlns:p14="http://schemas.microsoft.com/office/powerpoint/2010/main" val="371870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992858-167E-43E5-AA4A-E40334E9B09A}" type="datetimeFigureOut">
              <a:rPr lang="en-US" smtClean="0"/>
              <a:t>9/10/2017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271DD-BD6B-4521-A939-8C6C644A6BBB}" type="slidenum">
              <a:rPr lang="en-US" smtClean="0"/>
              <a:t>‹#›</a:t>
            </a:fld>
            <a:endParaRPr lang="en-US"/>
          </a:p>
        </p:txBody>
      </p:sp>
    </p:spTree>
    <p:extLst>
      <p:ext uri="{BB962C8B-B14F-4D97-AF65-F5344CB8AC3E}">
        <p14:creationId xmlns:p14="http://schemas.microsoft.com/office/powerpoint/2010/main" val="4152441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992858-167E-43E5-AA4A-E40334E9B09A}" type="datetimeFigureOut">
              <a:rPr lang="en-US" smtClean="0"/>
              <a:t>9/10/2017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271DD-BD6B-4521-A939-8C6C644A6BB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77682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992858-167E-43E5-AA4A-E40334E9B09A}" type="datetimeFigureOut">
              <a:rPr lang="en-US" smtClean="0"/>
              <a:t>9/10/2017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271DD-BD6B-4521-A939-8C6C644A6BBB}" type="slidenum">
              <a:rPr lang="en-US" smtClean="0"/>
              <a:t>‹#›</a:t>
            </a:fld>
            <a:endParaRPr lang="en-US"/>
          </a:p>
        </p:txBody>
      </p:sp>
    </p:spTree>
    <p:extLst>
      <p:ext uri="{BB962C8B-B14F-4D97-AF65-F5344CB8AC3E}">
        <p14:creationId xmlns:p14="http://schemas.microsoft.com/office/powerpoint/2010/main" val="47364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992858-167E-43E5-AA4A-E40334E9B09A}" type="datetimeFigureOut">
              <a:rPr lang="en-US" smtClean="0"/>
              <a:t>9/10/2017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271DD-BD6B-4521-A939-8C6C644A6BB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51287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992858-167E-43E5-AA4A-E40334E9B09A}" type="datetimeFigureOut">
              <a:rPr lang="en-US" smtClean="0"/>
              <a:t>9/10/2017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271DD-BD6B-4521-A939-8C6C644A6BBB}" type="slidenum">
              <a:rPr lang="en-US" smtClean="0"/>
              <a:t>‹#›</a:t>
            </a:fld>
            <a:endParaRPr lang="en-US"/>
          </a:p>
        </p:txBody>
      </p:sp>
    </p:spTree>
    <p:extLst>
      <p:ext uri="{BB962C8B-B14F-4D97-AF65-F5344CB8AC3E}">
        <p14:creationId xmlns:p14="http://schemas.microsoft.com/office/powerpoint/2010/main" val="3669643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992858-167E-43E5-AA4A-E40334E9B09A}" type="datetimeFigureOut">
              <a:rPr lang="en-US" smtClean="0"/>
              <a:t>9/10/2017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271DD-BD6B-4521-A939-8C6C644A6BBB}" type="slidenum">
              <a:rPr lang="en-US" smtClean="0"/>
              <a:t>‹#›</a:t>
            </a:fld>
            <a:endParaRPr lang="en-US"/>
          </a:p>
        </p:txBody>
      </p:sp>
    </p:spTree>
    <p:extLst>
      <p:ext uri="{BB962C8B-B14F-4D97-AF65-F5344CB8AC3E}">
        <p14:creationId xmlns:p14="http://schemas.microsoft.com/office/powerpoint/2010/main" val="3955971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992858-167E-43E5-AA4A-E40334E9B09A}" type="datetimeFigureOut">
              <a:rPr lang="en-US" smtClean="0"/>
              <a:t>9/10/2017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271DD-BD6B-4521-A939-8C6C644A6BBB}" type="slidenum">
              <a:rPr lang="en-US" smtClean="0"/>
              <a:t>‹#›</a:t>
            </a:fld>
            <a:endParaRPr lang="en-US"/>
          </a:p>
        </p:txBody>
      </p:sp>
    </p:spTree>
    <p:extLst>
      <p:ext uri="{BB962C8B-B14F-4D97-AF65-F5344CB8AC3E}">
        <p14:creationId xmlns:p14="http://schemas.microsoft.com/office/powerpoint/2010/main" val="2389264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992858-167E-43E5-AA4A-E40334E9B09A}" type="datetimeFigureOut">
              <a:rPr lang="en-US" smtClean="0"/>
              <a:t>9/10/2017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271DD-BD6B-4521-A939-8C6C644A6BBB}" type="slidenum">
              <a:rPr lang="en-US" smtClean="0"/>
              <a:t>‹#›</a:t>
            </a:fld>
            <a:endParaRPr lang="en-US"/>
          </a:p>
        </p:txBody>
      </p:sp>
    </p:spTree>
    <p:extLst>
      <p:ext uri="{BB962C8B-B14F-4D97-AF65-F5344CB8AC3E}">
        <p14:creationId xmlns:p14="http://schemas.microsoft.com/office/powerpoint/2010/main" val="3222298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992858-167E-43E5-AA4A-E40334E9B09A}" type="datetimeFigureOut">
              <a:rPr lang="en-US" smtClean="0"/>
              <a:t>9/10/2017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271DD-BD6B-4521-A939-8C6C644A6BBB}" type="slidenum">
              <a:rPr lang="en-US" smtClean="0"/>
              <a:t>‹#›</a:t>
            </a:fld>
            <a:endParaRPr lang="en-US"/>
          </a:p>
        </p:txBody>
      </p:sp>
    </p:spTree>
    <p:extLst>
      <p:ext uri="{BB962C8B-B14F-4D97-AF65-F5344CB8AC3E}">
        <p14:creationId xmlns:p14="http://schemas.microsoft.com/office/powerpoint/2010/main" val="1715751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0992858-167E-43E5-AA4A-E40334E9B09A}" type="datetimeFigureOut">
              <a:rPr lang="en-US" smtClean="0"/>
              <a:t>9/10/2017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F271DD-BD6B-4521-A939-8C6C644A6BBB}" type="slidenum">
              <a:rPr lang="en-US" smtClean="0"/>
              <a:t>‹#›</a:t>
            </a:fld>
            <a:endParaRPr lang="en-US"/>
          </a:p>
        </p:txBody>
      </p:sp>
    </p:spTree>
    <p:extLst>
      <p:ext uri="{BB962C8B-B14F-4D97-AF65-F5344CB8AC3E}">
        <p14:creationId xmlns:p14="http://schemas.microsoft.com/office/powerpoint/2010/main" val="2278524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992858-167E-43E5-AA4A-E40334E9B09A}" type="datetimeFigureOut">
              <a:rPr lang="en-US" smtClean="0"/>
              <a:t>9/10/2017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F271DD-BD6B-4521-A939-8C6C644A6BBB}" type="slidenum">
              <a:rPr lang="en-US" smtClean="0"/>
              <a:t>‹#›</a:t>
            </a:fld>
            <a:endParaRPr lang="en-US"/>
          </a:p>
        </p:txBody>
      </p:sp>
    </p:spTree>
    <p:extLst>
      <p:ext uri="{BB962C8B-B14F-4D97-AF65-F5344CB8AC3E}">
        <p14:creationId xmlns:p14="http://schemas.microsoft.com/office/powerpoint/2010/main" val="1525830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0992858-167E-43E5-AA4A-E40334E9B09A}" type="datetimeFigureOut">
              <a:rPr lang="en-US" smtClean="0"/>
              <a:t>9/10/2017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F271DD-BD6B-4521-A939-8C6C644A6BBB}" type="slidenum">
              <a:rPr lang="en-US" smtClean="0"/>
              <a:t>‹#›</a:t>
            </a:fld>
            <a:endParaRPr lang="en-US"/>
          </a:p>
        </p:txBody>
      </p:sp>
    </p:spTree>
    <p:extLst>
      <p:ext uri="{BB962C8B-B14F-4D97-AF65-F5344CB8AC3E}">
        <p14:creationId xmlns:p14="http://schemas.microsoft.com/office/powerpoint/2010/main" val="2655675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992858-167E-43E5-AA4A-E40334E9B09A}" type="datetimeFigureOut">
              <a:rPr lang="en-US" smtClean="0"/>
              <a:t>9/10/2017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F271DD-BD6B-4521-A939-8C6C644A6BBB}" type="slidenum">
              <a:rPr lang="en-US" smtClean="0"/>
              <a:t>‹#›</a:t>
            </a:fld>
            <a:endParaRPr lang="en-US"/>
          </a:p>
        </p:txBody>
      </p:sp>
    </p:spTree>
    <p:extLst>
      <p:ext uri="{BB962C8B-B14F-4D97-AF65-F5344CB8AC3E}">
        <p14:creationId xmlns:p14="http://schemas.microsoft.com/office/powerpoint/2010/main" val="1934832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992858-167E-43E5-AA4A-E40334E9B09A}" type="datetimeFigureOut">
              <a:rPr lang="en-US" smtClean="0"/>
              <a:t>9/10/2017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F271DD-BD6B-4521-A939-8C6C644A6BBB}" type="slidenum">
              <a:rPr lang="en-US" smtClean="0"/>
              <a:t>‹#›</a:t>
            </a:fld>
            <a:endParaRPr lang="en-US"/>
          </a:p>
        </p:txBody>
      </p:sp>
    </p:spTree>
    <p:extLst>
      <p:ext uri="{BB962C8B-B14F-4D97-AF65-F5344CB8AC3E}">
        <p14:creationId xmlns:p14="http://schemas.microsoft.com/office/powerpoint/2010/main" val="2689871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992858-167E-43E5-AA4A-E40334E9B09A}" type="datetimeFigureOut">
              <a:rPr lang="en-US" smtClean="0"/>
              <a:t>9/10/2017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F271DD-BD6B-4521-A939-8C6C644A6BBB}" type="slidenum">
              <a:rPr lang="en-US" smtClean="0"/>
              <a:t>‹#›</a:t>
            </a:fld>
            <a:endParaRPr lang="en-US"/>
          </a:p>
        </p:txBody>
      </p:sp>
    </p:spTree>
    <p:extLst>
      <p:ext uri="{BB962C8B-B14F-4D97-AF65-F5344CB8AC3E}">
        <p14:creationId xmlns:p14="http://schemas.microsoft.com/office/powerpoint/2010/main" val="1118523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0992858-167E-43E5-AA4A-E40334E9B09A}" type="datetimeFigureOut">
              <a:rPr lang="en-US" smtClean="0"/>
              <a:t>9/10/2017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6F271DD-BD6B-4521-A939-8C6C644A6BBB}" type="slidenum">
              <a:rPr lang="en-US" smtClean="0"/>
              <a:t>‹#›</a:t>
            </a:fld>
            <a:endParaRPr lang="en-US"/>
          </a:p>
        </p:txBody>
      </p:sp>
    </p:spTree>
    <p:extLst>
      <p:ext uri="{BB962C8B-B14F-4D97-AF65-F5344CB8AC3E}">
        <p14:creationId xmlns:p14="http://schemas.microsoft.com/office/powerpoint/2010/main" val="1646875940"/>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cratch.mit.edu/projects/166612504/" TargetMode="External"/><Relationship Id="rId2" Type="http://schemas.openxmlformats.org/officeDocument/2006/relationships/hyperlink" Target="http://www.projects.gwcnorfolk.org/" TargetMode="External"/><Relationship Id="rId1" Type="http://schemas.openxmlformats.org/officeDocument/2006/relationships/slideLayout" Target="../slideLayouts/slideLayout4.xml"/><Relationship Id="rId5" Type="http://schemas.openxmlformats.org/officeDocument/2006/relationships/image" Target="../media/image6.jpeg"/><Relationship Id="rId4" Type="http://schemas.openxmlformats.org/officeDocument/2006/relationships/hyperlink" Target="https://savethearts.jimdo.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surveygizmo.com/s3/3740501/Welcome-to-the-Girls-Who-Code-Facilitator-applicationv2" TargetMode="External"/><Relationship Id="rId2" Type="http://schemas.openxmlformats.org/officeDocument/2006/relationships/hyperlink" Target="https://hq.girlswhocode.com/gwc/collection/club/set/explore-and-learn/activity/clubs-pre-survey" TargetMode="Externa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8475" y="3852568"/>
            <a:ext cx="7766936" cy="1646302"/>
          </a:xfrm>
        </p:spPr>
        <p:txBody>
          <a:bodyPr/>
          <a:lstStyle/>
          <a:p>
            <a:r>
              <a:rPr lang="en-US" sz="4000" dirty="0" smtClean="0"/>
              <a:t>Girls Who Code </a:t>
            </a:r>
            <a:endParaRPr lang="en-US" sz="4000" dirty="0"/>
          </a:p>
        </p:txBody>
      </p:sp>
      <p:sp>
        <p:nvSpPr>
          <p:cNvPr id="3" name="Subtitle 2"/>
          <p:cNvSpPr>
            <a:spLocks noGrp="1"/>
          </p:cNvSpPr>
          <p:nvPr>
            <p:ph type="subTitle" idx="1"/>
          </p:nvPr>
        </p:nvSpPr>
        <p:spPr>
          <a:xfrm>
            <a:off x="1593841" y="5421232"/>
            <a:ext cx="7766936" cy="1096899"/>
          </a:xfrm>
        </p:spPr>
        <p:txBody>
          <a:bodyPr>
            <a:normAutofit lnSpcReduction="10000"/>
          </a:bodyPr>
          <a:lstStyle/>
          <a:p>
            <a:pPr algn="ctr"/>
            <a:r>
              <a:rPr lang="en-US" b="1" dirty="0" smtClean="0"/>
              <a:t>Fall 2017</a:t>
            </a:r>
          </a:p>
          <a:p>
            <a:pPr algn="ctr"/>
            <a:r>
              <a:rPr lang="en-US" b="1" dirty="0" smtClean="0"/>
              <a:t>Club ID – TX1623</a:t>
            </a:r>
          </a:p>
          <a:p>
            <a:pPr algn="ctr"/>
            <a:r>
              <a:rPr lang="en-US" b="1" dirty="0"/>
              <a:t>https://gwcplano.github.io/</a:t>
            </a:r>
          </a:p>
        </p:txBody>
      </p:sp>
      <p:pic>
        <p:nvPicPr>
          <p:cNvPr id="2050" name="Picture 2" descr="https://3zjc852t4swp1lmezl171oga-wpengine.netdna-ssl.com/wp-content/uploads/2017/01/GWC-logo_2016-on-nav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573" y="10860321"/>
            <a:ext cx="417274" cy="23607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3zjc852t4swp1lmezl171oga-wpengine.netdna-ssl.com/wp-content/uploads/2017/01/GWC-logo_2016-white-on-gree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888404"/>
            <a:ext cx="1397479" cy="99953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841" y="437388"/>
            <a:ext cx="7610543" cy="4333020"/>
          </a:xfrm>
          <a:prstGeom prst="rect">
            <a:avLst/>
          </a:prstGeom>
        </p:spPr>
      </p:pic>
    </p:spTree>
    <p:extLst>
      <p:ext uri="{BB962C8B-B14F-4D97-AF65-F5344CB8AC3E}">
        <p14:creationId xmlns:p14="http://schemas.microsoft.com/office/powerpoint/2010/main" val="930982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2604"/>
          </a:xfrm>
        </p:spPr>
        <p:txBody>
          <a:bodyPr>
            <a:normAutofit fontScale="90000"/>
          </a:bodyPr>
          <a:lstStyle/>
          <a:p>
            <a:r>
              <a:rPr lang="en-US" dirty="0" smtClean="0"/>
              <a:t>Mission &amp; Goal</a:t>
            </a:r>
            <a:endParaRPr lang="en-US" dirty="0"/>
          </a:p>
        </p:txBody>
      </p:sp>
      <p:sp>
        <p:nvSpPr>
          <p:cNvPr id="3" name="Content Placeholder 2"/>
          <p:cNvSpPr>
            <a:spLocks noGrp="1"/>
          </p:cNvSpPr>
          <p:nvPr>
            <p:ph idx="1"/>
          </p:nvPr>
        </p:nvSpPr>
        <p:spPr>
          <a:xfrm>
            <a:off x="677334" y="1242204"/>
            <a:ext cx="8596668" cy="4547480"/>
          </a:xfrm>
        </p:spPr>
        <p:txBody>
          <a:bodyPr>
            <a:normAutofit/>
          </a:bodyPr>
          <a:lstStyle/>
          <a:p>
            <a:r>
              <a:rPr lang="en-US" dirty="0" smtClean="0"/>
              <a:t>Girls Who Code is a </a:t>
            </a:r>
            <a:r>
              <a:rPr lang="en-US" dirty="0"/>
              <a:t>national non-profit organization dedicated to closing the gender gap in </a:t>
            </a:r>
            <a:r>
              <a:rPr lang="en-US" dirty="0" smtClean="0"/>
              <a:t>technology</a:t>
            </a:r>
          </a:p>
          <a:p>
            <a:pPr marL="0" indent="0">
              <a:buNone/>
            </a:pPr>
            <a:endParaRPr lang="en-US" dirty="0" smtClean="0"/>
          </a:p>
          <a:p>
            <a:r>
              <a:rPr lang="en-US" b="1" dirty="0" smtClean="0"/>
              <a:t>3 Goals of the Year</a:t>
            </a:r>
          </a:p>
          <a:p>
            <a:pPr lvl="1"/>
            <a:r>
              <a:rPr lang="en-US" dirty="0" smtClean="0"/>
              <a:t>Help Girls </a:t>
            </a:r>
            <a:r>
              <a:rPr lang="en-US" b="1" dirty="0" smtClean="0">
                <a:solidFill>
                  <a:srgbClr val="FF0000"/>
                </a:solidFill>
              </a:rPr>
              <a:t>build identity </a:t>
            </a:r>
            <a:r>
              <a:rPr lang="en-US" dirty="0" smtClean="0"/>
              <a:t>as computer scientists by highlighting and discussing female role model and their work</a:t>
            </a:r>
          </a:p>
          <a:p>
            <a:pPr lvl="1"/>
            <a:r>
              <a:rPr lang="en-US" dirty="0" smtClean="0"/>
              <a:t>Give girls practice with </a:t>
            </a:r>
            <a:r>
              <a:rPr lang="en-US" b="1" dirty="0" smtClean="0">
                <a:solidFill>
                  <a:srgbClr val="FF0000"/>
                </a:solidFill>
              </a:rPr>
              <a:t>computational concepts</a:t>
            </a:r>
            <a:r>
              <a:rPr lang="en-US" dirty="0" smtClean="0"/>
              <a:t> through the creation of a CS Impact project</a:t>
            </a:r>
          </a:p>
          <a:p>
            <a:pPr lvl="1"/>
            <a:r>
              <a:rPr lang="en-US" dirty="0" smtClean="0"/>
              <a:t>Strengthen </a:t>
            </a:r>
            <a:r>
              <a:rPr lang="en-US" b="1" dirty="0" smtClean="0">
                <a:solidFill>
                  <a:srgbClr val="FF0000"/>
                </a:solidFill>
              </a:rPr>
              <a:t>sisterhood</a:t>
            </a:r>
            <a:r>
              <a:rPr lang="en-US" dirty="0" smtClean="0">
                <a:solidFill>
                  <a:srgbClr val="FF0000"/>
                </a:solidFill>
              </a:rPr>
              <a:t> </a:t>
            </a:r>
            <a:r>
              <a:rPr lang="en-US" dirty="0" smtClean="0"/>
              <a:t>and connect girls to one another and the GWC alumni &amp; national network</a:t>
            </a:r>
          </a:p>
          <a:p>
            <a:pPr lvl="1"/>
            <a:endParaRPr lang="en-US" dirty="0"/>
          </a:p>
        </p:txBody>
      </p:sp>
      <p:pic>
        <p:nvPicPr>
          <p:cNvPr id="7" name="Picture 4" descr="https://3zjc852t4swp1lmezl171oga-wpengine.netdna-ssl.com/wp-content/uploads/2017/01/GWC-logo_2016-white-on-gree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789684"/>
            <a:ext cx="1535502" cy="1098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843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311" y="83389"/>
            <a:ext cx="8596668" cy="1320800"/>
          </a:xfrm>
        </p:spPr>
        <p:txBody>
          <a:bodyPr/>
          <a:lstStyle/>
          <a:p>
            <a:r>
              <a:rPr lang="en-US" dirty="0" smtClean="0"/>
              <a:t>What will you learn?</a:t>
            </a:r>
            <a:endParaRPr lang="en-US" dirty="0"/>
          </a:p>
        </p:txBody>
      </p:sp>
      <p:sp>
        <p:nvSpPr>
          <p:cNvPr id="3" name="Content Placeholder 2"/>
          <p:cNvSpPr>
            <a:spLocks noGrp="1"/>
          </p:cNvSpPr>
          <p:nvPr>
            <p:ph idx="1"/>
          </p:nvPr>
        </p:nvSpPr>
        <p:spPr>
          <a:xfrm>
            <a:off x="539311" y="893891"/>
            <a:ext cx="6103028" cy="4792302"/>
          </a:xfrm>
        </p:spPr>
        <p:txBody>
          <a:bodyPr>
            <a:normAutofit/>
          </a:bodyPr>
          <a:lstStyle/>
          <a:p>
            <a:pPr>
              <a:spcBef>
                <a:spcPts val="0"/>
              </a:spcBef>
              <a:buFont typeface="Wingdings" panose="05000000000000000000" pitchFamily="2" charset="2"/>
              <a:buChar char="Ø"/>
            </a:pPr>
            <a:r>
              <a:rPr lang="en-US" sz="2300" dirty="0" smtClean="0"/>
              <a:t>Beginner Activity Sets	</a:t>
            </a:r>
          </a:p>
          <a:p>
            <a:pPr marL="731520" indent="-274320">
              <a:spcBef>
                <a:spcPts val="0"/>
              </a:spcBef>
              <a:buFont typeface="Arial" panose="020B0604020202020204" pitchFamily="34" charset="0"/>
              <a:buChar char="•"/>
            </a:pPr>
            <a:r>
              <a:rPr lang="en-US" sz="1900" dirty="0" smtClean="0"/>
              <a:t>Intro to Computer Science</a:t>
            </a:r>
          </a:p>
          <a:p>
            <a:pPr marL="731520" indent="-274320">
              <a:spcBef>
                <a:spcPts val="0"/>
              </a:spcBef>
              <a:buFont typeface="Arial" panose="020B0604020202020204" pitchFamily="34" charset="0"/>
              <a:buChar char="•"/>
            </a:pPr>
            <a:r>
              <a:rPr lang="en-US" sz="1900" dirty="0" smtClean="0"/>
              <a:t>Variables</a:t>
            </a:r>
          </a:p>
          <a:p>
            <a:pPr marL="731520" indent="-274320">
              <a:spcBef>
                <a:spcPts val="0"/>
              </a:spcBef>
              <a:buFont typeface="Arial" panose="020B0604020202020204" pitchFamily="34" charset="0"/>
              <a:buChar char="•"/>
            </a:pPr>
            <a:r>
              <a:rPr lang="en-US" sz="1900" dirty="0" smtClean="0"/>
              <a:t>Loops</a:t>
            </a:r>
          </a:p>
          <a:p>
            <a:pPr marL="731520" indent="-274320">
              <a:spcBef>
                <a:spcPts val="0"/>
              </a:spcBef>
              <a:buFont typeface="Arial" panose="020B0604020202020204" pitchFamily="34" charset="0"/>
              <a:buChar char="•"/>
            </a:pPr>
            <a:r>
              <a:rPr lang="en-US" sz="1900" dirty="0" smtClean="0"/>
              <a:t>Conditionals</a:t>
            </a:r>
          </a:p>
          <a:p>
            <a:pPr marL="731520" indent="-274320">
              <a:spcBef>
                <a:spcPts val="0"/>
              </a:spcBef>
              <a:buFont typeface="Arial" panose="020B0604020202020204" pitchFamily="34" charset="0"/>
              <a:buChar char="•"/>
            </a:pPr>
            <a:r>
              <a:rPr lang="en-US" sz="1900" dirty="0" smtClean="0"/>
              <a:t>Functions</a:t>
            </a:r>
          </a:p>
          <a:p>
            <a:pPr marL="0" indent="0">
              <a:spcBef>
                <a:spcPts val="0"/>
              </a:spcBef>
              <a:buNone/>
            </a:pPr>
            <a:endParaRPr lang="en-US" sz="2300" dirty="0" smtClean="0"/>
          </a:p>
          <a:p>
            <a:r>
              <a:rPr lang="en-US" sz="2300" dirty="0" smtClean="0"/>
              <a:t>Exercise</a:t>
            </a:r>
            <a:endParaRPr lang="en-US" sz="2300" dirty="0"/>
          </a:p>
          <a:p>
            <a:pPr marL="731520">
              <a:spcBef>
                <a:spcPts val="0"/>
              </a:spcBef>
              <a:buFont typeface="Arial" panose="020B0604020202020204" pitchFamily="34" charset="0"/>
              <a:buChar char="•"/>
            </a:pPr>
            <a:r>
              <a:rPr lang="en-US" dirty="0"/>
              <a:t>Fashion in Scratch</a:t>
            </a:r>
          </a:p>
          <a:p>
            <a:pPr marL="731520">
              <a:spcBef>
                <a:spcPts val="0"/>
              </a:spcBef>
              <a:buFont typeface="Arial" panose="020B0604020202020204" pitchFamily="34" charset="0"/>
              <a:buChar char="•"/>
            </a:pPr>
            <a:r>
              <a:rPr lang="en-US" dirty="0"/>
              <a:t>Digital Art in Khan Academy</a:t>
            </a:r>
          </a:p>
          <a:p>
            <a:pPr marL="731520">
              <a:spcBef>
                <a:spcPts val="0"/>
              </a:spcBef>
              <a:buFont typeface="Arial" panose="020B0604020202020204" pitchFamily="34" charset="0"/>
              <a:buChar char="•"/>
            </a:pPr>
            <a:r>
              <a:rPr lang="en-US" dirty="0"/>
              <a:t>Story Telling in </a:t>
            </a:r>
            <a:r>
              <a:rPr lang="en-US" dirty="0" err="1"/>
              <a:t>Codesters</a:t>
            </a:r>
            <a:endParaRPr lang="en-US" dirty="0"/>
          </a:p>
          <a:p>
            <a:pPr marL="731520">
              <a:spcBef>
                <a:spcPts val="0"/>
              </a:spcBef>
              <a:buFont typeface="Arial" panose="020B0604020202020204" pitchFamily="34" charset="0"/>
              <a:buChar char="•"/>
            </a:pPr>
            <a:r>
              <a:rPr lang="en-US" dirty="0"/>
              <a:t>Music in </a:t>
            </a:r>
            <a:r>
              <a:rPr lang="en-US" dirty="0" err="1"/>
              <a:t>Earsketch</a:t>
            </a:r>
            <a:endParaRPr lang="en-US" dirty="0"/>
          </a:p>
          <a:p>
            <a:pPr marL="0" indent="0">
              <a:buNone/>
            </a:pPr>
            <a:endParaRPr lang="en-US" dirty="0"/>
          </a:p>
          <a:p>
            <a:endParaRPr lang="en-US" dirty="0"/>
          </a:p>
        </p:txBody>
      </p:sp>
      <p:sp>
        <p:nvSpPr>
          <p:cNvPr id="4" name="Content Placeholder 2"/>
          <p:cNvSpPr txBox="1">
            <a:spLocks/>
          </p:cNvSpPr>
          <p:nvPr/>
        </p:nvSpPr>
        <p:spPr>
          <a:xfrm>
            <a:off x="4837645" y="683480"/>
            <a:ext cx="4527270" cy="56616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dirty="0" smtClean="0"/>
          </a:p>
          <a:p>
            <a:pPr marL="0" indent="0">
              <a:buNone/>
            </a:pPr>
            <a:endParaRPr lang="en-US" sz="1600" dirty="0"/>
          </a:p>
          <a:p>
            <a:pPr marL="0" indent="0">
              <a:buFont typeface="Wingdings 3" charset="2"/>
              <a:buNone/>
            </a:pPr>
            <a:endParaRPr lang="en-US" dirty="0" smtClean="0"/>
          </a:p>
          <a:p>
            <a:endParaRPr lang="en-US" dirty="0"/>
          </a:p>
        </p:txBody>
      </p:sp>
      <p:sp>
        <p:nvSpPr>
          <p:cNvPr id="5" name="Content Placeholder 2"/>
          <p:cNvSpPr txBox="1">
            <a:spLocks/>
          </p:cNvSpPr>
          <p:nvPr/>
        </p:nvSpPr>
        <p:spPr>
          <a:xfrm>
            <a:off x="4880777" y="893891"/>
            <a:ext cx="6103028" cy="55130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2300" dirty="0" smtClean="0"/>
              <a:t>Intermediate Activity Sets	</a:t>
            </a:r>
            <a:endParaRPr lang="en-US" dirty="0" smtClean="0"/>
          </a:p>
          <a:p>
            <a:pPr>
              <a:buFont typeface="Arial" panose="020B0604020202020204" pitchFamily="34" charset="0"/>
              <a:buChar char="•"/>
            </a:pPr>
            <a:r>
              <a:rPr lang="en-US" dirty="0" smtClean="0"/>
              <a:t>Object Oriented Programming</a:t>
            </a:r>
          </a:p>
          <a:p>
            <a:pPr lvl="1">
              <a:spcBef>
                <a:spcPts val="0"/>
              </a:spcBef>
              <a:buFont typeface="Arial" panose="020B0604020202020204" pitchFamily="34" charset="0"/>
              <a:buChar char="•"/>
            </a:pPr>
            <a:r>
              <a:rPr lang="en-US" sz="1800" dirty="0" smtClean="0"/>
              <a:t>Objects</a:t>
            </a:r>
            <a:r>
              <a:rPr lang="en-US" sz="1800" dirty="0"/>
              <a:t> </a:t>
            </a:r>
            <a:r>
              <a:rPr lang="en-US" sz="1800" dirty="0" smtClean="0"/>
              <a:t>– properties, Instances</a:t>
            </a:r>
            <a:endParaRPr lang="en-US" sz="1800" dirty="0"/>
          </a:p>
          <a:p>
            <a:pPr lvl="1">
              <a:spcBef>
                <a:spcPts val="0"/>
              </a:spcBef>
              <a:buFont typeface="Arial" panose="020B0604020202020204" pitchFamily="34" charset="0"/>
              <a:buChar char="•"/>
            </a:pPr>
            <a:r>
              <a:rPr lang="en-US" sz="1800" dirty="0" smtClean="0"/>
              <a:t>Inheritance</a:t>
            </a:r>
          </a:p>
          <a:p>
            <a:pPr lvl="1">
              <a:spcBef>
                <a:spcPts val="0"/>
              </a:spcBef>
              <a:buFont typeface="Arial" panose="020B0604020202020204" pitchFamily="34" charset="0"/>
              <a:buChar char="•"/>
            </a:pPr>
            <a:r>
              <a:rPr lang="en-US" sz="1800" dirty="0"/>
              <a:t>C</a:t>
            </a:r>
            <a:r>
              <a:rPr lang="en-US" sz="1800" dirty="0" smtClean="0"/>
              <a:t>reate </a:t>
            </a:r>
            <a:r>
              <a:rPr lang="en-US" sz="1800" dirty="0"/>
              <a:t>a </a:t>
            </a:r>
            <a:r>
              <a:rPr lang="en-US" sz="1800" dirty="0" smtClean="0"/>
              <a:t>cipher</a:t>
            </a:r>
          </a:p>
          <a:p>
            <a:pPr lvl="1">
              <a:spcBef>
                <a:spcPts val="0"/>
              </a:spcBef>
              <a:buFont typeface="Arial" panose="020B0604020202020204" pitchFamily="34" charset="0"/>
              <a:buChar char="•"/>
            </a:pPr>
            <a:r>
              <a:rPr lang="en-US" sz="1800" dirty="0" err="1" smtClean="0"/>
              <a:t>Ceaser</a:t>
            </a:r>
            <a:r>
              <a:rPr lang="en-US" sz="1800" dirty="0" smtClean="0"/>
              <a:t> Ciphers</a:t>
            </a:r>
          </a:p>
          <a:p>
            <a:pPr lvl="1">
              <a:spcBef>
                <a:spcPts val="0"/>
              </a:spcBef>
              <a:buFont typeface="Arial" panose="020B0604020202020204" pitchFamily="34" charset="0"/>
              <a:buChar char="•"/>
            </a:pPr>
            <a:r>
              <a:rPr lang="en-US" sz="1800" dirty="0" smtClean="0"/>
              <a:t>Substitution Cipher</a:t>
            </a:r>
          </a:p>
          <a:p>
            <a:pPr lvl="1">
              <a:spcBef>
                <a:spcPts val="0"/>
              </a:spcBef>
              <a:buFont typeface="Arial" panose="020B0604020202020204" pitchFamily="34" charset="0"/>
              <a:buChar char="•"/>
            </a:pPr>
            <a:endParaRPr lang="en-US" sz="1800" dirty="0" smtClean="0"/>
          </a:p>
          <a:p>
            <a:pPr marL="400050">
              <a:spcBef>
                <a:spcPts val="0"/>
              </a:spcBef>
            </a:pPr>
            <a:r>
              <a:rPr lang="en-US" sz="2000" dirty="0" smtClean="0"/>
              <a:t>JQuery</a:t>
            </a:r>
          </a:p>
          <a:p>
            <a:pPr lvl="1">
              <a:spcBef>
                <a:spcPts val="0"/>
              </a:spcBef>
              <a:buFont typeface="Arial" panose="020B0604020202020204" pitchFamily="34" charset="0"/>
              <a:buChar char="•"/>
            </a:pPr>
            <a:r>
              <a:rPr lang="en-US" sz="1800" dirty="0" smtClean="0"/>
              <a:t>Create a Table</a:t>
            </a:r>
          </a:p>
          <a:p>
            <a:pPr lvl="1">
              <a:spcBef>
                <a:spcPts val="0"/>
              </a:spcBef>
              <a:buFont typeface="Arial" panose="020B0604020202020204" pitchFamily="34" charset="0"/>
              <a:buChar char="•"/>
            </a:pPr>
            <a:r>
              <a:rPr lang="en-US" sz="1800" dirty="0" smtClean="0"/>
              <a:t>Query a Table</a:t>
            </a:r>
          </a:p>
          <a:p>
            <a:pPr lvl="1">
              <a:spcBef>
                <a:spcPts val="0"/>
              </a:spcBef>
              <a:buFont typeface="Arial" panose="020B0604020202020204" pitchFamily="34" charset="0"/>
              <a:buChar char="•"/>
            </a:pPr>
            <a:r>
              <a:rPr lang="en-US" sz="1800" dirty="0" smtClean="0"/>
              <a:t>Complicated Queries</a:t>
            </a:r>
          </a:p>
          <a:p>
            <a:pPr lvl="1">
              <a:spcBef>
                <a:spcPts val="0"/>
              </a:spcBef>
              <a:buFont typeface="Arial" panose="020B0604020202020204" pitchFamily="34" charset="0"/>
              <a:buChar char="•"/>
            </a:pPr>
            <a:r>
              <a:rPr lang="en-US" sz="1800" dirty="0" smtClean="0"/>
              <a:t>Relational Database</a:t>
            </a:r>
          </a:p>
          <a:p>
            <a:pPr lvl="1">
              <a:spcBef>
                <a:spcPts val="0"/>
              </a:spcBef>
              <a:buFont typeface="Arial" panose="020B0604020202020204" pitchFamily="34" charset="0"/>
              <a:buChar char="•"/>
            </a:pPr>
            <a:r>
              <a:rPr lang="en-US" sz="1800" dirty="0" smtClean="0"/>
              <a:t>Update/Delete Rows</a:t>
            </a:r>
          </a:p>
          <a:p>
            <a:pPr marL="457200" lvl="1" indent="0">
              <a:spcBef>
                <a:spcPts val="0"/>
              </a:spcBef>
              <a:buNone/>
            </a:pPr>
            <a:endParaRPr lang="en-US" sz="1800" dirty="0" smtClean="0"/>
          </a:p>
          <a:p>
            <a:pPr marL="400050">
              <a:spcBef>
                <a:spcPts val="0"/>
              </a:spcBef>
            </a:pPr>
            <a:r>
              <a:rPr lang="en-US" sz="2000" dirty="0" smtClean="0"/>
              <a:t>Exercise</a:t>
            </a:r>
            <a:endParaRPr lang="en-US" sz="2000" dirty="0"/>
          </a:p>
          <a:p>
            <a:pPr lvl="1">
              <a:spcBef>
                <a:spcPts val="0"/>
              </a:spcBef>
              <a:buFont typeface="Arial" panose="020B0604020202020204" pitchFamily="34" charset="0"/>
              <a:buChar char="•"/>
            </a:pPr>
            <a:r>
              <a:rPr lang="en-US" sz="1800" dirty="0" smtClean="0"/>
              <a:t>Khan Academy</a:t>
            </a:r>
            <a:endParaRPr lang="en-US" sz="1800" dirty="0"/>
          </a:p>
          <a:p>
            <a:pPr>
              <a:spcBef>
                <a:spcPts val="0"/>
              </a:spcBef>
              <a:buFont typeface="Arial" panose="020B0604020202020204" pitchFamily="34" charset="0"/>
              <a:buChar char="•"/>
            </a:pPr>
            <a:endParaRPr lang="en-US" sz="2000" dirty="0" smtClean="0"/>
          </a:p>
          <a:p>
            <a:pPr lvl="1">
              <a:spcBef>
                <a:spcPts val="0"/>
              </a:spcBef>
              <a:buFont typeface="Arial" panose="020B0604020202020204" pitchFamily="34" charset="0"/>
              <a:buChar char="•"/>
            </a:pPr>
            <a:endParaRPr lang="en-US" sz="1800" dirty="0" smtClean="0"/>
          </a:p>
        </p:txBody>
      </p:sp>
      <p:pic>
        <p:nvPicPr>
          <p:cNvPr id="6" name="Picture 4" descr="https://3zjc852t4swp1lmezl171oga-wpengine.netdna-ssl.com/wp-content/uploads/2017/01/GWC-logo_2016-white-on-gree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857554"/>
            <a:ext cx="1440611" cy="103038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219375" y="6083523"/>
            <a:ext cx="3509228" cy="523220"/>
          </a:xfrm>
          <a:prstGeom prst="rect">
            <a:avLst/>
          </a:prstGeom>
          <a:noFill/>
        </p:spPr>
        <p:txBody>
          <a:bodyPr wrap="square" rtlCol="0">
            <a:spAutoFit/>
          </a:bodyPr>
          <a:lstStyle/>
          <a:p>
            <a:r>
              <a:rPr lang="en-US" sz="2800" dirty="0" smtClean="0">
                <a:solidFill>
                  <a:srgbClr val="FF0000"/>
                </a:solidFill>
              </a:rPr>
              <a:t>Volunteers Needed!!</a:t>
            </a:r>
            <a:endParaRPr lang="en-US" sz="2800" dirty="0">
              <a:solidFill>
                <a:srgbClr val="FF0000"/>
              </a:solidFill>
            </a:endParaRPr>
          </a:p>
        </p:txBody>
      </p:sp>
    </p:spTree>
    <p:extLst>
      <p:ext uri="{BB962C8B-B14F-4D97-AF65-F5344CB8AC3E}">
        <p14:creationId xmlns:p14="http://schemas.microsoft.com/office/powerpoint/2010/main" val="16426657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739" y="237549"/>
            <a:ext cx="10058400" cy="1450757"/>
          </a:xfrm>
        </p:spPr>
        <p:txBody>
          <a:bodyPr/>
          <a:lstStyle/>
          <a:p>
            <a:r>
              <a:rPr lang="en-US" dirty="0" smtClean="0"/>
              <a:t>Community Project</a:t>
            </a:r>
            <a:endParaRPr lang="en-US" dirty="0"/>
          </a:p>
        </p:txBody>
      </p:sp>
      <p:sp>
        <p:nvSpPr>
          <p:cNvPr id="3" name="Content Placeholder 2"/>
          <p:cNvSpPr>
            <a:spLocks noGrp="1"/>
          </p:cNvSpPr>
          <p:nvPr>
            <p:ph sz="half" idx="1"/>
          </p:nvPr>
        </p:nvSpPr>
        <p:spPr>
          <a:xfrm>
            <a:off x="553815" y="962927"/>
            <a:ext cx="8400404" cy="2174175"/>
          </a:xfrm>
        </p:spPr>
        <p:txBody>
          <a:bodyPr>
            <a:noAutofit/>
          </a:bodyPr>
          <a:lstStyle/>
          <a:p>
            <a:pPr>
              <a:spcBef>
                <a:spcPts val="600"/>
              </a:spcBef>
              <a:buFont typeface="Arial" panose="020B0604020202020204" pitchFamily="34" charset="0"/>
              <a:buChar char="•"/>
            </a:pPr>
            <a:r>
              <a:rPr lang="en-US" sz="1600" dirty="0" smtClean="0"/>
              <a:t>As </a:t>
            </a:r>
            <a:r>
              <a:rPr lang="en-US" sz="1600" dirty="0"/>
              <a:t>a member of a Girls Who Code Club, you are going to have the exciting opportunity to work with other girls to build something you care about as you learn to code. You will design a project you choose, for an audience you identify, called the </a:t>
            </a:r>
            <a:r>
              <a:rPr lang="en-US" sz="1600" b="1" dirty="0"/>
              <a:t>CS Impact Project</a:t>
            </a:r>
            <a:r>
              <a:rPr lang="en-US" sz="1600" dirty="0"/>
              <a:t>. </a:t>
            </a:r>
            <a:r>
              <a:rPr lang="en-US" sz="1600" b="1" dirty="0"/>
              <a:t>Here are some example CS Impact Projects:</a:t>
            </a:r>
            <a:endParaRPr lang="en-US" sz="1600" dirty="0"/>
          </a:p>
          <a:p>
            <a:pPr lvl="1">
              <a:buFont typeface="Wingdings" panose="05000000000000000000" pitchFamily="2" charset="2"/>
              <a:buChar char="§"/>
            </a:pPr>
            <a:r>
              <a:rPr lang="en-US" dirty="0">
                <a:hlinkClick r:id="rId2"/>
              </a:rPr>
              <a:t>Interactive Children’s e-books</a:t>
            </a:r>
            <a:endParaRPr lang="en-US" dirty="0"/>
          </a:p>
          <a:p>
            <a:pPr lvl="1">
              <a:buFont typeface="Wingdings" panose="05000000000000000000" pitchFamily="2" charset="2"/>
              <a:buChar char="§"/>
            </a:pPr>
            <a:r>
              <a:rPr lang="en-US" dirty="0">
                <a:hlinkClick r:id="rId3"/>
              </a:rPr>
              <a:t>Defeat Objectification: CHOICES</a:t>
            </a:r>
            <a:endParaRPr lang="en-US" dirty="0"/>
          </a:p>
          <a:p>
            <a:pPr lvl="1">
              <a:buFont typeface="Wingdings" panose="05000000000000000000" pitchFamily="2" charset="2"/>
              <a:buChar char="§"/>
            </a:pPr>
            <a:r>
              <a:rPr lang="en-US" dirty="0">
                <a:hlinkClick r:id="rId4"/>
              </a:rPr>
              <a:t>Save the </a:t>
            </a:r>
            <a:r>
              <a:rPr lang="en-US" dirty="0" smtClean="0">
                <a:hlinkClick r:id="rId4"/>
              </a:rPr>
              <a:t>Arts</a:t>
            </a:r>
            <a:endParaRPr lang="en-US" dirty="0" smtClean="0"/>
          </a:p>
          <a:p>
            <a:pPr>
              <a:buFont typeface="Wingdings" panose="05000000000000000000" pitchFamily="2" charset="2"/>
              <a:buChar char="§"/>
            </a:pPr>
            <a:r>
              <a:rPr lang="en-US" dirty="0" smtClean="0"/>
              <a:t>Suggestions on projects– </a:t>
            </a:r>
          </a:p>
          <a:p>
            <a:pPr marL="731520">
              <a:spcBef>
                <a:spcPts val="600"/>
              </a:spcBef>
              <a:buFont typeface="Arial" panose="020B0604020202020204" pitchFamily="34" charset="0"/>
              <a:buChar char="•"/>
            </a:pPr>
            <a:r>
              <a:rPr lang="en-US" sz="1600" dirty="0" smtClean="0"/>
              <a:t>If you are 6</a:t>
            </a:r>
            <a:r>
              <a:rPr lang="en-US" sz="1600" baseline="30000" dirty="0" smtClean="0"/>
              <a:t>th</a:t>
            </a:r>
            <a:r>
              <a:rPr lang="en-US" sz="1600" dirty="0" smtClean="0"/>
              <a:t> – 9</a:t>
            </a:r>
            <a:r>
              <a:rPr lang="en-US" sz="1600" baseline="30000" dirty="0" smtClean="0"/>
              <a:t>th</a:t>
            </a:r>
            <a:r>
              <a:rPr lang="en-US" sz="1600" dirty="0" smtClean="0"/>
              <a:t> grader</a:t>
            </a:r>
          </a:p>
          <a:p>
            <a:pPr marL="1131570" lvl="2">
              <a:spcBef>
                <a:spcPts val="600"/>
              </a:spcBef>
              <a:buFont typeface="Arial" panose="020B0604020202020204" pitchFamily="34" charset="0"/>
              <a:buChar char="•"/>
            </a:pPr>
            <a:r>
              <a:rPr lang="en-US" dirty="0" smtClean="0"/>
              <a:t>Create multiple teams grouped by grades.  This will meet the requirement for certain STEM competitions like </a:t>
            </a:r>
            <a:r>
              <a:rPr lang="en-US" dirty="0" err="1" smtClean="0"/>
              <a:t>ECyberMission</a:t>
            </a:r>
            <a:r>
              <a:rPr lang="en-US" dirty="0" smtClean="0"/>
              <a:t>.  </a:t>
            </a:r>
          </a:p>
          <a:p>
            <a:pPr marL="1131570" lvl="2">
              <a:spcBef>
                <a:spcPts val="600"/>
              </a:spcBef>
              <a:buFont typeface="Arial" panose="020B0604020202020204" pitchFamily="34" charset="0"/>
              <a:buChar char="•"/>
            </a:pPr>
            <a:r>
              <a:rPr lang="en-US" dirty="0" smtClean="0"/>
              <a:t>Create </a:t>
            </a:r>
            <a:r>
              <a:rPr lang="en-US" dirty="0"/>
              <a:t>g</a:t>
            </a:r>
            <a:r>
              <a:rPr lang="en-US" dirty="0" smtClean="0"/>
              <a:t>roup based on what issues you want to work on</a:t>
            </a:r>
            <a:endParaRPr lang="en-US" dirty="0"/>
          </a:p>
          <a:p>
            <a:pPr marL="731520">
              <a:spcBef>
                <a:spcPts val="600"/>
              </a:spcBef>
              <a:buFont typeface="Arial" panose="020B0604020202020204" pitchFamily="34" charset="0"/>
              <a:buChar char="•"/>
            </a:pPr>
            <a:r>
              <a:rPr lang="en-US" sz="1600" dirty="0" smtClean="0"/>
              <a:t>If you are 10</a:t>
            </a:r>
            <a:r>
              <a:rPr lang="en-US" sz="1600" baseline="30000" dirty="0" smtClean="0"/>
              <a:t>th</a:t>
            </a:r>
            <a:r>
              <a:rPr lang="en-US" sz="1600" dirty="0" smtClean="0"/>
              <a:t> – 12</a:t>
            </a:r>
            <a:r>
              <a:rPr lang="en-US" sz="1600" baseline="30000" dirty="0" smtClean="0"/>
              <a:t>th</a:t>
            </a:r>
            <a:r>
              <a:rPr lang="en-US" sz="1600" dirty="0" smtClean="0"/>
              <a:t> grader </a:t>
            </a:r>
          </a:p>
          <a:p>
            <a:pPr marL="1131570" lvl="2">
              <a:spcBef>
                <a:spcPts val="600"/>
              </a:spcBef>
              <a:buFont typeface="Arial" panose="020B0604020202020204" pitchFamily="34" charset="0"/>
              <a:buChar char="•"/>
            </a:pPr>
            <a:r>
              <a:rPr lang="en-US" dirty="0"/>
              <a:t>W</a:t>
            </a:r>
            <a:r>
              <a:rPr lang="en-US" dirty="0" smtClean="0"/>
              <a:t>ork on one project </a:t>
            </a:r>
            <a:endParaRPr lang="en-US" dirty="0"/>
          </a:p>
          <a:p>
            <a:pPr marL="1131570" lvl="2">
              <a:spcBef>
                <a:spcPts val="600"/>
              </a:spcBef>
              <a:buFont typeface="Arial" panose="020B0604020202020204" pitchFamily="34" charset="0"/>
              <a:buChar char="•"/>
            </a:pPr>
            <a:r>
              <a:rPr lang="en-US" dirty="0" smtClean="0"/>
              <a:t>target a potential competition and work in smaller groups</a:t>
            </a:r>
          </a:p>
          <a:p>
            <a:pPr marL="0" indent="0">
              <a:buNone/>
            </a:pPr>
            <a:endParaRPr lang="en-US" dirty="0"/>
          </a:p>
        </p:txBody>
      </p:sp>
      <p:sp>
        <p:nvSpPr>
          <p:cNvPr id="7" name="Content Placeholder 2"/>
          <p:cNvSpPr txBox="1">
            <a:spLocks/>
          </p:cNvSpPr>
          <p:nvPr/>
        </p:nvSpPr>
        <p:spPr>
          <a:xfrm>
            <a:off x="-413778" y="2917406"/>
            <a:ext cx="9951240" cy="28265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buFont typeface="Wingdings" panose="05000000000000000000" pitchFamily="2" charset="2"/>
              <a:buChar char="§"/>
            </a:pPr>
            <a:endParaRPr lang="en-US" sz="1200" dirty="0" smtClean="0"/>
          </a:p>
          <a:p>
            <a:pPr lvl="1">
              <a:buFont typeface="Wingdings" panose="05000000000000000000" pitchFamily="2" charset="2"/>
              <a:buChar char="§"/>
            </a:pPr>
            <a:endParaRPr lang="en-US" sz="1200" dirty="0" smtClean="0"/>
          </a:p>
        </p:txBody>
      </p:sp>
      <p:pic>
        <p:nvPicPr>
          <p:cNvPr id="8" name="Picture 4" descr="https://3zjc852t4swp1lmezl171oga-wpengine.netdna-ssl.com/wp-content/uploads/2017/01/GWC-logo_2016-white-on-green.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5883216"/>
            <a:ext cx="1392798" cy="99618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719045" y="5743968"/>
            <a:ext cx="3509228" cy="523220"/>
          </a:xfrm>
          <a:prstGeom prst="rect">
            <a:avLst/>
          </a:prstGeom>
          <a:noFill/>
        </p:spPr>
        <p:txBody>
          <a:bodyPr wrap="square" rtlCol="0">
            <a:spAutoFit/>
          </a:bodyPr>
          <a:lstStyle/>
          <a:p>
            <a:r>
              <a:rPr lang="en-US" sz="2800" dirty="0" smtClean="0">
                <a:solidFill>
                  <a:srgbClr val="FF0000"/>
                </a:solidFill>
              </a:rPr>
              <a:t>Volunteers Needed!!</a:t>
            </a:r>
            <a:endParaRPr lang="en-US" sz="2800" dirty="0">
              <a:solidFill>
                <a:srgbClr val="FF0000"/>
              </a:solidFill>
            </a:endParaRPr>
          </a:p>
        </p:txBody>
      </p:sp>
    </p:spTree>
    <p:extLst>
      <p:ext uri="{BB962C8B-B14F-4D97-AF65-F5344CB8AC3E}">
        <p14:creationId xmlns:p14="http://schemas.microsoft.com/office/powerpoint/2010/main" val="2491693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739" y="237549"/>
            <a:ext cx="10058400" cy="1450757"/>
          </a:xfrm>
        </p:spPr>
        <p:txBody>
          <a:bodyPr/>
          <a:lstStyle/>
          <a:p>
            <a:r>
              <a:rPr lang="en-US" dirty="0" smtClean="0"/>
              <a:t>Community Project</a:t>
            </a:r>
            <a:endParaRPr lang="en-US" dirty="0"/>
          </a:p>
        </p:txBody>
      </p:sp>
      <p:pic>
        <p:nvPicPr>
          <p:cNvPr id="4" name="Content Placeholder 3"/>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958198" y="824904"/>
            <a:ext cx="5978104" cy="5696665"/>
          </a:xfrm>
        </p:spPr>
      </p:pic>
      <p:sp>
        <p:nvSpPr>
          <p:cNvPr id="7" name="Content Placeholder 2"/>
          <p:cNvSpPr txBox="1">
            <a:spLocks/>
          </p:cNvSpPr>
          <p:nvPr/>
        </p:nvSpPr>
        <p:spPr>
          <a:xfrm>
            <a:off x="500621" y="3138640"/>
            <a:ext cx="9951240" cy="28265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buFont typeface="Wingdings" panose="05000000000000000000" pitchFamily="2" charset="2"/>
              <a:buChar char="§"/>
            </a:pPr>
            <a:endParaRPr lang="en-US" sz="1200" dirty="0" smtClean="0"/>
          </a:p>
          <a:p>
            <a:pPr lvl="1">
              <a:buFont typeface="Wingdings" panose="05000000000000000000" pitchFamily="2" charset="2"/>
              <a:buChar char="§"/>
            </a:pPr>
            <a:endParaRPr lang="en-US" sz="1200" dirty="0" smtClean="0"/>
          </a:p>
        </p:txBody>
      </p:sp>
      <p:pic>
        <p:nvPicPr>
          <p:cNvPr id="6" name="Picture 4" descr="https://3zjc852t4swp1lmezl171oga-wpengine.netdna-ssl.com/wp-content/uploads/2017/01/GWC-logo_2016-white-on-gree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795855"/>
            <a:ext cx="1526875" cy="1092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252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1371"/>
          </a:xfrm>
        </p:spPr>
        <p:txBody>
          <a:bodyPr>
            <a:normAutofit fontScale="90000"/>
          </a:bodyPr>
          <a:lstStyle/>
          <a:p>
            <a:r>
              <a:rPr lang="en-US" dirty="0" smtClean="0"/>
              <a:t>Class format	</a:t>
            </a:r>
            <a:endParaRPr lang="en-US" dirty="0"/>
          </a:p>
        </p:txBody>
      </p:sp>
      <p:sp>
        <p:nvSpPr>
          <p:cNvPr id="3" name="Content Placeholder 2"/>
          <p:cNvSpPr>
            <a:spLocks noGrp="1"/>
          </p:cNvSpPr>
          <p:nvPr>
            <p:ph idx="1"/>
          </p:nvPr>
        </p:nvSpPr>
        <p:spPr>
          <a:xfrm>
            <a:off x="677334" y="1399593"/>
            <a:ext cx="8596668" cy="4641770"/>
          </a:xfrm>
        </p:spPr>
        <p:txBody>
          <a:bodyPr/>
          <a:lstStyle/>
          <a:p>
            <a:r>
              <a:rPr lang="en-US" dirty="0" smtClean="0"/>
              <a:t>Introduce Women in Tech Spotlight for 5 min, followed by discussion about the role for 5 min.</a:t>
            </a:r>
          </a:p>
          <a:p>
            <a:r>
              <a:rPr lang="en-US" dirty="0" smtClean="0"/>
              <a:t>Class lecture, Class based activity on the programming concept  - 20 min</a:t>
            </a:r>
          </a:p>
          <a:p>
            <a:r>
              <a:rPr lang="en-US" dirty="0" smtClean="0"/>
              <a:t>Class Exercise – 40 min</a:t>
            </a:r>
          </a:p>
          <a:p>
            <a:r>
              <a:rPr lang="en-US" dirty="0" smtClean="0"/>
              <a:t>Community Project – 40 min</a:t>
            </a:r>
          </a:p>
          <a:p>
            <a:endParaRPr lang="en-US" dirty="0"/>
          </a:p>
          <a:p>
            <a:pPr marL="0" indent="0">
              <a:buNone/>
            </a:pPr>
            <a:r>
              <a:rPr lang="en-US" dirty="0" smtClean="0"/>
              <a:t>During the community project time, students will be able to work together no matter which session ( Beginner or Intermediate) that they attend</a:t>
            </a:r>
          </a:p>
          <a:p>
            <a:pPr marL="0" indent="0">
              <a:buNone/>
            </a:pPr>
            <a:endParaRPr lang="en-US" dirty="0"/>
          </a:p>
        </p:txBody>
      </p:sp>
    </p:spTree>
    <p:extLst>
      <p:ext uri="{BB962C8B-B14F-4D97-AF65-F5344CB8AC3E}">
        <p14:creationId xmlns:p14="http://schemas.microsoft.com/office/powerpoint/2010/main" val="3071272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838" y="287172"/>
            <a:ext cx="10058400" cy="817578"/>
          </a:xfrm>
        </p:spPr>
        <p:txBody>
          <a:bodyPr/>
          <a:lstStyle/>
          <a:p>
            <a:r>
              <a:rPr lang="en-US" dirty="0" smtClean="0"/>
              <a:t>Administrative 	</a:t>
            </a:r>
            <a:endParaRPr lang="en-US" dirty="0"/>
          </a:p>
        </p:txBody>
      </p:sp>
      <p:sp>
        <p:nvSpPr>
          <p:cNvPr id="3" name="Content Placeholder 2"/>
          <p:cNvSpPr>
            <a:spLocks noGrp="1"/>
          </p:cNvSpPr>
          <p:nvPr>
            <p:ph idx="1"/>
          </p:nvPr>
        </p:nvSpPr>
        <p:spPr>
          <a:xfrm>
            <a:off x="207035" y="1027113"/>
            <a:ext cx="10058400" cy="4592385"/>
          </a:xfrm>
        </p:spPr>
        <p:txBody>
          <a:bodyPr/>
          <a:lstStyle/>
          <a:p>
            <a:pPr lvl="1">
              <a:buFont typeface="Wingdings" panose="05000000000000000000" pitchFamily="2" charset="2"/>
              <a:buChar char="v"/>
            </a:pPr>
            <a:r>
              <a:rPr lang="en-US" dirty="0" smtClean="0"/>
              <a:t>Session is every Saturday from 1:45pm to 3:45pm except for the holidays that coincide with Plano/Frisco Schools</a:t>
            </a:r>
          </a:p>
          <a:p>
            <a:pPr lvl="1">
              <a:buFont typeface="Wingdings" panose="05000000000000000000" pitchFamily="2" charset="2"/>
              <a:buChar char="v"/>
            </a:pPr>
            <a:r>
              <a:rPr lang="en-US" dirty="0" smtClean="0"/>
              <a:t>Bring laptops to the class. You should be able to support Chrome / IE / Safari as a web browser</a:t>
            </a:r>
          </a:p>
          <a:p>
            <a:pPr lvl="1">
              <a:buFont typeface="Wingdings" panose="05000000000000000000" pitchFamily="2" charset="2"/>
              <a:buChar char="v"/>
            </a:pPr>
            <a:r>
              <a:rPr lang="en-US" dirty="0" smtClean="0"/>
              <a:t>Attendance will be marked every period.  GWC requires a minimum 75% attendance to be considered eligible for GWC alumni </a:t>
            </a:r>
          </a:p>
          <a:p>
            <a:pPr lvl="1">
              <a:buFont typeface="Wingdings" panose="05000000000000000000" pitchFamily="2" charset="2"/>
              <a:buChar char="v"/>
            </a:pPr>
            <a:r>
              <a:rPr lang="en-US" dirty="0"/>
              <a:t>We plan to have 2 sessions a week – Beginner and Advanced. Both sessions will be at the same time in 2 different classes.  </a:t>
            </a:r>
            <a:r>
              <a:rPr lang="en-US" dirty="0" smtClean="0"/>
              <a:t>Advanced </a:t>
            </a:r>
            <a:r>
              <a:rPr lang="en-US" dirty="0"/>
              <a:t>session will start </a:t>
            </a:r>
            <a:r>
              <a:rPr lang="en-US" dirty="0" smtClean="0"/>
              <a:t>09/23</a:t>
            </a:r>
          </a:p>
          <a:p>
            <a:pPr lvl="1">
              <a:buFont typeface="Wingdings" panose="05000000000000000000" pitchFamily="2" charset="2"/>
              <a:buChar char="v"/>
            </a:pPr>
            <a:r>
              <a:rPr lang="en-US" dirty="0" smtClean="0"/>
              <a:t>Students must pay $25/person to cover the cost of rental at QD Academy. We need to collect $800 to be able to pay for the rental </a:t>
            </a:r>
            <a:r>
              <a:rPr lang="en-US" dirty="0" err="1" smtClean="0"/>
              <a:t>upto</a:t>
            </a:r>
            <a:r>
              <a:rPr lang="en-US" dirty="0" smtClean="0"/>
              <a:t> end of 2017 for 2 classes.</a:t>
            </a:r>
          </a:p>
          <a:p>
            <a:pPr lvl="1">
              <a:buFont typeface="Wingdings" panose="05000000000000000000" pitchFamily="2" charset="2"/>
              <a:buChar char="v"/>
            </a:pPr>
            <a:endParaRPr lang="en-US" dirty="0" smtClean="0"/>
          </a:p>
          <a:p>
            <a:pPr lvl="1">
              <a:buFont typeface="Wingdings" panose="05000000000000000000" pitchFamily="2" charset="2"/>
              <a:buChar char="v"/>
            </a:pPr>
            <a:endParaRPr lang="en-US" sz="1800" dirty="0" smtClean="0"/>
          </a:p>
          <a:p>
            <a:endParaRPr lang="en-US" sz="2000" dirty="0"/>
          </a:p>
        </p:txBody>
      </p:sp>
      <p:pic>
        <p:nvPicPr>
          <p:cNvPr id="4" name="Picture 4" descr="https://3zjc852t4swp1lmezl171oga-wpengine.netdna-ssl.com/wp-content/uploads/2017/01/GWC-logo_2016-white-on-gree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814204"/>
            <a:ext cx="1501221" cy="1073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9157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4747"/>
          </a:xfrm>
        </p:spPr>
        <p:txBody>
          <a:bodyPr/>
          <a:lstStyle/>
          <a:p>
            <a:r>
              <a:rPr lang="en-US" dirty="0" smtClean="0"/>
              <a:t>Next Steps</a:t>
            </a:r>
            <a:endParaRPr lang="en-US" dirty="0"/>
          </a:p>
        </p:txBody>
      </p:sp>
      <p:sp>
        <p:nvSpPr>
          <p:cNvPr id="3" name="Content Placeholder 2"/>
          <p:cNvSpPr>
            <a:spLocks noGrp="1"/>
          </p:cNvSpPr>
          <p:nvPr>
            <p:ph idx="1"/>
          </p:nvPr>
        </p:nvSpPr>
        <p:spPr>
          <a:xfrm>
            <a:off x="677334" y="1250831"/>
            <a:ext cx="8596668" cy="4790532"/>
          </a:xfrm>
        </p:spPr>
        <p:txBody>
          <a:bodyPr/>
          <a:lstStyle/>
          <a:p>
            <a:pPr marL="457200" lvl="1" indent="0">
              <a:buNone/>
            </a:pPr>
            <a:r>
              <a:rPr lang="en-US" b="1" dirty="0" smtClean="0"/>
              <a:t>Students</a:t>
            </a:r>
            <a:r>
              <a:rPr lang="en-US" dirty="0" smtClean="0"/>
              <a:t> – </a:t>
            </a:r>
          </a:p>
          <a:p>
            <a:pPr lvl="1">
              <a:buFont typeface="Wingdings" panose="05000000000000000000" pitchFamily="2" charset="2"/>
              <a:buChar char="v"/>
            </a:pPr>
            <a:r>
              <a:rPr lang="en-US" dirty="0"/>
              <a:t>R</a:t>
            </a:r>
            <a:r>
              <a:rPr lang="en-US" dirty="0" smtClean="0"/>
              <a:t>egister </a:t>
            </a:r>
            <a:r>
              <a:rPr lang="en-US" dirty="0"/>
              <a:t>at </a:t>
            </a:r>
            <a:r>
              <a:rPr lang="en-US" dirty="0" smtClean="0"/>
              <a:t>hq.girlswhocode.com. Check the Activity sets to assess the sylla</a:t>
            </a:r>
            <a:r>
              <a:rPr lang="en-US" dirty="0" smtClean="0"/>
              <a:t>bus to decide which class you want to start with</a:t>
            </a:r>
            <a:endParaRPr lang="en-US" dirty="0"/>
          </a:p>
          <a:p>
            <a:pPr lvl="1">
              <a:buFont typeface="Wingdings" panose="05000000000000000000" pitchFamily="2" charset="2"/>
              <a:buChar char="v"/>
            </a:pPr>
            <a:r>
              <a:rPr lang="en-US" dirty="0"/>
              <a:t>Use an email address that you have access to since we will use that for communication</a:t>
            </a:r>
          </a:p>
          <a:p>
            <a:pPr lvl="1">
              <a:buFont typeface="Wingdings" panose="05000000000000000000" pitchFamily="2" charset="2"/>
              <a:buChar char="v"/>
            </a:pPr>
            <a:r>
              <a:rPr lang="en-US" dirty="0"/>
              <a:t>Complete a </a:t>
            </a:r>
            <a:r>
              <a:rPr lang="en-US" dirty="0" smtClean="0"/>
              <a:t>Pre-survey </a:t>
            </a:r>
            <a:r>
              <a:rPr lang="en-US" dirty="0"/>
              <a:t>at</a:t>
            </a:r>
          </a:p>
          <a:p>
            <a:pPr lvl="2">
              <a:buFont typeface="Wingdings" panose="05000000000000000000" pitchFamily="2" charset="2"/>
              <a:buChar char="v"/>
            </a:pPr>
            <a:r>
              <a:rPr lang="en-US" sz="1600" dirty="0">
                <a:hlinkClick r:id="rId2"/>
              </a:rPr>
              <a:t>https://</a:t>
            </a:r>
            <a:r>
              <a:rPr lang="en-US" sz="1600" dirty="0" smtClean="0">
                <a:hlinkClick r:id="rId2"/>
              </a:rPr>
              <a:t>hq.girlswhocode.com/gwc/collection/club/set/explore-and-learn/activity/clubs-pre-survey</a:t>
            </a:r>
            <a:endParaRPr lang="en-US" sz="1600" dirty="0" smtClean="0"/>
          </a:p>
          <a:p>
            <a:pPr lvl="1">
              <a:buFont typeface="Wingdings" panose="05000000000000000000" pitchFamily="2" charset="2"/>
              <a:buChar char="v"/>
            </a:pPr>
            <a:r>
              <a:rPr lang="en-US" dirty="0" smtClean="0"/>
              <a:t>Students to pay $25 by check made out to me (Bhagyashri Chander</a:t>
            </a:r>
            <a:r>
              <a:rPr lang="en-US" dirty="0" smtClean="0"/>
              <a:t>)</a:t>
            </a:r>
            <a:endParaRPr lang="en-US" sz="1800" dirty="0" smtClean="0"/>
          </a:p>
          <a:p>
            <a:pPr marL="457200" lvl="1" indent="0">
              <a:buNone/>
            </a:pPr>
            <a:r>
              <a:rPr lang="en-US" sz="1800" b="1" dirty="0" smtClean="0"/>
              <a:t>Volunteers</a:t>
            </a:r>
            <a:r>
              <a:rPr lang="en-US" sz="1800" dirty="0" smtClean="0"/>
              <a:t> – </a:t>
            </a:r>
          </a:p>
          <a:p>
            <a:pPr lvl="1">
              <a:buFont typeface="Wingdings" panose="05000000000000000000" pitchFamily="2" charset="2"/>
              <a:buChar char="v"/>
            </a:pPr>
            <a:r>
              <a:rPr lang="en-US" dirty="0" smtClean="0"/>
              <a:t>Register at 	</a:t>
            </a:r>
            <a:r>
              <a:rPr lang="en-US" sz="1600" dirty="0" smtClean="0">
                <a:hlinkClick r:id="rId3"/>
              </a:rPr>
              <a:t>http</a:t>
            </a:r>
            <a:r>
              <a:rPr lang="en-US" sz="1600" dirty="0">
                <a:hlinkClick r:id="rId3"/>
              </a:rPr>
              <a:t>://</a:t>
            </a:r>
            <a:r>
              <a:rPr lang="en-US" sz="1600" dirty="0" smtClean="0">
                <a:hlinkClick r:id="rId3"/>
              </a:rPr>
              <a:t>www.surveygizmo.com/s3/3740501/Welcome-to-the-Girls-Who-Code-Facilitator-applicationv2</a:t>
            </a:r>
            <a:endParaRPr lang="en-US" sz="1600" dirty="0" smtClean="0"/>
          </a:p>
          <a:p>
            <a:pPr lvl="1">
              <a:buFont typeface="Wingdings" panose="05000000000000000000" pitchFamily="2" charset="2"/>
              <a:buChar char="v"/>
            </a:pPr>
            <a:r>
              <a:rPr lang="en-US" dirty="0" smtClean="0"/>
              <a:t>Club ID – TX 1623</a:t>
            </a:r>
            <a:endParaRPr lang="en-US" sz="1600" dirty="0" smtClean="0"/>
          </a:p>
          <a:p>
            <a:pPr marL="457200" lvl="1" indent="0">
              <a:buNone/>
            </a:pPr>
            <a:endParaRPr lang="en-US" sz="1800" dirty="0"/>
          </a:p>
          <a:p>
            <a:endParaRPr lang="en-US" dirty="0"/>
          </a:p>
        </p:txBody>
      </p:sp>
      <p:pic>
        <p:nvPicPr>
          <p:cNvPr id="4" name="Picture 4" descr="https://3zjc852t4swp1lmezl171oga-wpengine.netdna-ssl.com/wp-content/uploads/2017/01/GWC-logo_2016-white-on-gree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697135"/>
            <a:ext cx="1664898" cy="1190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701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6016"/>
          </a:xfrm>
        </p:spPr>
        <p:txBody>
          <a:bodyPr/>
          <a:lstStyle/>
          <a:p>
            <a:r>
              <a:rPr lang="en-US" dirty="0" smtClean="0"/>
              <a:t>Girls Who Code Contract	</a:t>
            </a:r>
            <a:endParaRPr lang="en-US" dirty="0"/>
          </a:p>
        </p:txBody>
      </p:sp>
      <p:sp>
        <p:nvSpPr>
          <p:cNvPr id="3" name="Content Placeholder 2"/>
          <p:cNvSpPr>
            <a:spLocks noGrp="1"/>
          </p:cNvSpPr>
          <p:nvPr>
            <p:ph idx="1"/>
          </p:nvPr>
        </p:nvSpPr>
        <p:spPr>
          <a:xfrm>
            <a:off x="677334" y="1670181"/>
            <a:ext cx="8596668" cy="4371182"/>
          </a:xfrm>
        </p:spPr>
        <p:txBody>
          <a:bodyPr/>
          <a:lstStyle/>
          <a:p>
            <a:pPr lvl="1" algn="ctr"/>
            <a:r>
              <a:rPr lang="en-US" sz="2400" b="1" dirty="0" smtClean="0"/>
              <a:t>Work </a:t>
            </a:r>
            <a:r>
              <a:rPr lang="en-US" sz="2400" b="1" dirty="0"/>
              <a:t>hard.</a:t>
            </a:r>
            <a:endParaRPr lang="en-US" sz="2400" dirty="0"/>
          </a:p>
          <a:p>
            <a:pPr lvl="1" algn="ctr"/>
            <a:r>
              <a:rPr lang="en-US" sz="2400" b="1" dirty="0"/>
              <a:t>Be brave.</a:t>
            </a:r>
            <a:r>
              <a:rPr lang="en-US" sz="2400" dirty="0"/>
              <a:t> Try something new, and speak up if you don’t understand.</a:t>
            </a:r>
            <a:endParaRPr lang="en-US" sz="2400" b="1" dirty="0"/>
          </a:p>
          <a:p>
            <a:pPr lvl="1" algn="ctr"/>
            <a:r>
              <a:rPr lang="en-US" sz="2400" b="1" dirty="0"/>
              <a:t>Be curious.</a:t>
            </a:r>
            <a:r>
              <a:rPr lang="en-US" sz="2400" dirty="0"/>
              <a:t> Ask questions, and experiment.</a:t>
            </a:r>
            <a:endParaRPr lang="en-US" sz="2400" b="1" dirty="0"/>
          </a:p>
          <a:p>
            <a:pPr lvl="1" algn="ctr"/>
            <a:r>
              <a:rPr lang="en-US" sz="2400" b="1" dirty="0"/>
              <a:t>Be kind.</a:t>
            </a:r>
            <a:r>
              <a:rPr lang="en-US" sz="2400" dirty="0"/>
              <a:t> Try to make a new friend! Show patience if someone is stuck.</a:t>
            </a:r>
          </a:p>
          <a:p>
            <a:endParaRPr lang="en-US" dirty="0"/>
          </a:p>
        </p:txBody>
      </p:sp>
      <p:pic>
        <p:nvPicPr>
          <p:cNvPr id="4" name="Picture 4" descr="https://3zjc852t4swp1lmezl171oga-wpengine.netdna-ssl.com/wp-content/uploads/2017/01/GWC-logo_2016-white-on-gree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697135"/>
            <a:ext cx="1664898" cy="1190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933506"/>
      </p:ext>
    </p:extLst>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1478</TotalTime>
  <Words>429</Words>
  <Application>Microsoft Office PowerPoint</Application>
  <PresentationFormat>Widescreen</PresentationFormat>
  <Paragraphs>87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Trebuchet MS</vt:lpstr>
      <vt:lpstr>Wingdings</vt:lpstr>
      <vt:lpstr>Wingdings 3</vt:lpstr>
      <vt:lpstr>Facet</vt:lpstr>
      <vt:lpstr>Girls Who Code </vt:lpstr>
      <vt:lpstr>Mission &amp; Goal</vt:lpstr>
      <vt:lpstr>What will you learn?</vt:lpstr>
      <vt:lpstr>Community Project</vt:lpstr>
      <vt:lpstr>Community Project</vt:lpstr>
      <vt:lpstr>Class format </vt:lpstr>
      <vt:lpstr>Administrative  </vt:lpstr>
      <vt:lpstr>Next Steps</vt:lpstr>
      <vt:lpstr>Girls Who Code Contract </vt:lpstr>
    </vt:vector>
  </TitlesOfParts>
  <Company>AT&amp;T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Girls Who Code</dc:title>
  <dc:creator>CHANDER, BHAGYASHRI</dc:creator>
  <cp:lastModifiedBy>CHANDER, BHAGYASHRI</cp:lastModifiedBy>
  <cp:revision>25</cp:revision>
  <dcterms:created xsi:type="dcterms:W3CDTF">2017-09-06T20:54:54Z</dcterms:created>
  <dcterms:modified xsi:type="dcterms:W3CDTF">2017-09-11T01:16:21Z</dcterms:modified>
</cp:coreProperties>
</file>