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51"/>
  </p:notesMasterIdLst>
  <p:handoutMasterIdLst>
    <p:handoutMasterId r:id="rId52"/>
  </p:handoutMasterIdLst>
  <p:sldIdLst>
    <p:sldId id="256" r:id="rId2"/>
    <p:sldId id="937" r:id="rId3"/>
    <p:sldId id="968" r:id="rId4"/>
    <p:sldId id="969" r:id="rId5"/>
    <p:sldId id="970" r:id="rId6"/>
    <p:sldId id="814" r:id="rId7"/>
    <p:sldId id="653" r:id="rId8"/>
    <p:sldId id="953" r:id="rId9"/>
    <p:sldId id="987" r:id="rId10"/>
    <p:sldId id="723" r:id="rId11"/>
    <p:sldId id="952" r:id="rId12"/>
    <p:sldId id="982" r:id="rId13"/>
    <p:sldId id="930" r:id="rId14"/>
    <p:sldId id="948" r:id="rId15"/>
    <p:sldId id="944" r:id="rId16"/>
    <p:sldId id="949" r:id="rId17"/>
    <p:sldId id="951" r:id="rId18"/>
    <p:sldId id="662" r:id="rId19"/>
    <p:sldId id="954" r:id="rId20"/>
    <p:sldId id="533" r:id="rId21"/>
    <p:sldId id="971" r:id="rId22"/>
    <p:sldId id="955" r:id="rId23"/>
    <p:sldId id="975" r:id="rId24"/>
    <p:sldId id="956" r:id="rId25"/>
    <p:sldId id="448" r:id="rId26"/>
    <p:sldId id="449" r:id="rId27"/>
    <p:sldId id="510" r:id="rId28"/>
    <p:sldId id="958" r:id="rId29"/>
    <p:sldId id="990" r:id="rId30"/>
    <p:sldId id="516" r:id="rId31"/>
    <p:sldId id="531" r:id="rId32"/>
    <p:sldId id="474" r:id="rId33"/>
    <p:sldId id="492" r:id="rId34"/>
    <p:sldId id="524" r:id="rId35"/>
    <p:sldId id="535" r:id="rId36"/>
    <p:sldId id="960" r:id="rId37"/>
    <p:sldId id="963" r:id="rId38"/>
    <p:sldId id="964" r:id="rId39"/>
    <p:sldId id="965" r:id="rId40"/>
    <p:sldId id="984" r:id="rId41"/>
    <p:sldId id="986" r:id="rId42"/>
    <p:sldId id="988" r:id="rId43"/>
    <p:sldId id="977" r:id="rId44"/>
    <p:sldId id="978" r:id="rId45"/>
    <p:sldId id="980" r:id="rId46"/>
    <p:sldId id="979" r:id="rId47"/>
    <p:sldId id="477" r:id="rId48"/>
    <p:sldId id="496" r:id="rId49"/>
    <p:sldId id="546" r:id="rId50"/>
  </p:sldIdLst>
  <p:sldSz cx="9144000" cy="5143500" type="screen16x9"/>
  <p:notesSz cx="6858000" cy="9144000"/>
  <p:defaultTextStyle>
    <a:defPPr>
      <a:defRPr lang="en-US"/>
    </a:defPPr>
    <a:lvl1pPr marL="0" algn="l" defTabSz="914378" rtl="0" eaLnBrk="1" latinLnBrk="0" hangingPunct="1">
      <a:defRPr sz="1800" kern="1200">
        <a:solidFill>
          <a:schemeClr val="tx1"/>
        </a:solidFill>
        <a:latin typeface="+mn-lt"/>
        <a:ea typeface="+mn-ea"/>
        <a:cs typeface="+mn-cs"/>
      </a:defRPr>
    </a:lvl1pPr>
    <a:lvl2pPr marL="457189" algn="l" defTabSz="914378" rtl="0" eaLnBrk="1" latinLnBrk="0" hangingPunct="1">
      <a:defRPr sz="1800" kern="1200">
        <a:solidFill>
          <a:schemeClr val="tx1"/>
        </a:solidFill>
        <a:latin typeface="+mn-lt"/>
        <a:ea typeface="+mn-ea"/>
        <a:cs typeface="+mn-cs"/>
      </a:defRPr>
    </a:lvl2pPr>
    <a:lvl3pPr marL="914378" algn="l" defTabSz="914378" rtl="0" eaLnBrk="1" latinLnBrk="0" hangingPunct="1">
      <a:defRPr sz="1800" kern="1200">
        <a:solidFill>
          <a:schemeClr val="tx1"/>
        </a:solidFill>
        <a:latin typeface="+mn-lt"/>
        <a:ea typeface="+mn-ea"/>
        <a:cs typeface="+mn-cs"/>
      </a:defRPr>
    </a:lvl3pPr>
    <a:lvl4pPr marL="1371566" algn="l" defTabSz="914378" rtl="0" eaLnBrk="1" latinLnBrk="0" hangingPunct="1">
      <a:defRPr sz="1800" kern="1200">
        <a:solidFill>
          <a:schemeClr val="tx1"/>
        </a:solidFill>
        <a:latin typeface="+mn-lt"/>
        <a:ea typeface="+mn-ea"/>
        <a:cs typeface="+mn-cs"/>
      </a:defRPr>
    </a:lvl4pPr>
    <a:lvl5pPr marL="1828754" algn="l" defTabSz="914378" rtl="0" eaLnBrk="1" latinLnBrk="0" hangingPunct="1">
      <a:defRPr sz="1800" kern="1200">
        <a:solidFill>
          <a:schemeClr val="tx1"/>
        </a:solidFill>
        <a:latin typeface="+mn-lt"/>
        <a:ea typeface="+mn-ea"/>
        <a:cs typeface="+mn-cs"/>
      </a:defRPr>
    </a:lvl5pPr>
    <a:lvl6pPr marL="2285943" algn="l" defTabSz="914378" rtl="0" eaLnBrk="1" latinLnBrk="0" hangingPunct="1">
      <a:defRPr sz="1800" kern="1200">
        <a:solidFill>
          <a:schemeClr val="tx1"/>
        </a:solidFill>
        <a:latin typeface="+mn-lt"/>
        <a:ea typeface="+mn-ea"/>
        <a:cs typeface="+mn-cs"/>
      </a:defRPr>
    </a:lvl6pPr>
    <a:lvl7pPr marL="2743132" algn="l" defTabSz="914378" rtl="0" eaLnBrk="1" latinLnBrk="0" hangingPunct="1">
      <a:defRPr sz="1800" kern="1200">
        <a:solidFill>
          <a:schemeClr val="tx1"/>
        </a:solidFill>
        <a:latin typeface="+mn-lt"/>
        <a:ea typeface="+mn-ea"/>
        <a:cs typeface="+mn-cs"/>
      </a:defRPr>
    </a:lvl7pPr>
    <a:lvl8pPr marL="3200320" algn="l" defTabSz="914378" rtl="0" eaLnBrk="1" latinLnBrk="0" hangingPunct="1">
      <a:defRPr sz="1800" kern="1200">
        <a:solidFill>
          <a:schemeClr val="tx1"/>
        </a:solidFill>
        <a:latin typeface="+mn-lt"/>
        <a:ea typeface="+mn-ea"/>
        <a:cs typeface="+mn-cs"/>
      </a:defRPr>
    </a:lvl8pPr>
    <a:lvl9pPr marL="3657509" algn="l" defTabSz="914378"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9999"/>
    <a:srgbClr val="920000"/>
    <a:srgbClr val="ED7D31"/>
    <a:srgbClr val="333333"/>
    <a:srgbClr val="EEE3CC"/>
    <a:srgbClr val="9D2235"/>
    <a:srgbClr val="E4822E"/>
    <a:srgbClr val="9673BD"/>
    <a:srgbClr val="009292"/>
    <a:srgbClr val="DA6E2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771" autoAdjust="0"/>
    <p:restoredTop sz="88386" autoAdjust="0"/>
  </p:normalViewPr>
  <p:slideViewPr>
    <p:cSldViewPr snapToGrid="0" snapToObjects="1">
      <p:cViewPr varScale="1">
        <p:scale>
          <a:sx n="134" d="100"/>
          <a:sy n="134" d="100"/>
        </p:scale>
        <p:origin x="180" y="126"/>
      </p:cViewPr>
      <p:guideLst>
        <p:guide orient="horz" pos="1620"/>
        <p:guide pos="2880"/>
      </p:guideLst>
    </p:cSldViewPr>
  </p:slideViewPr>
  <p:notesTextViewPr>
    <p:cViewPr>
      <p:scale>
        <a:sx n="100" d="100"/>
        <a:sy n="100" d="100"/>
      </p:scale>
      <p:origin x="0" y="0"/>
    </p:cViewPr>
  </p:notesTextViewPr>
  <p:notesViewPr>
    <p:cSldViewPr snapToGrid="0" snapToObjects="1">
      <p:cViewPr varScale="1">
        <p:scale>
          <a:sx n="88" d="100"/>
          <a:sy n="88" d="100"/>
        </p:scale>
        <p:origin x="3822" y="6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364E05D-C217-4EDC-A234-070B1B5CBCD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D85DD5EB-189C-4DE1-9B6B-CA8779A7B43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05A5826-D732-48AF-8BA4-2577416F7FDC}" type="datetimeFigureOut">
              <a:rPr lang="en-US" smtClean="0"/>
              <a:t>3/18/2021</a:t>
            </a:fld>
            <a:endParaRPr lang="en-US"/>
          </a:p>
        </p:txBody>
      </p:sp>
      <p:sp>
        <p:nvSpPr>
          <p:cNvPr id="4" name="Footer Placeholder 3">
            <a:extLst>
              <a:ext uri="{FF2B5EF4-FFF2-40B4-BE49-F238E27FC236}">
                <a16:creationId xmlns:a16="http://schemas.microsoft.com/office/drawing/2014/main" id="{73DB34D7-26E2-4211-98E2-98928C63A58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E5A862AC-B259-423A-88E4-DE1B09793F5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BBF8D34-19CB-4101-8112-03BE7EE4FF1F}" type="slidenum">
              <a:rPr lang="en-US" smtClean="0"/>
              <a:t>‹#›</a:t>
            </a:fld>
            <a:endParaRPr lang="en-US"/>
          </a:p>
        </p:txBody>
      </p:sp>
    </p:spTree>
    <p:extLst>
      <p:ext uri="{BB962C8B-B14F-4D97-AF65-F5344CB8AC3E}">
        <p14:creationId xmlns:p14="http://schemas.microsoft.com/office/powerpoint/2010/main" val="283784897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5634B77-6F8F-46C2-8C89-03A0A77F8E1F}" type="datetimeFigureOut">
              <a:rPr lang="en-US" smtClean="0"/>
              <a:t>3/18/2021</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10FAD9F-F2D8-4FFF-89D4-F8A81DE286AE}" type="slidenum">
              <a:rPr lang="en-US" smtClean="0"/>
              <a:t>‹#›</a:t>
            </a:fld>
            <a:endParaRPr lang="en-US"/>
          </a:p>
        </p:txBody>
      </p:sp>
    </p:spTree>
    <p:extLst>
      <p:ext uri="{BB962C8B-B14F-4D97-AF65-F5344CB8AC3E}">
        <p14:creationId xmlns:p14="http://schemas.microsoft.com/office/powerpoint/2010/main" val="1074072769"/>
      </p:ext>
    </p:extLst>
  </p:cSld>
  <p:clrMap bg1="lt1" tx1="dk1" bg2="lt2" tx2="dk2" accent1="accent1" accent2="accent2" accent3="accent3" accent4="accent4" accent5="accent5" accent6="accent6" hlink="hlink" folHlink="folHlink"/>
  <p:notesStyle>
    <a:lvl1pPr marL="0" algn="l" defTabSz="914378" rtl="0" eaLnBrk="1" latinLnBrk="0" hangingPunct="1">
      <a:defRPr sz="1200" kern="1200">
        <a:solidFill>
          <a:schemeClr val="tx1"/>
        </a:solidFill>
        <a:latin typeface="+mn-lt"/>
        <a:ea typeface="+mn-ea"/>
        <a:cs typeface="+mn-cs"/>
      </a:defRPr>
    </a:lvl1pPr>
    <a:lvl2pPr marL="457189" algn="l" defTabSz="914378" rtl="0" eaLnBrk="1" latinLnBrk="0" hangingPunct="1">
      <a:defRPr sz="1200" kern="1200">
        <a:solidFill>
          <a:schemeClr val="tx1"/>
        </a:solidFill>
        <a:latin typeface="+mn-lt"/>
        <a:ea typeface="+mn-ea"/>
        <a:cs typeface="+mn-cs"/>
      </a:defRPr>
    </a:lvl2pPr>
    <a:lvl3pPr marL="914378" algn="l" defTabSz="914378" rtl="0" eaLnBrk="1" latinLnBrk="0" hangingPunct="1">
      <a:defRPr sz="1200" kern="1200">
        <a:solidFill>
          <a:schemeClr val="tx1"/>
        </a:solidFill>
        <a:latin typeface="+mn-lt"/>
        <a:ea typeface="+mn-ea"/>
        <a:cs typeface="+mn-cs"/>
      </a:defRPr>
    </a:lvl3pPr>
    <a:lvl4pPr marL="1371566" algn="l" defTabSz="914378" rtl="0" eaLnBrk="1" latinLnBrk="0" hangingPunct="1">
      <a:defRPr sz="1200" kern="1200">
        <a:solidFill>
          <a:schemeClr val="tx1"/>
        </a:solidFill>
        <a:latin typeface="+mn-lt"/>
        <a:ea typeface="+mn-ea"/>
        <a:cs typeface="+mn-cs"/>
      </a:defRPr>
    </a:lvl4pPr>
    <a:lvl5pPr marL="1828754" algn="l" defTabSz="914378" rtl="0" eaLnBrk="1" latinLnBrk="0" hangingPunct="1">
      <a:defRPr sz="1200" kern="1200">
        <a:solidFill>
          <a:schemeClr val="tx1"/>
        </a:solidFill>
        <a:latin typeface="+mn-lt"/>
        <a:ea typeface="+mn-ea"/>
        <a:cs typeface="+mn-cs"/>
      </a:defRPr>
    </a:lvl5pPr>
    <a:lvl6pPr marL="2285943" algn="l" defTabSz="914378" rtl="0" eaLnBrk="1" latinLnBrk="0" hangingPunct="1">
      <a:defRPr sz="1200" kern="1200">
        <a:solidFill>
          <a:schemeClr val="tx1"/>
        </a:solidFill>
        <a:latin typeface="+mn-lt"/>
        <a:ea typeface="+mn-ea"/>
        <a:cs typeface="+mn-cs"/>
      </a:defRPr>
    </a:lvl6pPr>
    <a:lvl7pPr marL="2743132" algn="l" defTabSz="914378" rtl="0" eaLnBrk="1" latinLnBrk="0" hangingPunct="1">
      <a:defRPr sz="1200" kern="1200">
        <a:solidFill>
          <a:schemeClr val="tx1"/>
        </a:solidFill>
        <a:latin typeface="+mn-lt"/>
        <a:ea typeface="+mn-ea"/>
        <a:cs typeface="+mn-cs"/>
      </a:defRPr>
    </a:lvl7pPr>
    <a:lvl8pPr marL="3200320" algn="l" defTabSz="914378" rtl="0" eaLnBrk="1" latinLnBrk="0" hangingPunct="1">
      <a:defRPr sz="1200" kern="1200">
        <a:solidFill>
          <a:schemeClr val="tx1"/>
        </a:solidFill>
        <a:latin typeface="+mn-lt"/>
        <a:ea typeface="+mn-ea"/>
        <a:cs typeface="+mn-cs"/>
      </a:defRPr>
    </a:lvl8pPr>
    <a:lvl9pPr marL="3657509" algn="l" defTabSz="914378"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Hi, my name is Gregg Thomas and I’m currently a postdoc at the University of Montana. Thanks for listening to my talk today, where I’ll be speaking about work done during my PhD at Indiana regarding mutation rates in primates.</a:t>
            </a:r>
          </a:p>
        </p:txBody>
      </p:sp>
      <p:sp>
        <p:nvSpPr>
          <p:cNvPr id="4" name="Slide Number Placeholder 3"/>
          <p:cNvSpPr>
            <a:spLocks noGrp="1"/>
          </p:cNvSpPr>
          <p:nvPr>
            <p:ph type="sldNum" sz="quarter" idx="5"/>
          </p:nvPr>
        </p:nvSpPr>
        <p:spPr/>
        <p:txBody>
          <a:bodyPr/>
          <a:lstStyle/>
          <a:p>
            <a:fld id="{710FAD9F-F2D8-4FFF-89D4-F8A81DE286AE}" type="slidenum">
              <a:rPr lang="en-US" smtClean="0"/>
              <a:t>1</a:t>
            </a:fld>
            <a:endParaRPr lang="en-US"/>
          </a:p>
        </p:txBody>
      </p:sp>
    </p:spTree>
    <p:extLst>
      <p:ext uri="{BB962C8B-B14F-4D97-AF65-F5344CB8AC3E}">
        <p14:creationId xmlns:p14="http://schemas.microsoft.com/office/powerpoint/2010/main" val="33925988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78" rtl="0" eaLnBrk="1" fontAlgn="auto" latinLnBrk="0" hangingPunct="1">
              <a:lnSpc>
                <a:spcPct val="100000"/>
              </a:lnSpc>
              <a:spcBef>
                <a:spcPts val="0"/>
              </a:spcBef>
              <a:spcAft>
                <a:spcPts val="0"/>
              </a:spcAft>
              <a:buClrTx/>
              <a:buSzTx/>
              <a:buFontTx/>
              <a:buNone/>
              <a:tabLst/>
              <a:defRPr/>
            </a:pPr>
            <a:r>
              <a:rPr lang="en-US" dirty="0"/>
              <a:t>Here with this toy example, you can see that over this time period, the orange species with longer generation time has accumulated 2 total mutations while the blue species has accumulated 4. If we and say this time period covers exactly 2 years, this breaks down to a mutation rate per year of 1 for orange and 2 for blue.</a:t>
            </a:r>
          </a:p>
        </p:txBody>
      </p:sp>
      <p:sp>
        <p:nvSpPr>
          <p:cNvPr id="4" name="Slide Number Placeholder 3"/>
          <p:cNvSpPr>
            <a:spLocks noGrp="1"/>
          </p:cNvSpPr>
          <p:nvPr>
            <p:ph type="sldNum" sz="quarter" idx="5"/>
          </p:nvPr>
        </p:nvSpPr>
        <p:spPr/>
        <p:txBody>
          <a:bodyPr/>
          <a:lstStyle/>
          <a:p>
            <a:fld id="{710FAD9F-F2D8-4FFF-89D4-F8A81DE286AE}" type="slidenum">
              <a:rPr lang="en-US" smtClean="0"/>
              <a:t>10</a:t>
            </a:fld>
            <a:endParaRPr lang="en-US"/>
          </a:p>
        </p:txBody>
      </p:sp>
    </p:spTree>
    <p:extLst>
      <p:ext uri="{BB962C8B-B14F-4D97-AF65-F5344CB8AC3E}">
        <p14:creationId xmlns:p14="http://schemas.microsoft.com/office/powerpoint/2010/main" val="21033931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However, we can also convert these rates to per generation. And in order for the generation-time model to explain the hominoid slowdown, it has to assume that the mutation rate per generation is the same between species, or that the rate per generation in the longer generation time species is lower than that in the shorter generation time species.</a:t>
            </a:r>
          </a:p>
        </p:txBody>
      </p:sp>
      <p:sp>
        <p:nvSpPr>
          <p:cNvPr id="4" name="Slide Number Placeholder 3"/>
          <p:cNvSpPr>
            <a:spLocks noGrp="1"/>
          </p:cNvSpPr>
          <p:nvPr>
            <p:ph type="sldNum" sz="quarter" idx="5"/>
          </p:nvPr>
        </p:nvSpPr>
        <p:spPr/>
        <p:txBody>
          <a:bodyPr/>
          <a:lstStyle/>
          <a:p>
            <a:fld id="{710FAD9F-F2D8-4FFF-89D4-F8A81DE286AE}" type="slidenum">
              <a:rPr lang="en-US" smtClean="0"/>
              <a:t>11</a:t>
            </a:fld>
            <a:endParaRPr lang="en-US"/>
          </a:p>
        </p:txBody>
      </p:sp>
    </p:spTree>
    <p:extLst>
      <p:ext uri="{BB962C8B-B14F-4D97-AF65-F5344CB8AC3E}">
        <p14:creationId xmlns:p14="http://schemas.microsoft.com/office/powerpoint/2010/main" val="33118675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counting up all of those loci gives us the mutation rate per generation. Pedigree sequencing can also be used to phase mutations, which lets us know whether they came from mom or dad.</a:t>
            </a:r>
          </a:p>
        </p:txBody>
      </p:sp>
      <p:sp>
        <p:nvSpPr>
          <p:cNvPr id="4" name="Slide Number Placeholder 3"/>
          <p:cNvSpPr>
            <a:spLocks noGrp="1"/>
          </p:cNvSpPr>
          <p:nvPr>
            <p:ph type="sldNum" sz="quarter" idx="5"/>
          </p:nvPr>
        </p:nvSpPr>
        <p:spPr/>
        <p:txBody>
          <a:bodyPr/>
          <a:lstStyle/>
          <a:p>
            <a:fld id="{7705E7EA-A06B-4AD7-9DBF-B0F747E4622F}" type="slidenum">
              <a:rPr lang="en-US" smtClean="0"/>
              <a:t>12</a:t>
            </a:fld>
            <a:endParaRPr lang="en-US"/>
          </a:p>
        </p:txBody>
      </p:sp>
    </p:spTree>
    <p:extLst>
      <p:ext uri="{BB962C8B-B14F-4D97-AF65-F5344CB8AC3E}">
        <p14:creationId xmlns:p14="http://schemas.microsoft.com/office/powerpoint/2010/main" val="25144862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counting up all of those loci gives us the mutation rate per generation. Pedigree sequencing can also be used to phase mutations, which lets us know whether they came from mom or dad.</a:t>
            </a:r>
          </a:p>
        </p:txBody>
      </p:sp>
      <p:sp>
        <p:nvSpPr>
          <p:cNvPr id="4" name="Slide Number Placeholder 3"/>
          <p:cNvSpPr>
            <a:spLocks noGrp="1"/>
          </p:cNvSpPr>
          <p:nvPr>
            <p:ph type="sldNum" sz="quarter" idx="5"/>
          </p:nvPr>
        </p:nvSpPr>
        <p:spPr/>
        <p:txBody>
          <a:bodyPr/>
          <a:lstStyle/>
          <a:p>
            <a:fld id="{7705E7EA-A06B-4AD7-9DBF-B0F747E4622F}" type="slidenum">
              <a:rPr lang="en-US" smtClean="0"/>
              <a:t>13</a:t>
            </a:fld>
            <a:endParaRPr lang="en-US"/>
          </a:p>
        </p:txBody>
      </p:sp>
    </p:spTree>
    <p:extLst>
      <p:ext uri="{BB962C8B-B14F-4D97-AF65-F5344CB8AC3E}">
        <p14:creationId xmlns:p14="http://schemas.microsoft.com/office/powerpoint/2010/main" val="13177977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one of the first observations with a large human pedigree study came from Kong et al. in 2012, where they noticed that the mutation rate per generation depends largely on the age of the father.</a:t>
            </a:r>
          </a:p>
        </p:txBody>
      </p:sp>
      <p:sp>
        <p:nvSpPr>
          <p:cNvPr id="4" name="Slide Number Placeholder 3"/>
          <p:cNvSpPr>
            <a:spLocks noGrp="1"/>
          </p:cNvSpPr>
          <p:nvPr>
            <p:ph type="sldNum" sz="quarter" idx="5"/>
          </p:nvPr>
        </p:nvSpPr>
        <p:spPr/>
        <p:txBody>
          <a:bodyPr/>
          <a:lstStyle/>
          <a:p>
            <a:fld id="{710FAD9F-F2D8-4FFF-89D4-F8A81DE286AE}" type="slidenum">
              <a:rPr lang="en-US" smtClean="0"/>
              <a:t>14</a:t>
            </a:fld>
            <a:endParaRPr lang="en-US"/>
          </a:p>
        </p:txBody>
      </p:sp>
    </p:spTree>
    <p:extLst>
      <p:ext uri="{BB962C8B-B14F-4D97-AF65-F5344CB8AC3E}">
        <p14:creationId xmlns:p14="http://schemas.microsoft.com/office/powerpoint/2010/main" val="9736878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called the paternal age effect and means that for every year of the father’s life after puberty, they accumulated and pass on about 2 more mutations.</a:t>
            </a:r>
          </a:p>
        </p:txBody>
      </p:sp>
      <p:sp>
        <p:nvSpPr>
          <p:cNvPr id="4" name="Slide Number Placeholder 3"/>
          <p:cNvSpPr>
            <a:spLocks noGrp="1"/>
          </p:cNvSpPr>
          <p:nvPr>
            <p:ph type="sldNum" sz="quarter" idx="5"/>
          </p:nvPr>
        </p:nvSpPr>
        <p:spPr/>
        <p:txBody>
          <a:bodyPr/>
          <a:lstStyle/>
          <a:p>
            <a:fld id="{710FAD9F-F2D8-4FFF-89D4-F8A81DE286AE}" type="slidenum">
              <a:rPr lang="en-US" smtClean="0"/>
              <a:t>15</a:t>
            </a:fld>
            <a:endParaRPr lang="en-US"/>
          </a:p>
        </p:txBody>
      </p:sp>
    </p:spTree>
    <p:extLst>
      <p:ext uri="{BB962C8B-B14F-4D97-AF65-F5344CB8AC3E}">
        <p14:creationId xmlns:p14="http://schemas.microsoft.com/office/powerpoint/2010/main" val="3323102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model rather than looking like this,</a:t>
            </a:r>
          </a:p>
        </p:txBody>
      </p:sp>
      <p:sp>
        <p:nvSpPr>
          <p:cNvPr id="4" name="Slide Number Placeholder 3"/>
          <p:cNvSpPr>
            <a:spLocks noGrp="1"/>
          </p:cNvSpPr>
          <p:nvPr>
            <p:ph type="sldNum" sz="quarter" idx="5"/>
          </p:nvPr>
        </p:nvSpPr>
        <p:spPr/>
        <p:txBody>
          <a:bodyPr/>
          <a:lstStyle/>
          <a:p>
            <a:fld id="{710FAD9F-F2D8-4FFF-89D4-F8A81DE286AE}" type="slidenum">
              <a:rPr lang="en-US" smtClean="0"/>
              <a:t>16</a:t>
            </a:fld>
            <a:endParaRPr lang="en-US"/>
          </a:p>
        </p:txBody>
      </p:sp>
    </p:spTree>
    <p:extLst>
      <p:ext uri="{BB962C8B-B14F-4D97-AF65-F5344CB8AC3E}">
        <p14:creationId xmlns:p14="http://schemas.microsoft.com/office/powerpoint/2010/main" val="235111247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May look more like this, with individuals accumulating mutations throughout their lifespan. And you’ll notice that in this toy example, the blue species with shorter generation time now has lower </a:t>
            </a:r>
            <a:r>
              <a:rPr lang="en-US" dirty="0" err="1"/>
              <a:t>muy</a:t>
            </a:r>
            <a:r>
              <a:rPr lang="en-US" dirty="0"/>
              <a:t>!</a:t>
            </a:r>
          </a:p>
        </p:txBody>
      </p:sp>
      <p:sp>
        <p:nvSpPr>
          <p:cNvPr id="4" name="Slide Number Placeholder 3"/>
          <p:cNvSpPr>
            <a:spLocks noGrp="1"/>
          </p:cNvSpPr>
          <p:nvPr>
            <p:ph type="sldNum" sz="quarter" idx="5"/>
          </p:nvPr>
        </p:nvSpPr>
        <p:spPr/>
        <p:txBody>
          <a:bodyPr/>
          <a:lstStyle/>
          <a:p>
            <a:fld id="{710FAD9F-F2D8-4FFF-89D4-F8A81DE286AE}" type="slidenum">
              <a:rPr lang="en-US" smtClean="0"/>
              <a:t>17</a:t>
            </a:fld>
            <a:endParaRPr lang="en-US"/>
          </a:p>
        </p:txBody>
      </p:sp>
    </p:spTree>
    <p:extLst>
      <p:ext uri="{BB962C8B-B14F-4D97-AF65-F5344CB8AC3E}">
        <p14:creationId xmlns:p14="http://schemas.microsoft.com/office/powerpoint/2010/main" val="345321093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with these conflicting patterns in hand we wanted to investigate exactly how mutation rates vary in primates, and whether this variation can reconcile the paternal age effect, which says that longer living things accumulate more mutations, and the hominoid slowdown, which seems to say the opposite.</a:t>
            </a:r>
          </a:p>
        </p:txBody>
      </p:sp>
      <p:sp>
        <p:nvSpPr>
          <p:cNvPr id="4" name="Slide Number Placeholder 3"/>
          <p:cNvSpPr>
            <a:spLocks noGrp="1"/>
          </p:cNvSpPr>
          <p:nvPr>
            <p:ph type="sldNum" sz="quarter" idx="5"/>
          </p:nvPr>
        </p:nvSpPr>
        <p:spPr/>
        <p:txBody>
          <a:bodyPr/>
          <a:lstStyle/>
          <a:p>
            <a:fld id="{710FAD9F-F2D8-4FFF-89D4-F8A81DE286AE}" type="slidenum">
              <a:rPr lang="en-US" smtClean="0"/>
              <a:t>18</a:t>
            </a:fld>
            <a:endParaRPr lang="en-US"/>
          </a:p>
        </p:txBody>
      </p:sp>
    </p:spTree>
    <p:extLst>
      <p:ext uri="{BB962C8B-B14F-4D97-AF65-F5344CB8AC3E}">
        <p14:creationId xmlns:p14="http://schemas.microsoft.com/office/powerpoint/2010/main" val="179313700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78" rtl="0" eaLnBrk="1" fontAlgn="auto" latinLnBrk="0" hangingPunct="1">
              <a:lnSpc>
                <a:spcPct val="100000"/>
              </a:lnSpc>
              <a:spcBef>
                <a:spcPts val="0"/>
              </a:spcBef>
              <a:spcAft>
                <a:spcPts val="0"/>
              </a:spcAft>
              <a:buClrTx/>
              <a:buSzTx/>
              <a:buFontTx/>
              <a:buNone/>
              <a:tabLst/>
              <a:defRPr/>
            </a:pPr>
            <a:r>
              <a:rPr lang="en-US" dirty="0"/>
              <a:t>And the first thing we had to do was to think about how mutation rates can vary. So, in thinking about how the germline divides we developed a model.</a:t>
            </a:r>
          </a:p>
          <a:p>
            <a:endParaRPr lang="en-US" dirty="0"/>
          </a:p>
        </p:txBody>
      </p:sp>
      <p:sp>
        <p:nvSpPr>
          <p:cNvPr id="4" name="Slide Number Placeholder 3"/>
          <p:cNvSpPr>
            <a:spLocks noGrp="1"/>
          </p:cNvSpPr>
          <p:nvPr>
            <p:ph type="sldNum" sz="quarter" idx="5"/>
          </p:nvPr>
        </p:nvSpPr>
        <p:spPr/>
        <p:txBody>
          <a:bodyPr/>
          <a:lstStyle/>
          <a:p>
            <a:fld id="{710FAD9F-F2D8-4FFF-89D4-F8A81DE286AE}" type="slidenum">
              <a:rPr lang="en-US" smtClean="0"/>
              <a:t>19</a:t>
            </a:fld>
            <a:endParaRPr lang="en-US"/>
          </a:p>
        </p:txBody>
      </p:sp>
    </p:spTree>
    <p:extLst>
      <p:ext uri="{BB962C8B-B14F-4D97-AF65-F5344CB8AC3E}">
        <p14:creationId xmlns:p14="http://schemas.microsoft.com/office/powerpoint/2010/main" val="17738837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mutation is a fundamental process for much of biology, and evolutionary biology in particular. Mutations, which are spontaneous changes to the linear sequence of DNA, provide the novel material on which other forces of evolution can act.</a:t>
            </a:r>
          </a:p>
        </p:txBody>
      </p:sp>
      <p:sp>
        <p:nvSpPr>
          <p:cNvPr id="4" name="Slide Number Placeholder 3"/>
          <p:cNvSpPr>
            <a:spLocks noGrp="1"/>
          </p:cNvSpPr>
          <p:nvPr>
            <p:ph type="sldNum" sz="quarter" idx="5"/>
          </p:nvPr>
        </p:nvSpPr>
        <p:spPr/>
        <p:txBody>
          <a:bodyPr/>
          <a:lstStyle/>
          <a:p>
            <a:fld id="{710FAD9F-F2D8-4FFF-89D4-F8A81DE286AE}" type="slidenum">
              <a:rPr lang="en-US" smtClean="0"/>
              <a:t>2</a:t>
            </a:fld>
            <a:endParaRPr lang="en-US"/>
          </a:p>
        </p:txBody>
      </p:sp>
    </p:spTree>
    <p:extLst>
      <p:ext uri="{BB962C8B-B14F-4D97-AF65-F5344CB8AC3E}">
        <p14:creationId xmlns:p14="http://schemas.microsoft.com/office/powerpoint/2010/main" val="45000637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this model breaks down the germline into three distinct life stages, </a:t>
            </a:r>
          </a:p>
        </p:txBody>
      </p:sp>
      <p:sp>
        <p:nvSpPr>
          <p:cNvPr id="4" name="Slide Number Placeholder 3"/>
          <p:cNvSpPr>
            <a:spLocks noGrp="1"/>
          </p:cNvSpPr>
          <p:nvPr>
            <p:ph type="sldNum" sz="quarter" idx="5"/>
          </p:nvPr>
        </p:nvSpPr>
        <p:spPr/>
        <p:txBody>
          <a:bodyPr/>
          <a:lstStyle/>
          <a:p>
            <a:fld id="{710FAD9F-F2D8-4FFF-89D4-F8A81DE286AE}" type="slidenum">
              <a:rPr lang="en-US" smtClean="0"/>
              <a:t>20</a:t>
            </a:fld>
            <a:endParaRPr lang="en-US"/>
          </a:p>
        </p:txBody>
      </p:sp>
    </p:spTree>
    <p:extLst>
      <p:ext uri="{BB962C8B-B14F-4D97-AF65-F5344CB8AC3E}">
        <p14:creationId xmlns:p14="http://schemas.microsoft.com/office/powerpoint/2010/main" val="41690870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changing the number of cell divisions or number of mutations per division in any of those periods could change the mutation rate per generation.</a:t>
            </a:r>
          </a:p>
        </p:txBody>
      </p:sp>
      <p:sp>
        <p:nvSpPr>
          <p:cNvPr id="4" name="Slide Number Placeholder 3"/>
          <p:cNvSpPr>
            <a:spLocks noGrp="1"/>
          </p:cNvSpPr>
          <p:nvPr>
            <p:ph type="sldNum" sz="quarter" idx="5"/>
          </p:nvPr>
        </p:nvSpPr>
        <p:spPr/>
        <p:txBody>
          <a:bodyPr/>
          <a:lstStyle/>
          <a:p>
            <a:fld id="{710FAD9F-F2D8-4FFF-89D4-F8A81DE286AE}" type="slidenum">
              <a:rPr lang="en-US" smtClean="0"/>
              <a:t>21</a:t>
            </a:fld>
            <a:endParaRPr lang="en-US"/>
          </a:p>
        </p:txBody>
      </p:sp>
    </p:spTree>
    <p:extLst>
      <p:ext uri="{BB962C8B-B14F-4D97-AF65-F5344CB8AC3E}">
        <p14:creationId xmlns:p14="http://schemas.microsoft.com/office/powerpoint/2010/main" val="41697922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importantly, also changing the amount of time the males spends post-puberty, either by changing the age of puberty or the age at reproduction, can also change the mutation rate because this allows for more or fewer cell divisions to occur. This is the paternal age effect and it is not true of the other two life stages, where there is a fixed number of cell divisions regardless of the duration of time.</a:t>
            </a:r>
          </a:p>
        </p:txBody>
      </p:sp>
      <p:sp>
        <p:nvSpPr>
          <p:cNvPr id="4" name="Slide Number Placeholder 3"/>
          <p:cNvSpPr>
            <a:spLocks noGrp="1"/>
          </p:cNvSpPr>
          <p:nvPr>
            <p:ph type="sldNum" sz="quarter" idx="5"/>
          </p:nvPr>
        </p:nvSpPr>
        <p:spPr/>
        <p:txBody>
          <a:bodyPr/>
          <a:lstStyle/>
          <a:p>
            <a:fld id="{710FAD9F-F2D8-4FFF-89D4-F8A81DE286AE}" type="slidenum">
              <a:rPr lang="en-US" smtClean="0"/>
              <a:t>22</a:t>
            </a:fld>
            <a:endParaRPr lang="en-US"/>
          </a:p>
        </p:txBody>
      </p:sp>
    </p:spTree>
    <p:extLst>
      <p:ext uri="{BB962C8B-B14F-4D97-AF65-F5344CB8AC3E}">
        <p14:creationId xmlns:p14="http://schemas.microsoft.com/office/powerpoint/2010/main" val="107273775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sequenced a set of parent-offspring trios in an Old World monkey, the rhesus macaque, and a New World monkey, owl monkeys.</a:t>
            </a:r>
          </a:p>
        </p:txBody>
      </p:sp>
      <p:sp>
        <p:nvSpPr>
          <p:cNvPr id="4" name="Slide Number Placeholder 3"/>
          <p:cNvSpPr>
            <a:spLocks noGrp="1"/>
          </p:cNvSpPr>
          <p:nvPr>
            <p:ph type="sldNum" sz="quarter" idx="5"/>
          </p:nvPr>
        </p:nvSpPr>
        <p:spPr/>
        <p:txBody>
          <a:bodyPr/>
          <a:lstStyle/>
          <a:p>
            <a:fld id="{710FAD9F-F2D8-4FFF-89D4-F8A81DE286AE}" type="slidenum">
              <a:rPr lang="en-US" smtClean="0"/>
              <a:t>23</a:t>
            </a:fld>
            <a:endParaRPr lang="en-US"/>
          </a:p>
        </p:txBody>
      </p:sp>
    </p:spTree>
    <p:extLst>
      <p:ext uri="{BB962C8B-B14F-4D97-AF65-F5344CB8AC3E}">
        <p14:creationId xmlns:p14="http://schemas.microsoft.com/office/powerpoint/2010/main" val="404857349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sequenced a set of parent-offspring trios in an Old World monkey, the rhesus macaque, and a New World monkey, owl monkeys.</a:t>
            </a:r>
          </a:p>
        </p:txBody>
      </p:sp>
      <p:sp>
        <p:nvSpPr>
          <p:cNvPr id="4" name="Slide Number Placeholder 3"/>
          <p:cNvSpPr>
            <a:spLocks noGrp="1"/>
          </p:cNvSpPr>
          <p:nvPr>
            <p:ph type="sldNum" sz="quarter" idx="5"/>
          </p:nvPr>
        </p:nvSpPr>
        <p:spPr/>
        <p:txBody>
          <a:bodyPr/>
          <a:lstStyle/>
          <a:p>
            <a:fld id="{710FAD9F-F2D8-4FFF-89D4-F8A81DE286AE}" type="slidenum">
              <a:rPr lang="en-US" smtClean="0"/>
              <a:t>24</a:t>
            </a:fld>
            <a:endParaRPr lang="en-US"/>
          </a:p>
        </p:txBody>
      </p:sp>
    </p:spTree>
    <p:extLst>
      <p:ext uri="{BB962C8B-B14F-4D97-AF65-F5344CB8AC3E}">
        <p14:creationId xmlns:p14="http://schemas.microsoft.com/office/powerpoint/2010/main" val="97365357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after a lot of variant calling and filtering, we come up with these rates for those 2 species: 0.81 for owl monkeys and 0.58 for macaques. These rates actually do fit with the generation-time model, with the longer generation species, macaques, having lower rates.</a:t>
            </a:r>
          </a:p>
        </p:txBody>
      </p:sp>
      <p:sp>
        <p:nvSpPr>
          <p:cNvPr id="4" name="Slide Number Placeholder 3"/>
          <p:cNvSpPr>
            <a:spLocks noGrp="1"/>
          </p:cNvSpPr>
          <p:nvPr>
            <p:ph type="sldNum" sz="quarter" idx="5"/>
          </p:nvPr>
        </p:nvSpPr>
        <p:spPr/>
        <p:txBody>
          <a:bodyPr/>
          <a:lstStyle/>
          <a:p>
            <a:fld id="{710FAD9F-F2D8-4FFF-89D4-F8A81DE286AE}" type="slidenum">
              <a:rPr lang="en-US" smtClean="0"/>
              <a:t>25</a:t>
            </a:fld>
            <a:endParaRPr lang="en-US"/>
          </a:p>
        </p:txBody>
      </p:sp>
    </p:spTree>
    <p:extLst>
      <p:ext uri="{BB962C8B-B14F-4D97-AF65-F5344CB8AC3E}">
        <p14:creationId xmlns:p14="http://schemas.microsoft.com/office/powerpoint/2010/main" val="315887926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when we compare this to the great apes, which have the lowest rates per year, we find the opposite pattern. They average around 1.3 mutations per generation. This violates the assumption of the generation time effect and is opposed to the Hominoid slowdown for yearly rates.</a:t>
            </a:r>
          </a:p>
        </p:txBody>
      </p:sp>
      <p:sp>
        <p:nvSpPr>
          <p:cNvPr id="4" name="Slide Number Placeholder 3"/>
          <p:cNvSpPr>
            <a:spLocks noGrp="1"/>
          </p:cNvSpPr>
          <p:nvPr>
            <p:ph type="sldNum" sz="quarter" idx="5"/>
          </p:nvPr>
        </p:nvSpPr>
        <p:spPr/>
        <p:txBody>
          <a:bodyPr/>
          <a:lstStyle/>
          <a:p>
            <a:fld id="{710FAD9F-F2D8-4FFF-89D4-F8A81DE286AE}" type="slidenum">
              <a:rPr lang="en-US" smtClean="0"/>
              <a:t>26</a:t>
            </a:fld>
            <a:endParaRPr lang="en-US"/>
          </a:p>
        </p:txBody>
      </p:sp>
    </p:spTree>
    <p:extLst>
      <p:ext uri="{BB962C8B-B14F-4D97-AF65-F5344CB8AC3E}">
        <p14:creationId xmlns:p14="http://schemas.microsoft.com/office/powerpoint/2010/main" val="398826056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78" rtl="0" eaLnBrk="1" fontAlgn="auto" latinLnBrk="0" hangingPunct="1">
              <a:lnSpc>
                <a:spcPct val="100000"/>
              </a:lnSpc>
              <a:spcBef>
                <a:spcPts val="0"/>
              </a:spcBef>
              <a:spcAft>
                <a:spcPts val="0"/>
              </a:spcAft>
              <a:buClrTx/>
              <a:buSzTx/>
              <a:buFontTx/>
              <a:buNone/>
              <a:tabLst/>
              <a:defRPr/>
            </a:pPr>
            <a:r>
              <a:rPr lang="en-US" sz="1600" b="0" dirty="0"/>
              <a:t>In our samples of owl monkeys and macaques we also observe a paternal age effect. These age effects are similar to one another and both similar to humans, meaning these species pass on about 2 more mutations per year of the father’s life.</a:t>
            </a:r>
          </a:p>
          <a:p>
            <a:pPr marL="0" marR="0" lvl="0" indent="0" algn="l" defTabSz="914378" rtl="0" eaLnBrk="1" fontAlgn="auto" latinLnBrk="0" hangingPunct="1">
              <a:lnSpc>
                <a:spcPct val="100000"/>
              </a:lnSpc>
              <a:spcBef>
                <a:spcPts val="0"/>
              </a:spcBef>
              <a:spcAft>
                <a:spcPts val="0"/>
              </a:spcAft>
              <a:buClrTx/>
              <a:buSzTx/>
              <a:buFontTx/>
              <a:buNone/>
              <a:tabLst/>
              <a:defRPr/>
            </a:pPr>
            <a:endParaRPr lang="en-US" sz="1600" b="1" dirty="0"/>
          </a:p>
          <a:p>
            <a:pPr marL="0" marR="0" lvl="0" indent="0" algn="l" defTabSz="914378" rtl="0" eaLnBrk="1" fontAlgn="auto" latinLnBrk="0" hangingPunct="1">
              <a:lnSpc>
                <a:spcPct val="100000"/>
              </a:lnSpc>
              <a:spcBef>
                <a:spcPts val="0"/>
              </a:spcBef>
              <a:spcAft>
                <a:spcPts val="0"/>
              </a:spcAft>
              <a:buClrTx/>
              <a:buSzTx/>
              <a:buFontTx/>
              <a:buNone/>
              <a:tabLst/>
              <a:defRPr/>
            </a:pPr>
            <a:r>
              <a:rPr lang="en-US" sz="1600" b="1" dirty="0"/>
              <a:t>2.92</a:t>
            </a:r>
            <a:r>
              <a:rPr lang="en-US" sz="1600" dirty="0"/>
              <a:t> mutations per year of the father</a:t>
            </a:r>
          </a:p>
          <a:p>
            <a:endParaRPr lang="en-US" dirty="0"/>
          </a:p>
        </p:txBody>
      </p:sp>
      <p:sp>
        <p:nvSpPr>
          <p:cNvPr id="4" name="Slide Number Placeholder 3"/>
          <p:cNvSpPr>
            <a:spLocks noGrp="1"/>
          </p:cNvSpPr>
          <p:nvPr>
            <p:ph type="sldNum" sz="quarter" idx="5"/>
          </p:nvPr>
        </p:nvSpPr>
        <p:spPr/>
        <p:txBody>
          <a:bodyPr/>
          <a:lstStyle/>
          <a:p>
            <a:fld id="{710FAD9F-F2D8-4FFF-89D4-F8A81DE286AE}" type="slidenum">
              <a:rPr lang="en-US" smtClean="0"/>
              <a:t>27</a:t>
            </a:fld>
            <a:endParaRPr lang="en-US"/>
          </a:p>
        </p:txBody>
      </p:sp>
    </p:spTree>
    <p:extLst>
      <p:ext uri="{BB962C8B-B14F-4D97-AF65-F5344CB8AC3E}">
        <p14:creationId xmlns:p14="http://schemas.microsoft.com/office/powerpoint/2010/main" val="296265412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when we look at these rates as an average its important to remember</a:t>
            </a:r>
          </a:p>
        </p:txBody>
      </p:sp>
      <p:sp>
        <p:nvSpPr>
          <p:cNvPr id="4" name="Slide Number Placeholder 3"/>
          <p:cNvSpPr>
            <a:spLocks noGrp="1"/>
          </p:cNvSpPr>
          <p:nvPr>
            <p:ph type="sldNum" sz="quarter" idx="5"/>
          </p:nvPr>
        </p:nvSpPr>
        <p:spPr/>
        <p:txBody>
          <a:bodyPr/>
          <a:lstStyle/>
          <a:p>
            <a:fld id="{710FAD9F-F2D8-4FFF-89D4-F8A81DE286AE}" type="slidenum">
              <a:rPr lang="en-US" smtClean="0"/>
              <a:t>28</a:t>
            </a:fld>
            <a:endParaRPr lang="en-US"/>
          </a:p>
        </p:txBody>
      </p:sp>
    </p:spTree>
    <p:extLst>
      <p:ext uri="{BB962C8B-B14F-4D97-AF65-F5344CB8AC3E}">
        <p14:creationId xmlns:p14="http://schemas.microsoft.com/office/powerpoint/2010/main" val="275916715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that these are an average across a linear function of parental age, and the ages in our samples vary.</a:t>
            </a:r>
          </a:p>
        </p:txBody>
      </p:sp>
      <p:sp>
        <p:nvSpPr>
          <p:cNvPr id="4" name="Slide Number Placeholder 3"/>
          <p:cNvSpPr>
            <a:spLocks noGrp="1"/>
          </p:cNvSpPr>
          <p:nvPr>
            <p:ph type="sldNum" sz="quarter" idx="5"/>
          </p:nvPr>
        </p:nvSpPr>
        <p:spPr/>
        <p:txBody>
          <a:bodyPr/>
          <a:lstStyle/>
          <a:p>
            <a:fld id="{710FAD9F-F2D8-4FFF-89D4-F8A81DE286AE}" type="slidenum">
              <a:rPr lang="en-US" smtClean="0"/>
              <a:t>29</a:t>
            </a:fld>
            <a:endParaRPr lang="en-US"/>
          </a:p>
        </p:txBody>
      </p:sp>
    </p:spTree>
    <p:extLst>
      <p:ext uri="{BB962C8B-B14F-4D97-AF65-F5344CB8AC3E}">
        <p14:creationId xmlns:p14="http://schemas.microsoft.com/office/powerpoint/2010/main" val="25034345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Importantly, mutations can have both short- and long-term effects on fitness. In the short-term, a mutation can affect an individual’s fitness by causing disease.</a:t>
            </a:r>
          </a:p>
        </p:txBody>
      </p:sp>
      <p:sp>
        <p:nvSpPr>
          <p:cNvPr id="4" name="Slide Number Placeholder 3"/>
          <p:cNvSpPr>
            <a:spLocks noGrp="1"/>
          </p:cNvSpPr>
          <p:nvPr>
            <p:ph type="sldNum" sz="quarter" idx="5"/>
          </p:nvPr>
        </p:nvSpPr>
        <p:spPr/>
        <p:txBody>
          <a:bodyPr/>
          <a:lstStyle/>
          <a:p>
            <a:fld id="{710FAD9F-F2D8-4FFF-89D4-F8A81DE286AE}" type="slidenum">
              <a:rPr lang="en-US" smtClean="0"/>
              <a:t>3</a:t>
            </a:fld>
            <a:endParaRPr lang="en-US"/>
          </a:p>
        </p:txBody>
      </p:sp>
    </p:spTree>
    <p:extLst>
      <p:ext uri="{BB962C8B-B14F-4D97-AF65-F5344CB8AC3E}">
        <p14:creationId xmlns:p14="http://schemas.microsoft.com/office/powerpoint/2010/main" val="221677419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instead of looking at point estimates for a species, we can add an x-axis here for paternal age. And just by doing this I think it starts to become obvious that the rate differences we observe even between </a:t>
            </a:r>
            <a:r>
              <a:rPr lang="en-US" dirty="0" err="1"/>
              <a:t>speciesmay</a:t>
            </a:r>
            <a:r>
              <a:rPr lang="en-US" dirty="0"/>
              <a:t> be highly dependent on the age of the sample</a:t>
            </a:r>
          </a:p>
        </p:txBody>
      </p:sp>
      <p:sp>
        <p:nvSpPr>
          <p:cNvPr id="4" name="Slide Number Placeholder 3"/>
          <p:cNvSpPr>
            <a:spLocks noGrp="1"/>
          </p:cNvSpPr>
          <p:nvPr>
            <p:ph type="sldNum" sz="quarter" idx="5"/>
          </p:nvPr>
        </p:nvSpPr>
        <p:spPr/>
        <p:txBody>
          <a:bodyPr/>
          <a:lstStyle/>
          <a:p>
            <a:fld id="{710FAD9F-F2D8-4FFF-89D4-F8A81DE286AE}" type="slidenum">
              <a:rPr lang="en-US" smtClean="0"/>
              <a:t>30</a:t>
            </a:fld>
            <a:endParaRPr lang="en-US"/>
          </a:p>
        </p:txBody>
      </p:sp>
    </p:spTree>
    <p:extLst>
      <p:ext uri="{BB962C8B-B14F-4D97-AF65-F5344CB8AC3E}">
        <p14:creationId xmlns:p14="http://schemas.microsoft.com/office/powerpoint/2010/main" val="74395777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when we do that we get a similar line to the observed paternal age line for humans. In fact, its identical since we derived the parameters from that data. So then we can ask what happens when we change the parameters for these other species, specifically we’re interested in the age of puberty, which is easily observable and varies.</a:t>
            </a:r>
          </a:p>
        </p:txBody>
      </p:sp>
      <p:sp>
        <p:nvSpPr>
          <p:cNvPr id="4" name="Slide Number Placeholder 3"/>
          <p:cNvSpPr>
            <a:spLocks noGrp="1"/>
          </p:cNvSpPr>
          <p:nvPr>
            <p:ph type="sldNum" sz="quarter" idx="5"/>
          </p:nvPr>
        </p:nvSpPr>
        <p:spPr/>
        <p:txBody>
          <a:bodyPr/>
          <a:lstStyle/>
          <a:p>
            <a:fld id="{710FAD9F-F2D8-4FFF-89D4-F8A81DE286AE}" type="slidenum">
              <a:rPr lang="en-US" smtClean="0"/>
              <a:t>31</a:t>
            </a:fld>
            <a:endParaRPr lang="en-US"/>
          </a:p>
        </p:txBody>
      </p:sp>
    </p:spTree>
    <p:extLst>
      <p:ext uri="{BB962C8B-B14F-4D97-AF65-F5344CB8AC3E}">
        <p14:creationId xmlns:p14="http://schemas.microsoft.com/office/powerpoint/2010/main" val="24076562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78" rtl="0" eaLnBrk="1" fontAlgn="auto" latinLnBrk="0"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Calibri" panose="020F0502020204030204" pitchFamily="34" charset="0"/>
                <a:cs typeface="Times New Roman" panose="02020603050405020304" pitchFamily="18" charset="0"/>
              </a:rPr>
              <a:t>And when we do that for chimps and owl monkeys we find that the observed points from studies seem to match our predictions.</a:t>
            </a:r>
          </a:p>
          <a:p>
            <a:endParaRPr lang="en-US" dirty="0"/>
          </a:p>
        </p:txBody>
      </p:sp>
      <p:sp>
        <p:nvSpPr>
          <p:cNvPr id="4" name="Slide Number Placeholder 3"/>
          <p:cNvSpPr>
            <a:spLocks noGrp="1"/>
          </p:cNvSpPr>
          <p:nvPr>
            <p:ph type="sldNum" sz="quarter" idx="5"/>
          </p:nvPr>
        </p:nvSpPr>
        <p:spPr/>
        <p:txBody>
          <a:bodyPr/>
          <a:lstStyle/>
          <a:p>
            <a:fld id="{710FAD9F-F2D8-4FFF-89D4-F8A81DE286AE}" type="slidenum">
              <a:rPr lang="en-US" smtClean="0"/>
              <a:t>32</a:t>
            </a:fld>
            <a:endParaRPr lang="en-US"/>
          </a:p>
        </p:txBody>
      </p:sp>
    </p:spTree>
    <p:extLst>
      <p:ext uri="{BB962C8B-B14F-4D97-AF65-F5344CB8AC3E}">
        <p14:creationId xmlns:p14="http://schemas.microsoft.com/office/powerpoint/2010/main" val="388665791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78" rtl="0" eaLnBrk="1" fontAlgn="auto" latinLnBrk="0"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Calibri" panose="020F0502020204030204" pitchFamily="34" charset="0"/>
                <a:cs typeface="Times New Roman" panose="02020603050405020304" pitchFamily="18" charset="0"/>
              </a:rPr>
              <a:t>This has some interesting implications. For instance, this means that a human at age 25 and an owl monkey at age 12 pass on roughly the same number of mutations to their offspring. So, if one measures mutation rates from samples with these average paternal ages, we would observe the same mutation rate per generation. </a:t>
            </a:r>
          </a:p>
          <a:p>
            <a:endParaRPr lang="en-US" dirty="0"/>
          </a:p>
        </p:txBody>
      </p:sp>
      <p:sp>
        <p:nvSpPr>
          <p:cNvPr id="4" name="Slide Number Placeholder 3"/>
          <p:cNvSpPr>
            <a:spLocks noGrp="1"/>
          </p:cNvSpPr>
          <p:nvPr>
            <p:ph type="sldNum" sz="quarter" idx="5"/>
          </p:nvPr>
        </p:nvSpPr>
        <p:spPr/>
        <p:txBody>
          <a:bodyPr/>
          <a:lstStyle/>
          <a:p>
            <a:fld id="{710FAD9F-F2D8-4FFF-89D4-F8A81DE286AE}" type="slidenum">
              <a:rPr lang="en-US" smtClean="0"/>
              <a:t>33</a:t>
            </a:fld>
            <a:endParaRPr lang="en-US"/>
          </a:p>
        </p:txBody>
      </p:sp>
    </p:spTree>
    <p:extLst>
      <p:ext uri="{BB962C8B-B14F-4D97-AF65-F5344CB8AC3E}">
        <p14:creationId xmlns:p14="http://schemas.microsoft.com/office/powerpoint/2010/main" val="427876736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78" rtl="0" eaLnBrk="1" fontAlgn="auto" latinLnBrk="0"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Calibri" panose="020F0502020204030204" pitchFamily="34" charset="0"/>
                <a:cs typeface="Times New Roman" panose="02020603050405020304" pitchFamily="18" charset="0"/>
              </a:rPr>
              <a:t>And that’s because at those ages, the amount of time spent replicating the germline is the same. In other words, the reproductive longevity is equal at those ages. </a:t>
            </a:r>
          </a:p>
          <a:p>
            <a:endParaRPr lang="en-US" dirty="0"/>
          </a:p>
        </p:txBody>
      </p:sp>
      <p:sp>
        <p:nvSpPr>
          <p:cNvPr id="4" name="Slide Number Placeholder 3"/>
          <p:cNvSpPr>
            <a:spLocks noGrp="1"/>
          </p:cNvSpPr>
          <p:nvPr>
            <p:ph type="sldNum" sz="quarter" idx="5"/>
          </p:nvPr>
        </p:nvSpPr>
        <p:spPr/>
        <p:txBody>
          <a:bodyPr/>
          <a:lstStyle/>
          <a:p>
            <a:fld id="{710FAD9F-F2D8-4FFF-89D4-F8A81DE286AE}" type="slidenum">
              <a:rPr lang="en-US" smtClean="0"/>
              <a:t>34</a:t>
            </a:fld>
            <a:endParaRPr lang="en-US"/>
          </a:p>
        </p:txBody>
      </p:sp>
    </p:spTree>
    <p:extLst>
      <p:ext uri="{BB962C8B-B14F-4D97-AF65-F5344CB8AC3E}">
        <p14:creationId xmlns:p14="http://schemas.microsoft.com/office/powerpoint/2010/main" val="103551808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78" rtl="0" eaLnBrk="1" fontAlgn="auto" latinLnBrk="0"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rate differences we do observe among these species are actually an artifact of sampling at different reproductive longevities, rather than being caused by changes to the mutational machinery.</a:t>
            </a:r>
          </a:p>
          <a:p>
            <a:endParaRPr lang="en-US" dirty="0"/>
          </a:p>
        </p:txBody>
      </p:sp>
      <p:sp>
        <p:nvSpPr>
          <p:cNvPr id="4" name="Slide Number Placeholder 3"/>
          <p:cNvSpPr>
            <a:spLocks noGrp="1"/>
          </p:cNvSpPr>
          <p:nvPr>
            <p:ph type="sldNum" sz="quarter" idx="5"/>
          </p:nvPr>
        </p:nvSpPr>
        <p:spPr/>
        <p:txBody>
          <a:bodyPr/>
          <a:lstStyle/>
          <a:p>
            <a:fld id="{710FAD9F-F2D8-4FFF-89D4-F8A81DE286AE}" type="slidenum">
              <a:rPr lang="en-US" smtClean="0"/>
              <a:t>35</a:t>
            </a:fld>
            <a:endParaRPr lang="en-US"/>
          </a:p>
        </p:txBody>
      </p:sp>
    </p:spTree>
    <p:extLst>
      <p:ext uri="{BB962C8B-B14F-4D97-AF65-F5344CB8AC3E}">
        <p14:creationId xmlns:p14="http://schemas.microsoft.com/office/powerpoint/2010/main" val="251808866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macaque data tells a slightly different story. While shifting only the age of puberty in the model gets us pretty close to the observed rate, it is somewhat lower than the prediction.</a:t>
            </a:r>
          </a:p>
        </p:txBody>
      </p:sp>
      <p:sp>
        <p:nvSpPr>
          <p:cNvPr id="4" name="Slide Number Placeholder 3"/>
          <p:cNvSpPr>
            <a:spLocks noGrp="1"/>
          </p:cNvSpPr>
          <p:nvPr>
            <p:ph type="sldNum" sz="quarter" idx="5"/>
          </p:nvPr>
        </p:nvSpPr>
        <p:spPr/>
        <p:txBody>
          <a:bodyPr/>
          <a:lstStyle/>
          <a:p>
            <a:fld id="{710FAD9F-F2D8-4FFF-89D4-F8A81DE286AE}" type="slidenum">
              <a:rPr lang="en-US" smtClean="0"/>
              <a:t>36</a:t>
            </a:fld>
            <a:endParaRPr lang="en-US"/>
          </a:p>
        </p:txBody>
      </p:sp>
    </p:spTree>
    <p:extLst>
      <p:ext uri="{BB962C8B-B14F-4D97-AF65-F5344CB8AC3E}">
        <p14:creationId xmlns:p14="http://schemas.microsoft.com/office/powerpoint/2010/main" val="257387137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explain this, we would also have to shift the number of mutations in either males before puberty. At puberty macaques have accumulated only about half the expected number based on human estimates. This can occur either by decreasing the number of cell divisions or the mutation rate per cell division.</a:t>
            </a:r>
          </a:p>
        </p:txBody>
      </p:sp>
      <p:sp>
        <p:nvSpPr>
          <p:cNvPr id="4" name="Slide Number Placeholder 3"/>
          <p:cNvSpPr>
            <a:spLocks noGrp="1"/>
          </p:cNvSpPr>
          <p:nvPr>
            <p:ph type="sldNum" sz="quarter" idx="5"/>
          </p:nvPr>
        </p:nvSpPr>
        <p:spPr/>
        <p:txBody>
          <a:bodyPr/>
          <a:lstStyle/>
          <a:p>
            <a:fld id="{710FAD9F-F2D8-4FFF-89D4-F8A81DE286AE}" type="slidenum">
              <a:rPr lang="en-US" smtClean="0"/>
              <a:t>37</a:t>
            </a:fld>
            <a:endParaRPr lang="en-US"/>
          </a:p>
        </p:txBody>
      </p:sp>
    </p:spTree>
    <p:extLst>
      <p:ext uri="{BB962C8B-B14F-4D97-AF65-F5344CB8AC3E}">
        <p14:creationId xmlns:p14="http://schemas.microsoft.com/office/powerpoint/2010/main" val="364486234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where does this leave us with respect to the generation-time model and the Hominoid slowdown? When we left off, we said that mutations that accumulate throughout the generation of an organism contradict the generation-time model, which could lead to the longer generation time species in orange actually having a higher rate per year as well. Well, with our new pedigree data we’ve seen nothing to refute this: primates broadly tend to have similar mutation rates per generation when the age of the father is taken into account, and the one exception, the lower than expected mutation rate in macaques, would actually lead to a lower mutation rate per year as well.</a:t>
            </a:r>
          </a:p>
          <a:p>
            <a:endParaRPr lang="en-US" dirty="0"/>
          </a:p>
          <a:p>
            <a:r>
              <a:rPr lang="en-US" dirty="0"/>
              <a:t>Well, this data and our paternal age model can help refine this picture here. Rather than accruing throughout the lifetime of an individual, we know that </a:t>
            </a:r>
          </a:p>
        </p:txBody>
      </p:sp>
      <p:sp>
        <p:nvSpPr>
          <p:cNvPr id="4" name="Slide Number Placeholder 3"/>
          <p:cNvSpPr>
            <a:spLocks noGrp="1"/>
          </p:cNvSpPr>
          <p:nvPr>
            <p:ph type="sldNum" sz="quarter" idx="5"/>
          </p:nvPr>
        </p:nvSpPr>
        <p:spPr/>
        <p:txBody>
          <a:bodyPr/>
          <a:lstStyle/>
          <a:p>
            <a:fld id="{710FAD9F-F2D8-4FFF-89D4-F8A81DE286AE}" type="slidenum">
              <a:rPr lang="en-US" smtClean="0"/>
              <a:t>38</a:t>
            </a:fld>
            <a:endParaRPr lang="en-US"/>
          </a:p>
        </p:txBody>
      </p:sp>
    </p:spTree>
    <p:extLst>
      <p:ext uri="{BB962C8B-B14F-4D97-AF65-F5344CB8AC3E}">
        <p14:creationId xmlns:p14="http://schemas.microsoft.com/office/powerpoint/2010/main" val="366476658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age of puberty plays a big role. Between birth and sexual maturity there is a gap in which the germline isn’t replicating in males which does help to reconcile the paternal age effect and the generation-time model – longer generation times tend to have later puberty ages so indeed they may be replicating their germline less over absolute time. </a:t>
            </a:r>
          </a:p>
        </p:txBody>
      </p:sp>
      <p:sp>
        <p:nvSpPr>
          <p:cNvPr id="4" name="Slide Number Placeholder 3"/>
          <p:cNvSpPr>
            <a:spLocks noGrp="1"/>
          </p:cNvSpPr>
          <p:nvPr>
            <p:ph type="sldNum" sz="quarter" idx="5"/>
          </p:nvPr>
        </p:nvSpPr>
        <p:spPr/>
        <p:txBody>
          <a:bodyPr/>
          <a:lstStyle/>
          <a:p>
            <a:fld id="{710FAD9F-F2D8-4FFF-89D4-F8A81DE286AE}" type="slidenum">
              <a:rPr lang="en-US" smtClean="0"/>
              <a:t>39</a:t>
            </a:fld>
            <a:endParaRPr lang="en-US"/>
          </a:p>
        </p:txBody>
      </p:sp>
    </p:spTree>
    <p:extLst>
      <p:ext uri="{BB962C8B-B14F-4D97-AF65-F5344CB8AC3E}">
        <p14:creationId xmlns:p14="http://schemas.microsoft.com/office/powerpoint/2010/main" val="32068452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in the long term, mutations can rise in frequency within a population to be acted upon by selection and genetic drift to maintain genetic variation both within and between species, leading to the great diversity we see in nature.</a:t>
            </a:r>
          </a:p>
        </p:txBody>
      </p:sp>
      <p:sp>
        <p:nvSpPr>
          <p:cNvPr id="4" name="Slide Number Placeholder 3"/>
          <p:cNvSpPr>
            <a:spLocks noGrp="1"/>
          </p:cNvSpPr>
          <p:nvPr>
            <p:ph type="sldNum" sz="quarter" idx="5"/>
          </p:nvPr>
        </p:nvSpPr>
        <p:spPr/>
        <p:txBody>
          <a:bodyPr/>
          <a:lstStyle/>
          <a:p>
            <a:fld id="{710FAD9F-F2D8-4FFF-89D4-F8A81DE286AE}" type="slidenum">
              <a:rPr lang="en-US" smtClean="0"/>
              <a:t>4</a:t>
            </a:fld>
            <a:endParaRPr lang="en-US"/>
          </a:p>
        </p:txBody>
      </p:sp>
    </p:spTree>
    <p:extLst>
      <p:ext uri="{BB962C8B-B14F-4D97-AF65-F5344CB8AC3E}">
        <p14:creationId xmlns:p14="http://schemas.microsoft.com/office/powerpoint/2010/main" val="147417660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leads us to a scenario where the paternal age effect leads to apparently higher mutation rates per generation in species with longer generation times, but also can lead to a slowdown over absolute time periods, that we observe in the Hominoid slowdown, and that we also see when using pedigree estimates of mutation rate as shown by the dots on this contour plot.</a:t>
            </a:r>
          </a:p>
        </p:txBody>
      </p:sp>
      <p:sp>
        <p:nvSpPr>
          <p:cNvPr id="4" name="Slide Number Placeholder 3"/>
          <p:cNvSpPr>
            <a:spLocks noGrp="1"/>
          </p:cNvSpPr>
          <p:nvPr>
            <p:ph type="sldNum" sz="quarter" idx="5"/>
          </p:nvPr>
        </p:nvSpPr>
        <p:spPr/>
        <p:txBody>
          <a:bodyPr/>
          <a:lstStyle/>
          <a:p>
            <a:fld id="{710FAD9F-F2D8-4FFF-89D4-F8A81DE286AE}" type="slidenum">
              <a:rPr lang="en-US" smtClean="0"/>
              <a:t>40</a:t>
            </a:fld>
            <a:endParaRPr lang="en-US"/>
          </a:p>
        </p:txBody>
      </p:sp>
    </p:spTree>
    <p:extLst>
      <p:ext uri="{BB962C8B-B14F-4D97-AF65-F5344CB8AC3E}">
        <p14:creationId xmlns:p14="http://schemas.microsoft.com/office/powerpoint/2010/main" val="156947481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leads us to a scenario where the paternal age effect leads to apparently higher mutation rates per generation in species with longer generation times, but also can lead to a slowdown over absolute time periods, that we observe in the Hominoid slowdown, and that we also see when using pedigree estimates of mutation rate as shown by the dots on this contour plot.</a:t>
            </a:r>
          </a:p>
        </p:txBody>
      </p:sp>
      <p:sp>
        <p:nvSpPr>
          <p:cNvPr id="4" name="Slide Number Placeholder 3"/>
          <p:cNvSpPr>
            <a:spLocks noGrp="1"/>
          </p:cNvSpPr>
          <p:nvPr>
            <p:ph type="sldNum" sz="quarter" idx="5"/>
          </p:nvPr>
        </p:nvSpPr>
        <p:spPr/>
        <p:txBody>
          <a:bodyPr/>
          <a:lstStyle/>
          <a:p>
            <a:fld id="{710FAD9F-F2D8-4FFF-89D4-F8A81DE286AE}" type="slidenum">
              <a:rPr lang="en-US" smtClean="0"/>
              <a:t>41</a:t>
            </a:fld>
            <a:endParaRPr lang="en-US"/>
          </a:p>
        </p:txBody>
      </p:sp>
    </p:spTree>
    <p:extLst>
      <p:ext uri="{BB962C8B-B14F-4D97-AF65-F5344CB8AC3E}">
        <p14:creationId xmlns:p14="http://schemas.microsoft.com/office/powerpoint/2010/main" val="360040962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observed slowdown in great apes led to hypotheses to explain it, with the general consensus falling on the generation-time effect. This model supposes that species with longer generations, like great apes, will undergo fewer rounds of germline cell division in the same time period as a species with a shorter generation time. This means that species will accumulate fewer mutations in that time period. </a:t>
            </a:r>
          </a:p>
        </p:txBody>
      </p:sp>
      <p:sp>
        <p:nvSpPr>
          <p:cNvPr id="4" name="Slide Number Placeholder 3"/>
          <p:cNvSpPr>
            <a:spLocks noGrp="1"/>
          </p:cNvSpPr>
          <p:nvPr>
            <p:ph type="sldNum" sz="quarter" idx="5"/>
          </p:nvPr>
        </p:nvSpPr>
        <p:spPr/>
        <p:txBody>
          <a:bodyPr/>
          <a:lstStyle/>
          <a:p>
            <a:fld id="{710FAD9F-F2D8-4FFF-89D4-F8A81DE286AE}" type="slidenum">
              <a:rPr lang="en-US" smtClean="0"/>
              <a:t>44</a:t>
            </a:fld>
            <a:endParaRPr lang="en-US"/>
          </a:p>
        </p:txBody>
      </p:sp>
    </p:spTree>
    <p:extLst>
      <p:ext uri="{BB962C8B-B14F-4D97-AF65-F5344CB8AC3E}">
        <p14:creationId xmlns:p14="http://schemas.microsoft.com/office/powerpoint/2010/main" val="32434560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that means the rate at which mutations accumulate can have big impacts over these different timescales, and the mutation rate itself is a key parameter in much of our understanding of population genetics and evolutionary biology.</a:t>
            </a:r>
          </a:p>
        </p:txBody>
      </p:sp>
      <p:sp>
        <p:nvSpPr>
          <p:cNvPr id="4" name="Slide Number Placeholder 3"/>
          <p:cNvSpPr>
            <a:spLocks noGrp="1"/>
          </p:cNvSpPr>
          <p:nvPr>
            <p:ph type="sldNum" sz="quarter" idx="5"/>
          </p:nvPr>
        </p:nvSpPr>
        <p:spPr/>
        <p:txBody>
          <a:bodyPr/>
          <a:lstStyle/>
          <a:p>
            <a:fld id="{7705E7EA-A06B-4AD7-9DBF-B0F747E4622F}" type="slidenum">
              <a:rPr lang="en-US" smtClean="0"/>
              <a:t>5</a:t>
            </a:fld>
            <a:endParaRPr lang="en-US"/>
          </a:p>
        </p:txBody>
      </p:sp>
    </p:spTree>
    <p:extLst>
      <p:ext uri="{BB962C8B-B14F-4D97-AF65-F5344CB8AC3E}">
        <p14:creationId xmlns:p14="http://schemas.microsoft.com/office/powerpoint/2010/main" val="16808403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then, its also important to note that the mutation rate itself is a trait that can evolve. Since many mutations are thought to be the products of errors during DNA replication, the proteins that mediate those processes can themselves accumulate mutations that are subject to the forces of evolution.</a:t>
            </a:r>
          </a:p>
        </p:txBody>
      </p:sp>
      <p:sp>
        <p:nvSpPr>
          <p:cNvPr id="4" name="Slide Number Placeholder 3"/>
          <p:cNvSpPr>
            <a:spLocks noGrp="1"/>
          </p:cNvSpPr>
          <p:nvPr>
            <p:ph type="sldNum" sz="quarter" idx="5"/>
          </p:nvPr>
        </p:nvSpPr>
        <p:spPr/>
        <p:txBody>
          <a:bodyPr/>
          <a:lstStyle/>
          <a:p>
            <a:fld id="{7705E7EA-A06B-4AD7-9DBF-B0F747E4622F}" type="slidenum">
              <a:rPr lang="en-US" smtClean="0"/>
              <a:t>6</a:t>
            </a:fld>
            <a:endParaRPr lang="en-US"/>
          </a:p>
        </p:txBody>
      </p:sp>
    </p:spTree>
    <p:extLst>
      <p:ext uri="{BB962C8B-B14F-4D97-AF65-F5344CB8AC3E}">
        <p14:creationId xmlns:p14="http://schemas.microsoft.com/office/powerpoint/2010/main" val="29599306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primates in particular are a great system to study rates because the formed one of the first observations of rate variation back in the 1960’s when Morris Goodman used comparative serological studies from serum albumin proteins to posit that great apes have slower rates of evolution than old or new world monkeys, here with rates being represented by branch lengths.</a:t>
            </a:r>
          </a:p>
        </p:txBody>
      </p:sp>
      <p:sp>
        <p:nvSpPr>
          <p:cNvPr id="4" name="Slide Number Placeholder 3"/>
          <p:cNvSpPr>
            <a:spLocks noGrp="1"/>
          </p:cNvSpPr>
          <p:nvPr>
            <p:ph type="sldNum" sz="quarter" idx="5"/>
          </p:nvPr>
        </p:nvSpPr>
        <p:spPr/>
        <p:txBody>
          <a:bodyPr/>
          <a:lstStyle/>
          <a:p>
            <a:fld id="{710FAD9F-F2D8-4FFF-89D4-F8A81DE286AE}" type="slidenum">
              <a:rPr lang="en-US" smtClean="0"/>
              <a:t>7</a:t>
            </a:fld>
            <a:endParaRPr lang="en-US"/>
          </a:p>
        </p:txBody>
      </p:sp>
    </p:spTree>
    <p:extLst>
      <p:ext uri="{BB962C8B-B14F-4D97-AF65-F5344CB8AC3E}">
        <p14:creationId xmlns:p14="http://schemas.microsoft.com/office/powerpoint/2010/main" val="2369226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observed slowdown in great apes led to hypotheses to explain it, with the general consensus falling on the generation-time effect. This model supposes that species with longer generations, like great apes, will undergo fewer rounds of germline cell division in the same time period as a species with a shorter generation time. This means that species will accumulate fewer mutations in that time period. </a:t>
            </a:r>
          </a:p>
        </p:txBody>
      </p:sp>
      <p:sp>
        <p:nvSpPr>
          <p:cNvPr id="4" name="Slide Number Placeholder 3"/>
          <p:cNvSpPr>
            <a:spLocks noGrp="1"/>
          </p:cNvSpPr>
          <p:nvPr>
            <p:ph type="sldNum" sz="quarter" idx="5"/>
          </p:nvPr>
        </p:nvSpPr>
        <p:spPr/>
        <p:txBody>
          <a:bodyPr/>
          <a:lstStyle/>
          <a:p>
            <a:fld id="{710FAD9F-F2D8-4FFF-89D4-F8A81DE286AE}" type="slidenum">
              <a:rPr lang="en-US" smtClean="0"/>
              <a:t>8</a:t>
            </a:fld>
            <a:endParaRPr lang="en-US"/>
          </a:p>
        </p:txBody>
      </p:sp>
    </p:spTree>
    <p:extLst>
      <p:ext uri="{BB962C8B-B14F-4D97-AF65-F5344CB8AC3E}">
        <p14:creationId xmlns:p14="http://schemas.microsoft.com/office/powerpoint/2010/main" val="22152597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observed slowdown in great apes led to hypotheses to explain it, with the general consensus falling on the generation-time effect. This model supposes that species with longer generations, like great apes, will undergo fewer rounds of germline cell division in the same time period as a species with a shorter generation time. This means that species will accumulate fewer mutations in that time period. </a:t>
            </a:r>
          </a:p>
        </p:txBody>
      </p:sp>
      <p:sp>
        <p:nvSpPr>
          <p:cNvPr id="4" name="Slide Number Placeholder 3"/>
          <p:cNvSpPr>
            <a:spLocks noGrp="1"/>
          </p:cNvSpPr>
          <p:nvPr>
            <p:ph type="sldNum" sz="quarter" idx="5"/>
          </p:nvPr>
        </p:nvSpPr>
        <p:spPr/>
        <p:txBody>
          <a:bodyPr/>
          <a:lstStyle/>
          <a:p>
            <a:fld id="{710FAD9F-F2D8-4FFF-89D4-F8A81DE286AE}" type="slidenum">
              <a:rPr lang="en-US" smtClean="0"/>
              <a:t>9</a:t>
            </a:fld>
            <a:endParaRPr lang="en-US"/>
          </a:p>
        </p:txBody>
      </p:sp>
    </p:spTree>
    <p:extLst>
      <p:ext uri="{BB962C8B-B14F-4D97-AF65-F5344CB8AC3E}">
        <p14:creationId xmlns:p14="http://schemas.microsoft.com/office/powerpoint/2010/main" val="7732654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20"/>
            <a:ext cx="7772400" cy="1102519"/>
          </a:xfrm>
        </p:spPr>
        <p:txBody>
          <a:bodyPr/>
          <a:lstStyle/>
          <a:p>
            <a:r>
              <a:rPr lang="en-US" dirty="0"/>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189" indent="0" algn="ctr">
              <a:buNone/>
              <a:defRPr>
                <a:solidFill>
                  <a:schemeClr val="tx1">
                    <a:tint val="75000"/>
                  </a:schemeClr>
                </a:solidFill>
              </a:defRPr>
            </a:lvl2pPr>
            <a:lvl3pPr marL="914378" indent="0" algn="ctr">
              <a:buNone/>
              <a:defRPr>
                <a:solidFill>
                  <a:schemeClr val="tx1">
                    <a:tint val="75000"/>
                  </a:schemeClr>
                </a:solidFill>
              </a:defRPr>
            </a:lvl3pPr>
            <a:lvl4pPr marL="1371566" indent="0" algn="ctr">
              <a:buNone/>
              <a:defRPr>
                <a:solidFill>
                  <a:schemeClr val="tx1">
                    <a:tint val="75000"/>
                  </a:schemeClr>
                </a:solidFill>
              </a:defRPr>
            </a:lvl4pPr>
            <a:lvl5pPr marL="1828754" indent="0" algn="ctr">
              <a:buNone/>
              <a:defRPr>
                <a:solidFill>
                  <a:schemeClr val="tx1">
                    <a:tint val="75000"/>
                  </a:schemeClr>
                </a:solidFill>
              </a:defRPr>
            </a:lvl5pPr>
            <a:lvl6pPr marL="2285943" indent="0" algn="ctr">
              <a:buNone/>
              <a:defRPr>
                <a:solidFill>
                  <a:schemeClr val="tx1">
                    <a:tint val="75000"/>
                  </a:schemeClr>
                </a:solidFill>
              </a:defRPr>
            </a:lvl6pPr>
            <a:lvl7pPr marL="2743132" indent="0" algn="ctr">
              <a:buNone/>
              <a:defRPr>
                <a:solidFill>
                  <a:schemeClr val="tx1">
                    <a:tint val="75000"/>
                  </a:schemeClr>
                </a:solidFill>
              </a:defRPr>
            </a:lvl7pPr>
            <a:lvl8pPr marL="3200320" indent="0" algn="ctr">
              <a:buNone/>
              <a:defRPr>
                <a:solidFill>
                  <a:schemeClr val="tx1">
                    <a:tint val="75000"/>
                  </a:schemeClr>
                </a:solidFill>
              </a:defRPr>
            </a:lvl8pPr>
            <a:lvl9pPr marL="3657509"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0B4266B-E752-419F-8D5E-130F4F4624A2}" type="datetime1">
              <a:rPr lang="en-US" smtClean="0"/>
              <a:t>3/18/2021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69CA37-420A-400E-8ACC-FB9469DD06F5}" type="slidenum">
              <a:rPr lang="en-US" smtClean="0"/>
              <a:t>‹#›</a:t>
            </a:fld>
            <a:endParaRPr lang="en-US"/>
          </a:p>
        </p:txBody>
      </p:sp>
    </p:spTree>
    <p:extLst>
      <p:ext uri="{BB962C8B-B14F-4D97-AF65-F5344CB8AC3E}">
        <p14:creationId xmlns:p14="http://schemas.microsoft.com/office/powerpoint/2010/main" val="19363484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527FAD8-3A08-4EDC-928F-D6E13875B65C}" type="datetime1">
              <a:rPr lang="en-US" smtClean="0"/>
              <a:t>3/18/2021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69CA37-420A-400E-8ACC-FB9469DD06F5}" type="slidenum">
              <a:rPr lang="en-US" smtClean="0"/>
              <a:t>‹#›</a:t>
            </a:fld>
            <a:endParaRPr lang="en-US"/>
          </a:p>
        </p:txBody>
      </p:sp>
    </p:spTree>
    <p:extLst>
      <p:ext uri="{BB962C8B-B14F-4D97-AF65-F5344CB8AC3E}">
        <p14:creationId xmlns:p14="http://schemas.microsoft.com/office/powerpoint/2010/main" val="34463432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80"/>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80"/>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1855C78-DAFD-41DE-AD81-617EB860D63A}" type="datetime1">
              <a:rPr lang="en-US" smtClean="0"/>
              <a:t>3/18/2021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69CA37-420A-400E-8ACC-FB9469DD06F5}" type="slidenum">
              <a:rPr lang="en-US" smtClean="0"/>
              <a:t>‹#›</a:t>
            </a:fld>
            <a:endParaRPr lang="en-US"/>
          </a:p>
        </p:txBody>
      </p:sp>
    </p:spTree>
    <p:extLst>
      <p:ext uri="{BB962C8B-B14F-4D97-AF65-F5344CB8AC3E}">
        <p14:creationId xmlns:p14="http://schemas.microsoft.com/office/powerpoint/2010/main" val="32506546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19075" y="34529"/>
            <a:ext cx="8743950" cy="857250"/>
          </a:xfrm>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6553200" y="4760010"/>
            <a:ext cx="2133600" cy="273844"/>
          </a:xfrm>
        </p:spPr>
        <p:txBody>
          <a:bodyPr/>
          <a:lstStyle/>
          <a:p>
            <a:fld id="{23A7AB4F-FB4C-40D3-9BD1-50C728978AFD}" type="datetime1">
              <a:rPr lang="en-US" smtClean="0"/>
              <a:t>3/18/2021</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330370" y="4767264"/>
            <a:ext cx="2133600" cy="273844"/>
          </a:xfrm>
        </p:spPr>
        <p:txBody>
          <a:bodyPr/>
          <a:lstStyle>
            <a:lvl1pPr algn="l">
              <a:defRPr/>
            </a:lvl1pPr>
          </a:lstStyle>
          <a:p>
            <a:fld id="{CF69CA37-420A-400E-8ACC-FB9469DD06F5}" type="slidenum">
              <a:rPr lang="en-US" smtClean="0"/>
              <a:pPr/>
              <a:t>‹#›</a:t>
            </a:fld>
            <a:endParaRPr lang="en-US" dirty="0"/>
          </a:p>
        </p:txBody>
      </p:sp>
    </p:spTree>
    <p:extLst>
      <p:ext uri="{BB962C8B-B14F-4D97-AF65-F5344CB8AC3E}">
        <p14:creationId xmlns:p14="http://schemas.microsoft.com/office/powerpoint/2010/main" val="40124918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dirty="0"/>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189" indent="0">
              <a:buNone/>
              <a:defRPr sz="1800">
                <a:solidFill>
                  <a:schemeClr val="tx1">
                    <a:tint val="75000"/>
                  </a:schemeClr>
                </a:solidFill>
              </a:defRPr>
            </a:lvl2pPr>
            <a:lvl3pPr marL="914378"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2"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A64F0C9-9892-42BD-9C48-818554A165DE}" type="datetime1">
              <a:rPr lang="en-US" smtClean="0"/>
              <a:t>3/18/2021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69CA37-420A-400E-8ACC-FB9469DD06F5}" type="slidenum">
              <a:rPr lang="en-US" smtClean="0"/>
              <a:t>‹#›</a:t>
            </a:fld>
            <a:endParaRPr lang="en-US"/>
          </a:p>
        </p:txBody>
      </p:sp>
    </p:spTree>
    <p:extLst>
      <p:ext uri="{BB962C8B-B14F-4D97-AF65-F5344CB8AC3E}">
        <p14:creationId xmlns:p14="http://schemas.microsoft.com/office/powerpoint/2010/main" val="18037149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9819059-F4EA-4222-A062-58D35D4F0C70}" type="datetime1">
              <a:rPr lang="en-US" smtClean="0"/>
              <a:t>3/18/2021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69CA37-420A-400E-8ACC-FB9469DD06F5}" type="slidenum">
              <a:rPr lang="en-US" smtClean="0"/>
              <a:t>‹#›</a:t>
            </a:fld>
            <a:endParaRPr lang="en-US"/>
          </a:p>
        </p:txBody>
      </p:sp>
    </p:spTree>
    <p:extLst>
      <p:ext uri="{BB962C8B-B14F-4D97-AF65-F5344CB8AC3E}">
        <p14:creationId xmlns:p14="http://schemas.microsoft.com/office/powerpoint/2010/main" val="8069262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189" indent="0">
              <a:buNone/>
              <a:defRPr sz="2000" b="1"/>
            </a:lvl2pPr>
            <a:lvl3pPr marL="914378" indent="0">
              <a:buNone/>
              <a:defRPr sz="1800" b="1"/>
            </a:lvl3pPr>
            <a:lvl4pPr marL="1371566" indent="0">
              <a:buNone/>
              <a:defRPr sz="1600" b="1"/>
            </a:lvl4pPr>
            <a:lvl5pPr marL="1828754" indent="0">
              <a:buNone/>
              <a:defRPr sz="1600" b="1"/>
            </a:lvl5pPr>
            <a:lvl6pPr marL="2285943" indent="0">
              <a:buNone/>
              <a:defRPr sz="1600" b="1"/>
            </a:lvl6pPr>
            <a:lvl7pPr marL="2743132" indent="0">
              <a:buNone/>
              <a:defRPr sz="1600" b="1"/>
            </a:lvl7pPr>
            <a:lvl8pPr marL="3200320" indent="0">
              <a:buNone/>
              <a:defRPr sz="1600" b="1"/>
            </a:lvl8pPr>
            <a:lvl9pPr marL="3657509"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7" y="1151335"/>
            <a:ext cx="4041775" cy="479822"/>
          </a:xfrm>
        </p:spPr>
        <p:txBody>
          <a:bodyPr anchor="b"/>
          <a:lstStyle>
            <a:lvl1pPr marL="0" indent="0">
              <a:buNone/>
              <a:defRPr sz="2400" b="1"/>
            </a:lvl1pPr>
            <a:lvl2pPr marL="457189" indent="0">
              <a:buNone/>
              <a:defRPr sz="2000" b="1"/>
            </a:lvl2pPr>
            <a:lvl3pPr marL="914378" indent="0">
              <a:buNone/>
              <a:defRPr sz="1800" b="1"/>
            </a:lvl3pPr>
            <a:lvl4pPr marL="1371566" indent="0">
              <a:buNone/>
              <a:defRPr sz="1600" b="1"/>
            </a:lvl4pPr>
            <a:lvl5pPr marL="1828754" indent="0">
              <a:buNone/>
              <a:defRPr sz="1600" b="1"/>
            </a:lvl5pPr>
            <a:lvl6pPr marL="2285943" indent="0">
              <a:buNone/>
              <a:defRPr sz="1600" b="1"/>
            </a:lvl6pPr>
            <a:lvl7pPr marL="2743132" indent="0">
              <a:buNone/>
              <a:defRPr sz="1600" b="1"/>
            </a:lvl7pPr>
            <a:lvl8pPr marL="3200320" indent="0">
              <a:buNone/>
              <a:defRPr sz="1600" b="1"/>
            </a:lvl8pPr>
            <a:lvl9pPr marL="3657509"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645027"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17ABACF0-929A-4EC9-8F44-15A7E441B262}" type="datetime1">
              <a:rPr lang="en-US" smtClean="0"/>
              <a:t>3/18/2021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F69CA37-420A-400E-8ACC-FB9469DD06F5}" type="slidenum">
              <a:rPr lang="en-US" smtClean="0"/>
              <a:t>‹#›</a:t>
            </a:fld>
            <a:endParaRPr lang="en-US"/>
          </a:p>
        </p:txBody>
      </p:sp>
    </p:spTree>
    <p:extLst>
      <p:ext uri="{BB962C8B-B14F-4D97-AF65-F5344CB8AC3E}">
        <p14:creationId xmlns:p14="http://schemas.microsoft.com/office/powerpoint/2010/main" val="1775733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35FDF41E-7364-4725-847D-76021FFB798D}" type="datetime1">
              <a:rPr lang="en-US" smtClean="0"/>
              <a:t>3/18/2021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F69CA37-420A-400E-8ACC-FB9469DD06F5}" type="slidenum">
              <a:rPr lang="en-US" smtClean="0"/>
              <a:t>‹#›</a:t>
            </a:fld>
            <a:endParaRPr lang="en-US"/>
          </a:p>
        </p:txBody>
      </p:sp>
    </p:spTree>
    <p:extLst>
      <p:ext uri="{BB962C8B-B14F-4D97-AF65-F5344CB8AC3E}">
        <p14:creationId xmlns:p14="http://schemas.microsoft.com/office/powerpoint/2010/main" val="39978524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25211B7-50CD-47D5-80AF-993137A5A275}" type="datetime1">
              <a:rPr lang="en-US" smtClean="0"/>
              <a:t>3/18/2021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F69CA37-420A-400E-8ACC-FB9469DD06F5}" type="slidenum">
              <a:rPr lang="en-US" smtClean="0"/>
              <a:t>‹#›</a:t>
            </a:fld>
            <a:endParaRPr lang="en-US"/>
          </a:p>
        </p:txBody>
      </p:sp>
    </p:spTree>
    <p:extLst>
      <p:ext uri="{BB962C8B-B14F-4D97-AF65-F5344CB8AC3E}">
        <p14:creationId xmlns:p14="http://schemas.microsoft.com/office/powerpoint/2010/main" val="22837036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04787"/>
            <a:ext cx="3008313" cy="871538"/>
          </a:xfrm>
        </p:spPr>
        <p:txBody>
          <a:bodyPr anchor="b"/>
          <a:lstStyle>
            <a:lvl1pPr algn="l">
              <a:defRPr sz="2000" b="1"/>
            </a:lvl1pPr>
          </a:lstStyle>
          <a:p>
            <a:r>
              <a:rPr lang="en-US" dirty="0"/>
              <a:t>Click to edit Master title style</a:t>
            </a:r>
          </a:p>
        </p:txBody>
      </p:sp>
      <p:sp>
        <p:nvSpPr>
          <p:cNvPr id="3" name="Content Placeholder 2"/>
          <p:cNvSpPr>
            <a:spLocks noGrp="1"/>
          </p:cNvSpPr>
          <p:nvPr>
            <p:ph idx="1"/>
          </p:nvPr>
        </p:nvSpPr>
        <p:spPr>
          <a:xfrm>
            <a:off x="3575050" y="204789"/>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57202" y="1076327"/>
            <a:ext cx="3008313" cy="3518297"/>
          </a:xfrm>
        </p:spPr>
        <p:txBody>
          <a:bodyPr/>
          <a:lstStyle>
            <a:lvl1pPr marL="0" indent="0">
              <a:buNone/>
              <a:defRPr sz="1400"/>
            </a:lvl1pPr>
            <a:lvl2pPr marL="457189" indent="0">
              <a:buNone/>
              <a:defRPr sz="1200"/>
            </a:lvl2pPr>
            <a:lvl3pPr marL="914378" indent="0">
              <a:buNone/>
              <a:defRPr sz="1000"/>
            </a:lvl3pPr>
            <a:lvl4pPr marL="1371566" indent="0">
              <a:buNone/>
              <a:defRPr sz="900"/>
            </a:lvl4pPr>
            <a:lvl5pPr marL="1828754" indent="0">
              <a:buNone/>
              <a:defRPr sz="900"/>
            </a:lvl5pPr>
            <a:lvl6pPr marL="2285943" indent="0">
              <a:buNone/>
              <a:defRPr sz="900"/>
            </a:lvl6pPr>
            <a:lvl7pPr marL="2743132" indent="0">
              <a:buNone/>
              <a:defRPr sz="900"/>
            </a:lvl7pPr>
            <a:lvl8pPr marL="3200320" indent="0">
              <a:buNone/>
              <a:defRPr sz="900"/>
            </a:lvl8pPr>
            <a:lvl9pPr marL="3657509"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F4CBF927-5A7E-4C20-B786-23CDB2909196}" type="datetime1">
              <a:rPr lang="en-US" smtClean="0"/>
              <a:t>3/18/2021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69CA37-420A-400E-8ACC-FB9469DD06F5}" type="slidenum">
              <a:rPr lang="en-US" smtClean="0"/>
              <a:t>‹#›</a:t>
            </a:fld>
            <a:endParaRPr lang="en-US"/>
          </a:p>
        </p:txBody>
      </p:sp>
    </p:spTree>
    <p:extLst>
      <p:ext uri="{BB962C8B-B14F-4D97-AF65-F5344CB8AC3E}">
        <p14:creationId xmlns:p14="http://schemas.microsoft.com/office/powerpoint/2010/main" val="23688468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1"/>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189" indent="0">
              <a:buNone/>
              <a:defRPr sz="2800"/>
            </a:lvl2pPr>
            <a:lvl3pPr marL="914378" indent="0">
              <a:buNone/>
              <a:defRPr sz="2400"/>
            </a:lvl3pPr>
            <a:lvl4pPr marL="1371566" indent="0">
              <a:buNone/>
              <a:defRPr sz="2000"/>
            </a:lvl4pPr>
            <a:lvl5pPr marL="1828754" indent="0">
              <a:buNone/>
              <a:defRPr sz="2000"/>
            </a:lvl5pPr>
            <a:lvl6pPr marL="2285943" indent="0">
              <a:buNone/>
              <a:defRPr sz="2000"/>
            </a:lvl6pPr>
            <a:lvl7pPr marL="2743132" indent="0">
              <a:buNone/>
              <a:defRPr sz="2000"/>
            </a:lvl7pPr>
            <a:lvl8pPr marL="3200320" indent="0">
              <a:buNone/>
              <a:defRPr sz="2000"/>
            </a:lvl8pPr>
            <a:lvl9pPr marL="3657509" indent="0">
              <a:buNone/>
              <a:defRPr sz="2000"/>
            </a:lvl9pPr>
          </a:lstStyle>
          <a:p>
            <a:endParaRPr lang="en-US"/>
          </a:p>
        </p:txBody>
      </p:sp>
      <p:sp>
        <p:nvSpPr>
          <p:cNvPr id="4" name="Text Placeholder 3"/>
          <p:cNvSpPr>
            <a:spLocks noGrp="1"/>
          </p:cNvSpPr>
          <p:nvPr>
            <p:ph type="body" sz="half" idx="2"/>
          </p:nvPr>
        </p:nvSpPr>
        <p:spPr>
          <a:xfrm>
            <a:off x="1792288" y="4025504"/>
            <a:ext cx="5486400" cy="603647"/>
          </a:xfrm>
        </p:spPr>
        <p:txBody>
          <a:bodyPr/>
          <a:lstStyle>
            <a:lvl1pPr marL="0" indent="0">
              <a:buNone/>
              <a:defRPr sz="1400"/>
            </a:lvl1pPr>
            <a:lvl2pPr marL="457189" indent="0">
              <a:buNone/>
              <a:defRPr sz="1200"/>
            </a:lvl2pPr>
            <a:lvl3pPr marL="914378" indent="0">
              <a:buNone/>
              <a:defRPr sz="1000"/>
            </a:lvl3pPr>
            <a:lvl4pPr marL="1371566" indent="0">
              <a:buNone/>
              <a:defRPr sz="900"/>
            </a:lvl4pPr>
            <a:lvl5pPr marL="1828754" indent="0">
              <a:buNone/>
              <a:defRPr sz="900"/>
            </a:lvl5pPr>
            <a:lvl6pPr marL="2285943" indent="0">
              <a:buNone/>
              <a:defRPr sz="900"/>
            </a:lvl6pPr>
            <a:lvl7pPr marL="2743132" indent="0">
              <a:buNone/>
              <a:defRPr sz="900"/>
            </a:lvl7pPr>
            <a:lvl8pPr marL="3200320" indent="0">
              <a:buNone/>
              <a:defRPr sz="900"/>
            </a:lvl8pPr>
            <a:lvl9pPr marL="3657509"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E8A041D-F69F-4CC8-9D11-C77469BB43EB}" type="datetime1">
              <a:rPr lang="en-US" smtClean="0"/>
              <a:t>3/18/2021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69CA37-420A-400E-8ACC-FB9469DD06F5}" type="slidenum">
              <a:rPr lang="en-US" smtClean="0"/>
              <a:t>‹#›</a:t>
            </a:fld>
            <a:endParaRPr lang="en-US"/>
          </a:p>
        </p:txBody>
      </p:sp>
    </p:spTree>
    <p:extLst>
      <p:ext uri="{BB962C8B-B14F-4D97-AF65-F5344CB8AC3E}">
        <p14:creationId xmlns:p14="http://schemas.microsoft.com/office/powerpoint/2010/main" val="10682839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38" tIns="45719" rIns="91438" bIns="45719" rtlCol="0" anchor="ctr">
            <a:normAutofit/>
          </a:bodyPr>
          <a:lstStyle/>
          <a:p>
            <a:r>
              <a:rPr lang="en-US" dirty="0"/>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38" tIns="45719" rIns="91438" bIns="45719"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4767264"/>
            <a:ext cx="2133600" cy="273844"/>
          </a:xfrm>
          <a:prstGeom prst="rect">
            <a:avLst/>
          </a:prstGeom>
        </p:spPr>
        <p:txBody>
          <a:bodyPr vert="horz" lIns="91438" tIns="45719" rIns="91438" bIns="45719" rtlCol="0" anchor="ctr"/>
          <a:lstStyle>
            <a:lvl1pPr algn="l">
              <a:defRPr sz="1200">
                <a:solidFill>
                  <a:schemeClr val="tx1">
                    <a:tint val="75000"/>
                  </a:schemeClr>
                </a:solidFill>
              </a:defRPr>
            </a:lvl1pPr>
          </a:lstStyle>
          <a:p>
            <a:fld id="{76D1B5BA-791D-48B1-9C35-0A1B51ED1E21}" type="datetime1">
              <a:rPr lang="en-US" smtClean="0"/>
              <a:t>3/18/2021</a:t>
            </a:fld>
            <a:endParaRPr lang="en-US" dirty="0"/>
          </a:p>
        </p:txBody>
      </p:sp>
      <p:sp>
        <p:nvSpPr>
          <p:cNvPr id="5" name="Footer Placeholder 4"/>
          <p:cNvSpPr>
            <a:spLocks noGrp="1"/>
          </p:cNvSpPr>
          <p:nvPr>
            <p:ph type="ftr" sz="quarter" idx="3"/>
          </p:nvPr>
        </p:nvSpPr>
        <p:spPr>
          <a:xfrm>
            <a:off x="3124200" y="4767264"/>
            <a:ext cx="2895600" cy="273844"/>
          </a:xfrm>
          <a:prstGeom prst="rect">
            <a:avLst/>
          </a:prstGeom>
        </p:spPr>
        <p:txBody>
          <a:bodyPr vert="horz" lIns="91438" tIns="45719" rIns="91438" bIns="45719"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4767264"/>
            <a:ext cx="2133600" cy="273844"/>
          </a:xfrm>
          <a:prstGeom prst="rect">
            <a:avLst/>
          </a:prstGeom>
        </p:spPr>
        <p:txBody>
          <a:bodyPr vert="horz" lIns="91438" tIns="45719" rIns="91438" bIns="45719" rtlCol="0" anchor="ctr"/>
          <a:lstStyle>
            <a:lvl1pPr algn="r">
              <a:defRPr sz="1200">
                <a:solidFill>
                  <a:schemeClr val="tx1">
                    <a:tint val="75000"/>
                  </a:schemeClr>
                </a:solidFill>
              </a:defRPr>
            </a:lvl1pPr>
          </a:lstStyle>
          <a:p>
            <a:fld id="{CF69CA37-420A-400E-8ACC-FB9469DD06F5}" type="slidenum">
              <a:rPr lang="en-US" smtClean="0"/>
              <a:t>‹#›</a:t>
            </a:fld>
            <a:endParaRPr lang="en-US" dirty="0"/>
          </a:p>
        </p:txBody>
      </p:sp>
      <p:sp>
        <p:nvSpPr>
          <p:cNvPr id="7" name="Rectangle 6">
            <a:extLst>
              <a:ext uri="{FF2B5EF4-FFF2-40B4-BE49-F238E27FC236}">
                <a16:creationId xmlns:a16="http://schemas.microsoft.com/office/drawing/2014/main" id="{05D33F21-EA63-4B8A-8BBF-BDBE9C8F790E}"/>
              </a:ext>
            </a:extLst>
          </p:cNvPr>
          <p:cNvSpPr/>
          <p:nvPr userDrawn="1"/>
        </p:nvSpPr>
        <p:spPr>
          <a:xfrm>
            <a:off x="7287065" y="0"/>
            <a:ext cx="1847088" cy="1063229"/>
          </a:xfrm>
          <a:prstGeom prst="rect">
            <a:avLst/>
          </a:prstGeom>
          <a:noFill/>
          <a:ln w="12700">
            <a:solidFill>
              <a:srgbClr val="9999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330571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378" rtl="0" eaLnBrk="1" latinLnBrk="0" hangingPunct="1">
        <a:spcBef>
          <a:spcPct val="0"/>
        </a:spcBef>
        <a:buNone/>
        <a:defRPr sz="3600" i="0" kern="1200">
          <a:solidFill>
            <a:schemeClr val="tx1"/>
          </a:solidFill>
          <a:latin typeface="Source Sans Pro" panose="020B0604020202020204" pitchFamily="34" charset="0"/>
          <a:ea typeface="+mj-ea"/>
          <a:cs typeface="+mj-cs"/>
        </a:defRPr>
      </a:lvl1pPr>
    </p:titleStyle>
    <p:bodyStyle>
      <a:lvl1pPr marL="342892" indent="-342892" algn="l" defTabSz="914378" rtl="0" eaLnBrk="1" latinLnBrk="0" hangingPunct="1">
        <a:spcBef>
          <a:spcPct val="20000"/>
        </a:spcBef>
        <a:buFont typeface="Arial" panose="020B0604020202020204" pitchFamily="34" charset="0"/>
        <a:buChar char="•"/>
        <a:defRPr sz="3200" kern="1200">
          <a:solidFill>
            <a:schemeClr val="tx1"/>
          </a:solidFill>
          <a:latin typeface="Source Sans Pro" panose="020B0503030403020204" pitchFamily="34" charset="0"/>
          <a:ea typeface="Source Sans Pro" panose="020B0503030403020204" pitchFamily="34" charset="0"/>
          <a:cs typeface="+mn-cs"/>
        </a:defRPr>
      </a:lvl1pPr>
      <a:lvl2pPr marL="742931" indent="-285743" algn="l" defTabSz="914378" rtl="0" eaLnBrk="1" latinLnBrk="0" hangingPunct="1">
        <a:spcBef>
          <a:spcPct val="20000"/>
        </a:spcBef>
        <a:buFont typeface="Arial" panose="020B0604020202020204" pitchFamily="34" charset="0"/>
        <a:buChar char="–"/>
        <a:defRPr sz="2800" kern="1200">
          <a:solidFill>
            <a:schemeClr val="tx1"/>
          </a:solidFill>
          <a:latin typeface="Source Sans Pro" panose="020B0503030403020204" pitchFamily="34" charset="0"/>
          <a:ea typeface="Source Sans Pro" panose="020B0503030403020204" pitchFamily="34" charset="0"/>
          <a:cs typeface="+mn-cs"/>
        </a:defRPr>
      </a:lvl2pPr>
      <a:lvl3pPr marL="1142972" indent="-228594" algn="l" defTabSz="914378" rtl="0" eaLnBrk="1" latinLnBrk="0" hangingPunct="1">
        <a:spcBef>
          <a:spcPct val="20000"/>
        </a:spcBef>
        <a:buFont typeface="Arial" panose="020B0604020202020204" pitchFamily="34" charset="0"/>
        <a:buChar char="•"/>
        <a:defRPr sz="2400" kern="1200">
          <a:solidFill>
            <a:schemeClr val="tx1"/>
          </a:solidFill>
          <a:latin typeface="Source Sans Pro" panose="020B0503030403020204" pitchFamily="34" charset="0"/>
          <a:ea typeface="Source Sans Pro" panose="020B0503030403020204" pitchFamily="34" charset="0"/>
          <a:cs typeface="+mn-cs"/>
        </a:defRPr>
      </a:lvl3pPr>
      <a:lvl4pPr marL="1600160" indent="-228594" algn="l" defTabSz="914378" rtl="0" eaLnBrk="1" latinLnBrk="0" hangingPunct="1">
        <a:spcBef>
          <a:spcPct val="20000"/>
        </a:spcBef>
        <a:buFont typeface="Arial" panose="020B0604020202020204" pitchFamily="34" charset="0"/>
        <a:buChar char="–"/>
        <a:defRPr sz="2000" kern="1200">
          <a:solidFill>
            <a:schemeClr val="tx1"/>
          </a:solidFill>
          <a:latin typeface="Source Sans Pro" panose="020B0503030403020204" pitchFamily="34" charset="0"/>
          <a:ea typeface="Source Sans Pro" panose="020B0503030403020204" pitchFamily="34" charset="0"/>
          <a:cs typeface="+mn-cs"/>
        </a:defRPr>
      </a:lvl4pPr>
      <a:lvl5pPr marL="2057348" indent="-228594" algn="l" defTabSz="914378" rtl="0" eaLnBrk="1" latinLnBrk="0" hangingPunct="1">
        <a:spcBef>
          <a:spcPct val="20000"/>
        </a:spcBef>
        <a:buFont typeface="Arial" panose="020B0604020202020204" pitchFamily="34" charset="0"/>
        <a:buChar char="»"/>
        <a:defRPr sz="2000" kern="1200">
          <a:solidFill>
            <a:schemeClr val="tx1"/>
          </a:solidFill>
          <a:latin typeface="Source Sans Pro" panose="020B0503030403020204" pitchFamily="34" charset="0"/>
          <a:ea typeface="Source Sans Pro" panose="020B0503030403020204" pitchFamily="34" charset="0"/>
          <a:cs typeface="+mn-cs"/>
        </a:defRPr>
      </a:lvl5pPr>
      <a:lvl6pPr marL="2514537" indent="-228594" algn="l" defTabSz="914378"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726" indent="-228594" algn="l" defTabSz="914378"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915" indent="-228594" algn="l" defTabSz="914378"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103" indent="-228594" algn="l" defTabSz="914378"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378" rtl="0" eaLnBrk="1" latinLnBrk="0" hangingPunct="1">
        <a:defRPr sz="1800" kern="1200">
          <a:solidFill>
            <a:schemeClr val="tx1"/>
          </a:solidFill>
          <a:latin typeface="+mn-lt"/>
          <a:ea typeface="+mn-ea"/>
          <a:cs typeface="+mn-cs"/>
        </a:defRPr>
      </a:lvl1pPr>
      <a:lvl2pPr marL="457189" algn="l" defTabSz="914378" rtl="0" eaLnBrk="1" latinLnBrk="0" hangingPunct="1">
        <a:defRPr sz="1800" kern="1200">
          <a:solidFill>
            <a:schemeClr val="tx1"/>
          </a:solidFill>
          <a:latin typeface="+mn-lt"/>
          <a:ea typeface="+mn-ea"/>
          <a:cs typeface="+mn-cs"/>
        </a:defRPr>
      </a:lvl2pPr>
      <a:lvl3pPr marL="914378" algn="l" defTabSz="914378" rtl="0" eaLnBrk="1" latinLnBrk="0" hangingPunct="1">
        <a:defRPr sz="1800" kern="1200">
          <a:solidFill>
            <a:schemeClr val="tx1"/>
          </a:solidFill>
          <a:latin typeface="+mn-lt"/>
          <a:ea typeface="+mn-ea"/>
          <a:cs typeface="+mn-cs"/>
        </a:defRPr>
      </a:lvl3pPr>
      <a:lvl4pPr marL="1371566" algn="l" defTabSz="914378" rtl="0" eaLnBrk="1" latinLnBrk="0" hangingPunct="1">
        <a:defRPr sz="1800" kern="1200">
          <a:solidFill>
            <a:schemeClr val="tx1"/>
          </a:solidFill>
          <a:latin typeface="+mn-lt"/>
          <a:ea typeface="+mn-ea"/>
          <a:cs typeface="+mn-cs"/>
        </a:defRPr>
      </a:lvl4pPr>
      <a:lvl5pPr marL="1828754" algn="l" defTabSz="914378" rtl="0" eaLnBrk="1" latinLnBrk="0" hangingPunct="1">
        <a:defRPr sz="1800" kern="1200">
          <a:solidFill>
            <a:schemeClr val="tx1"/>
          </a:solidFill>
          <a:latin typeface="+mn-lt"/>
          <a:ea typeface="+mn-ea"/>
          <a:cs typeface="+mn-cs"/>
        </a:defRPr>
      </a:lvl5pPr>
      <a:lvl6pPr marL="2285943" algn="l" defTabSz="914378" rtl="0" eaLnBrk="1" latinLnBrk="0" hangingPunct="1">
        <a:defRPr sz="1800" kern="1200">
          <a:solidFill>
            <a:schemeClr val="tx1"/>
          </a:solidFill>
          <a:latin typeface="+mn-lt"/>
          <a:ea typeface="+mn-ea"/>
          <a:cs typeface="+mn-cs"/>
        </a:defRPr>
      </a:lvl6pPr>
      <a:lvl7pPr marL="2743132" algn="l" defTabSz="914378" rtl="0" eaLnBrk="1" latinLnBrk="0" hangingPunct="1">
        <a:defRPr sz="1800" kern="1200">
          <a:solidFill>
            <a:schemeClr val="tx1"/>
          </a:solidFill>
          <a:latin typeface="+mn-lt"/>
          <a:ea typeface="+mn-ea"/>
          <a:cs typeface="+mn-cs"/>
        </a:defRPr>
      </a:lvl7pPr>
      <a:lvl8pPr marL="3200320" algn="l" defTabSz="914378" rtl="0" eaLnBrk="1" latinLnBrk="0" hangingPunct="1">
        <a:defRPr sz="1800" kern="1200">
          <a:solidFill>
            <a:schemeClr val="tx1"/>
          </a:solidFill>
          <a:latin typeface="+mn-lt"/>
          <a:ea typeface="+mn-ea"/>
          <a:cs typeface="+mn-cs"/>
        </a:defRPr>
      </a:lvl8pPr>
      <a:lvl9pPr marL="3657509" algn="l" defTabSz="91437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10.png"/><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3" Type="http://schemas.openxmlformats.org/officeDocument/2006/relationships/image" Target="../media/image14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1.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110.png"/><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110.png"/><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openxmlformats.org/officeDocument/2006/relationships/image" Target="../media/image18.jpeg"/><Relationship Id="rId4" Type="http://schemas.openxmlformats.org/officeDocument/2006/relationships/image" Target="../media/image17.jpeg"/></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8.xml"/><Relationship Id="rId1" Type="http://schemas.openxmlformats.org/officeDocument/2006/relationships/slideLayout" Target="../slideLayouts/slideLayout2.xml"/><Relationship Id="rId5" Type="http://schemas.openxmlformats.org/officeDocument/2006/relationships/image" Target="../media/image110.png"/><Relationship Id="rId4" Type="http://schemas.openxmlformats.org/officeDocument/2006/relationships/image" Target="../media/image20.png"/></Relationships>
</file>

<file path=ppt/slides/_rels/slide3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9.xml"/><Relationship Id="rId1" Type="http://schemas.openxmlformats.org/officeDocument/2006/relationships/slideLayout" Target="../slideLayouts/slideLayout2.xml"/><Relationship Id="rId5" Type="http://schemas.openxmlformats.org/officeDocument/2006/relationships/image" Target="../media/image110.png"/><Relationship Id="rId4" Type="http://schemas.openxmlformats.org/officeDocument/2006/relationships/image" Target="../media/image20.png"/></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7.jpeg"/><Relationship Id="rId5" Type="http://schemas.openxmlformats.org/officeDocument/2006/relationships/image" Target="../media/image6.jpeg"/><Relationship Id="rId4" Type="http://schemas.openxmlformats.org/officeDocument/2006/relationships/image" Target="../media/image5.jpeg"/></Relationships>
</file>

<file path=ppt/slides/_rels/slide4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41.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4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4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7.jpeg"/><Relationship Id="rId5" Type="http://schemas.openxmlformats.org/officeDocument/2006/relationships/image" Target="../media/image6.jpeg"/><Relationship Id="rId4" Type="http://schemas.openxmlformats.org/officeDocument/2006/relationships/image" Target="../media/image5.jpeg"/></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7.jpeg"/><Relationship Id="rId5" Type="http://schemas.openxmlformats.org/officeDocument/2006/relationships/image" Target="../media/image6.jpeg"/><Relationship Id="rId4" Type="http://schemas.openxmlformats.org/officeDocument/2006/relationships/image" Target="../media/image5.jpe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Rounded Corners 6">
            <a:extLst>
              <a:ext uri="{FF2B5EF4-FFF2-40B4-BE49-F238E27FC236}">
                <a16:creationId xmlns:a16="http://schemas.microsoft.com/office/drawing/2014/main" id="{2D51F7E3-6249-42CF-98B1-829B4C1DBD11}"/>
              </a:ext>
            </a:extLst>
          </p:cNvPr>
          <p:cNvSpPr/>
          <p:nvPr/>
        </p:nvSpPr>
        <p:spPr>
          <a:xfrm>
            <a:off x="265332" y="4451295"/>
            <a:ext cx="1377732" cy="338554"/>
          </a:xfrm>
          <a:prstGeom prst="round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685800" y="1566435"/>
            <a:ext cx="7772400" cy="1102519"/>
          </a:xfrm>
        </p:spPr>
        <p:txBody>
          <a:bodyPr>
            <a:noAutofit/>
          </a:bodyPr>
          <a:lstStyle/>
          <a:p>
            <a:r>
              <a:rPr lang="en-US" dirty="0"/>
              <a:t>Pedigree sequencing and mutation rate variation in primates</a:t>
            </a:r>
          </a:p>
        </p:txBody>
      </p:sp>
      <p:sp>
        <p:nvSpPr>
          <p:cNvPr id="3" name="Subtitle 2"/>
          <p:cNvSpPr>
            <a:spLocks noGrp="1"/>
          </p:cNvSpPr>
          <p:nvPr>
            <p:ph type="subTitle" idx="1"/>
          </p:nvPr>
        </p:nvSpPr>
        <p:spPr>
          <a:xfrm>
            <a:off x="937391" y="2792671"/>
            <a:ext cx="2614921" cy="1620635"/>
          </a:xfrm>
        </p:spPr>
        <p:txBody>
          <a:bodyPr>
            <a:normAutofit/>
          </a:bodyPr>
          <a:lstStyle/>
          <a:p>
            <a:pPr algn="l"/>
            <a:r>
              <a:rPr lang="en-US" sz="2800" dirty="0">
                <a:solidFill>
                  <a:schemeClr val="tx1"/>
                </a:solidFill>
              </a:rPr>
              <a:t>Gregg Thomas</a:t>
            </a:r>
          </a:p>
          <a:p>
            <a:pPr algn="l"/>
            <a:r>
              <a:rPr lang="en-US" sz="1600" dirty="0">
                <a:solidFill>
                  <a:srgbClr val="0070C0"/>
                </a:solidFill>
                <a:cs typeface="Calibri"/>
              </a:rPr>
              <a:t>        @greggwcthomas</a:t>
            </a:r>
          </a:p>
          <a:p>
            <a:pPr algn="l"/>
            <a:r>
              <a:rPr lang="en-US" sz="1600" dirty="0">
                <a:solidFill>
                  <a:schemeClr val="tx1"/>
                </a:solidFill>
              </a:rPr>
              <a:t>University of Montana</a:t>
            </a:r>
          </a:p>
          <a:p>
            <a:pPr algn="l"/>
            <a:r>
              <a:rPr lang="en-US" sz="1400" dirty="0">
                <a:solidFill>
                  <a:srgbClr val="0070C0"/>
                </a:solidFill>
                <a:cs typeface="Calibri"/>
              </a:rPr>
              <a:t>       </a:t>
            </a:r>
            <a:endParaRPr lang="en-US" sz="2400" dirty="0">
              <a:solidFill>
                <a:schemeClr val="tx1"/>
              </a:solidFill>
            </a:endParaRPr>
          </a:p>
          <a:p>
            <a:pPr algn="l"/>
            <a:endParaRPr lang="en-US" sz="1700" dirty="0">
              <a:solidFill>
                <a:schemeClr val="tx1"/>
              </a:solidFill>
            </a:endParaRPr>
          </a:p>
        </p:txBody>
      </p:sp>
      <p:pic>
        <p:nvPicPr>
          <p:cNvPr id="5" name="Picture 2" descr="Owl monke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53547" y="-6579"/>
            <a:ext cx="4036907" cy="124212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6" descr="Image result for twitter logo"/>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09749" y="3265658"/>
            <a:ext cx="342901" cy="334737"/>
          </a:xfrm>
          <a:prstGeom prst="rect">
            <a:avLst/>
          </a:prstGeom>
          <a:noFill/>
          <a:extLst>
            <a:ext uri="{909E8E84-426E-40DD-AFC4-6F175D3DCCD1}">
              <a14:hiddenFill xmlns:a14="http://schemas.microsoft.com/office/drawing/2010/main">
                <a:solidFill>
                  <a:srgbClr val="FFFFFF"/>
                </a:solidFill>
              </a14:hiddenFill>
            </a:ext>
          </a:extLst>
        </p:spPr>
      </p:pic>
      <p:grpSp>
        <p:nvGrpSpPr>
          <p:cNvPr id="10" name="Group 9">
            <a:extLst>
              <a:ext uri="{FF2B5EF4-FFF2-40B4-BE49-F238E27FC236}">
                <a16:creationId xmlns:a16="http://schemas.microsoft.com/office/drawing/2014/main" id="{068B0E1F-46A0-49B9-A264-7B969854D196}"/>
              </a:ext>
            </a:extLst>
          </p:cNvPr>
          <p:cNvGrpSpPr/>
          <p:nvPr/>
        </p:nvGrpSpPr>
        <p:grpSpPr>
          <a:xfrm>
            <a:off x="5132066" y="3059792"/>
            <a:ext cx="2888499" cy="663008"/>
            <a:chOff x="5591690" y="3556869"/>
            <a:chExt cx="2300287" cy="527993"/>
          </a:xfrm>
        </p:grpSpPr>
        <p:sp>
          <p:nvSpPr>
            <p:cNvPr id="4" name="Rectangle 3"/>
            <p:cNvSpPr/>
            <p:nvPr/>
          </p:nvSpPr>
          <p:spPr>
            <a:xfrm>
              <a:off x="6323707" y="3864271"/>
              <a:ext cx="836251" cy="220591"/>
            </a:xfrm>
            <a:prstGeom prst="rect">
              <a:avLst/>
            </a:prstGeom>
          </p:spPr>
          <p:txBody>
            <a:bodyPr wrap="square">
              <a:spAutoFit/>
            </a:bodyPr>
            <a:lstStyle/>
            <a:p>
              <a:r>
                <a:rPr lang="en-US" sz="1200" dirty="0"/>
                <a:t>April 15, 2021</a:t>
              </a:r>
            </a:p>
          </p:txBody>
        </p:sp>
        <p:pic>
          <p:nvPicPr>
            <p:cNvPr id="9" name="Picture 8">
              <a:extLst>
                <a:ext uri="{FF2B5EF4-FFF2-40B4-BE49-F238E27FC236}">
                  <a16:creationId xmlns:a16="http://schemas.microsoft.com/office/drawing/2014/main" id="{DEAAB2C1-1CC6-4442-A83E-F6A6AD13DE43}"/>
                </a:ext>
              </a:extLst>
            </p:cNvPr>
            <p:cNvPicPr>
              <a:picLocks noChangeAspect="1"/>
            </p:cNvPicPr>
            <p:nvPr/>
          </p:nvPicPr>
          <p:blipFill>
            <a:blip r:embed="rId5"/>
            <a:stretch>
              <a:fillRect/>
            </a:stretch>
          </p:blipFill>
          <p:spPr>
            <a:xfrm>
              <a:off x="5591690" y="3556869"/>
              <a:ext cx="2300287" cy="330298"/>
            </a:xfrm>
            <a:prstGeom prst="rect">
              <a:avLst/>
            </a:prstGeom>
          </p:spPr>
        </p:pic>
      </p:grpSp>
      <p:sp>
        <p:nvSpPr>
          <p:cNvPr id="11" name="Rectangle 10">
            <a:extLst>
              <a:ext uri="{FF2B5EF4-FFF2-40B4-BE49-F238E27FC236}">
                <a16:creationId xmlns:a16="http://schemas.microsoft.com/office/drawing/2014/main" id="{43B7FC63-9115-4791-A03E-23B3EBA43243}"/>
              </a:ext>
            </a:extLst>
          </p:cNvPr>
          <p:cNvSpPr/>
          <p:nvPr/>
        </p:nvSpPr>
        <p:spPr>
          <a:xfrm>
            <a:off x="265332" y="4451295"/>
            <a:ext cx="1377732" cy="338554"/>
          </a:xfrm>
          <a:prstGeom prst="rect">
            <a:avLst/>
          </a:prstGeom>
        </p:spPr>
        <p:txBody>
          <a:bodyPr wrap="square">
            <a:spAutoFit/>
          </a:bodyPr>
          <a:lstStyle/>
          <a:p>
            <a:pPr algn="ctr"/>
            <a:r>
              <a:rPr lang="en-US" sz="1600" dirty="0"/>
              <a:t>12-minute talk</a:t>
            </a:r>
          </a:p>
        </p:txBody>
      </p:sp>
    </p:spTree>
    <p:extLst>
      <p:ext uri="{BB962C8B-B14F-4D97-AF65-F5344CB8AC3E}">
        <p14:creationId xmlns:p14="http://schemas.microsoft.com/office/powerpoint/2010/main" val="19087540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5E9F994-A7DC-485C-B4DA-14BDBFA75D6B}"/>
              </a:ext>
            </a:extLst>
          </p:cNvPr>
          <p:cNvSpPr>
            <a:spLocks noGrp="1"/>
          </p:cNvSpPr>
          <p:nvPr>
            <p:ph type="sldNum" sz="quarter" idx="12"/>
          </p:nvPr>
        </p:nvSpPr>
        <p:spPr/>
        <p:txBody>
          <a:bodyPr/>
          <a:lstStyle/>
          <a:p>
            <a:fld id="{A91DC9A1-0149-4A14-AA6F-2444EA3861A9}" type="slidenum">
              <a:rPr lang="en-US" smtClean="0"/>
              <a:pPr/>
              <a:t>10</a:t>
            </a:fld>
            <a:endParaRPr lang="en-US"/>
          </a:p>
        </p:txBody>
      </p:sp>
      <p:sp>
        <p:nvSpPr>
          <p:cNvPr id="8" name="Title 1">
            <a:extLst>
              <a:ext uri="{FF2B5EF4-FFF2-40B4-BE49-F238E27FC236}">
                <a16:creationId xmlns:a16="http://schemas.microsoft.com/office/drawing/2014/main" id="{99A245E0-7265-2B42-B4CD-BBBAB6467B0E}"/>
              </a:ext>
            </a:extLst>
          </p:cNvPr>
          <p:cNvSpPr>
            <a:spLocks noGrp="1"/>
          </p:cNvSpPr>
          <p:nvPr>
            <p:ph type="title"/>
          </p:nvPr>
        </p:nvSpPr>
        <p:spPr>
          <a:xfrm>
            <a:off x="106417" y="102394"/>
            <a:ext cx="7287364" cy="994172"/>
          </a:xfrm>
        </p:spPr>
        <p:txBody>
          <a:bodyPr>
            <a:normAutofit fontScale="90000"/>
          </a:bodyPr>
          <a:lstStyle/>
          <a:p>
            <a:r>
              <a:rPr lang="en-US" sz="3000" dirty="0">
                <a:solidFill>
                  <a:srgbClr val="920000"/>
                </a:solidFill>
              </a:rPr>
              <a:t>The Hominoid slowdown </a:t>
            </a:r>
            <a:r>
              <a:rPr lang="en-US" sz="3000" dirty="0"/>
              <a:t>is predicted by the </a:t>
            </a:r>
            <a:r>
              <a:rPr lang="en-US" sz="3000" dirty="0">
                <a:solidFill>
                  <a:schemeClr val="accent5">
                    <a:lumMod val="75000"/>
                  </a:schemeClr>
                </a:solidFill>
              </a:rPr>
              <a:t>generation-time model</a:t>
            </a:r>
          </a:p>
        </p:txBody>
      </p:sp>
      <p:pic>
        <p:nvPicPr>
          <p:cNvPr id="5" name="Picture 4">
            <a:extLst>
              <a:ext uri="{FF2B5EF4-FFF2-40B4-BE49-F238E27FC236}">
                <a16:creationId xmlns:a16="http://schemas.microsoft.com/office/drawing/2014/main" id="{FC5E6E66-969A-4E27-9379-96778E7F4B0F}"/>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267326" y="1207630"/>
            <a:ext cx="6609347" cy="2041121"/>
          </a:xfrm>
          <a:prstGeom prst="rect">
            <a:avLst/>
          </a:prstGeom>
        </p:spPr>
      </p:pic>
      <p:graphicFrame>
        <p:nvGraphicFramePr>
          <p:cNvPr id="6" name="Table 6">
            <a:extLst>
              <a:ext uri="{FF2B5EF4-FFF2-40B4-BE49-F238E27FC236}">
                <a16:creationId xmlns:a16="http://schemas.microsoft.com/office/drawing/2014/main" id="{625F9213-BF42-4365-8EC5-6A7A422A3F3D}"/>
              </a:ext>
            </a:extLst>
          </p:cNvPr>
          <p:cNvGraphicFramePr>
            <a:graphicFrameLocks noGrp="1"/>
          </p:cNvGraphicFramePr>
          <p:nvPr>
            <p:extLst>
              <p:ext uri="{D42A27DB-BD31-4B8C-83A1-F6EECF244321}">
                <p14:modId xmlns:p14="http://schemas.microsoft.com/office/powerpoint/2010/main" val="3697801489"/>
              </p:ext>
            </p:extLst>
          </p:nvPr>
        </p:nvGraphicFramePr>
        <p:xfrm>
          <a:off x="2259499" y="3756286"/>
          <a:ext cx="3975651" cy="1112520"/>
        </p:xfrm>
        <a:graphic>
          <a:graphicData uri="http://schemas.openxmlformats.org/drawingml/2006/table">
            <a:tbl>
              <a:tblPr firstRow="1" bandRow="1">
                <a:tableStyleId>{2D5ABB26-0587-4C30-8999-92F81FD0307C}</a:tableStyleId>
              </a:tblPr>
              <a:tblGrid>
                <a:gridCol w="1325217">
                  <a:extLst>
                    <a:ext uri="{9D8B030D-6E8A-4147-A177-3AD203B41FA5}">
                      <a16:colId xmlns:a16="http://schemas.microsoft.com/office/drawing/2014/main" val="713044319"/>
                    </a:ext>
                  </a:extLst>
                </a:gridCol>
                <a:gridCol w="1325217">
                  <a:extLst>
                    <a:ext uri="{9D8B030D-6E8A-4147-A177-3AD203B41FA5}">
                      <a16:colId xmlns:a16="http://schemas.microsoft.com/office/drawing/2014/main" val="782716006"/>
                    </a:ext>
                  </a:extLst>
                </a:gridCol>
                <a:gridCol w="1325217">
                  <a:extLst>
                    <a:ext uri="{9D8B030D-6E8A-4147-A177-3AD203B41FA5}">
                      <a16:colId xmlns:a16="http://schemas.microsoft.com/office/drawing/2014/main" val="3111171870"/>
                    </a:ext>
                  </a:extLst>
                </a:gridCol>
              </a:tblGrid>
              <a:tr h="370840">
                <a:tc>
                  <a:txBody>
                    <a:bodyPr/>
                    <a:lstStyle/>
                    <a:p>
                      <a:endParaRPr lang="en-US" dirty="0"/>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709747765"/>
                  </a:ext>
                </a:extLst>
              </a:tr>
              <a:tr h="370840">
                <a:tc>
                  <a:txBody>
                    <a:bodyPr/>
                    <a:lstStyle/>
                    <a:p>
                      <a:r>
                        <a:rPr lang="en-US" dirty="0"/>
                        <a:t>Species 1</a:t>
                      </a:r>
                    </a:p>
                  </a:txBody>
                  <a:tcPr/>
                </a:tc>
                <a:tc>
                  <a:txBody>
                    <a:bodyPr/>
                    <a:lstStyle/>
                    <a:p>
                      <a:pPr algn="ctr"/>
                      <a:endParaRPr lang="en-US" dirty="0"/>
                    </a:p>
                  </a:txBody>
                  <a:tcPr/>
                </a:tc>
                <a:tc>
                  <a:txBody>
                    <a:bodyPr/>
                    <a:lstStyle/>
                    <a:p>
                      <a:pPr algn="ctr"/>
                      <a:r>
                        <a:rPr lang="en-US" dirty="0"/>
                        <a:t>1</a:t>
                      </a:r>
                    </a:p>
                  </a:txBody>
                  <a:tcPr/>
                </a:tc>
                <a:extLst>
                  <a:ext uri="{0D108BD9-81ED-4DB2-BD59-A6C34878D82A}">
                    <a16:rowId xmlns:a16="http://schemas.microsoft.com/office/drawing/2014/main" val="63721895"/>
                  </a:ext>
                </a:extLst>
              </a:tr>
              <a:tr h="370840">
                <a:tc>
                  <a:txBody>
                    <a:bodyPr/>
                    <a:lstStyle/>
                    <a:p>
                      <a:r>
                        <a:rPr lang="en-US" dirty="0"/>
                        <a:t>Species 2</a:t>
                      </a:r>
                    </a:p>
                  </a:txBody>
                  <a:tcPr/>
                </a:tc>
                <a:tc>
                  <a:txBody>
                    <a:bodyPr/>
                    <a:lstStyle/>
                    <a:p>
                      <a:pPr algn="ctr"/>
                      <a:endParaRPr lang="en-US" dirty="0"/>
                    </a:p>
                  </a:txBody>
                  <a:tcPr/>
                </a:tc>
                <a:tc>
                  <a:txBody>
                    <a:bodyPr/>
                    <a:lstStyle/>
                    <a:p>
                      <a:pPr algn="ctr"/>
                      <a:r>
                        <a:rPr lang="en-US" dirty="0"/>
                        <a:t>4</a:t>
                      </a:r>
                    </a:p>
                  </a:txBody>
                  <a:tcPr/>
                </a:tc>
                <a:extLst>
                  <a:ext uri="{0D108BD9-81ED-4DB2-BD59-A6C34878D82A}">
                    <a16:rowId xmlns:a16="http://schemas.microsoft.com/office/drawing/2014/main" val="4253306246"/>
                  </a:ext>
                </a:extLst>
              </a:tr>
            </a:tbl>
          </a:graphicData>
        </a:graphic>
      </p:graphicFrame>
      <p:grpSp>
        <p:nvGrpSpPr>
          <p:cNvPr id="14" name="Group 13">
            <a:extLst>
              <a:ext uri="{FF2B5EF4-FFF2-40B4-BE49-F238E27FC236}">
                <a16:creationId xmlns:a16="http://schemas.microsoft.com/office/drawing/2014/main" id="{65BADCDB-687B-429C-89FA-37B700265C77}"/>
              </a:ext>
            </a:extLst>
          </p:cNvPr>
          <p:cNvGrpSpPr/>
          <p:nvPr/>
        </p:nvGrpSpPr>
        <p:grpSpPr>
          <a:xfrm>
            <a:off x="5221790" y="3453873"/>
            <a:ext cx="641394" cy="585422"/>
            <a:chOff x="3936740" y="1519364"/>
            <a:chExt cx="641394" cy="585422"/>
          </a:xfrm>
        </p:grpSpPr>
        <p:sp>
          <p:nvSpPr>
            <p:cNvPr id="15" name="Rectangle: Rounded Corners 14">
              <a:extLst>
                <a:ext uri="{FF2B5EF4-FFF2-40B4-BE49-F238E27FC236}">
                  <a16:creationId xmlns:a16="http://schemas.microsoft.com/office/drawing/2014/main" id="{CAD81250-5934-4A99-A98F-9B7B2EB38B80}"/>
                </a:ext>
              </a:extLst>
            </p:cNvPr>
            <p:cNvSpPr/>
            <p:nvPr/>
          </p:nvSpPr>
          <p:spPr>
            <a:xfrm>
              <a:off x="3936740" y="1630095"/>
              <a:ext cx="641394" cy="474691"/>
            </a:xfrm>
            <a:prstGeom prst="roundRect">
              <a:avLst/>
            </a:prstGeom>
            <a:solidFill>
              <a:srgbClr val="7030A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D58A280C-642A-41BA-96EC-440431A164FA}"/>
                    </a:ext>
                  </a:extLst>
                </p:cNvPr>
                <p:cNvSpPr txBox="1"/>
                <p:nvPr/>
              </p:nvSpPr>
              <p:spPr>
                <a:xfrm>
                  <a:off x="4004448" y="1519364"/>
                  <a:ext cx="565517" cy="557204"/>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sz="2800" b="0" i="1" u="none" strike="noStrike" kern="0" cap="none" spc="0" normalizeH="0" baseline="0" noProof="0" smtClean="0">
                                <a:ln>
                                  <a:noFill/>
                                </a:ln>
                                <a:solidFill>
                                  <a:prstClr val="white"/>
                                </a:solidFill>
                                <a:effectLst/>
                                <a:uLnTx/>
                                <a:uFillTx/>
                                <a:latin typeface="Cambria Math" panose="02040503050406030204" pitchFamily="18" charset="0"/>
                                <a:ea typeface="Cambria Math" panose="02040503050406030204" pitchFamily="18" charset="0"/>
                              </a:rPr>
                            </m:ctrlPr>
                          </m:sSubPr>
                          <m:e>
                            <m:r>
                              <a:rPr kumimoji="0" lang="en-US" sz="2800" b="0" i="1" u="none" strike="noStrike" kern="0" cap="none" spc="0" normalizeH="0" baseline="0" noProof="0" smtClean="0">
                                <a:ln>
                                  <a:noFill/>
                                </a:ln>
                                <a:solidFill>
                                  <a:prstClr val="white"/>
                                </a:solidFill>
                                <a:effectLst/>
                                <a:uLnTx/>
                                <a:uFillTx/>
                                <a:latin typeface="Cambria Math" panose="02040503050406030204" pitchFamily="18" charset="0"/>
                                <a:ea typeface="Cambria Math" panose="02040503050406030204" pitchFamily="18" charset="0"/>
                              </a:rPr>
                              <m:t>𝜇</m:t>
                            </m:r>
                          </m:e>
                          <m:sub>
                            <m:r>
                              <a:rPr kumimoji="0" lang="en-US" sz="2800" b="0" i="1" u="none" strike="noStrike" kern="0" cap="none" spc="0" normalizeH="0" baseline="0" noProof="0" smtClean="0">
                                <a:ln>
                                  <a:noFill/>
                                </a:ln>
                                <a:solidFill>
                                  <a:prstClr val="white"/>
                                </a:solidFill>
                                <a:effectLst/>
                                <a:uLnTx/>
                                <a:uFillTx/>
                                <a:latin typeface="Cambria Math" panose="02040503050406030204" pitchFamily="18" charset="0"/>
                                <a:ea typeface="Cambria Math" panose="02040503050406030204" pitchFamily="18" charset="0"/>
                              </a:rPr>
                              <m:t>𝑦</m:t>
                            </m:r>
                          </m:sub>
                        </m:sSub>
                      </m:oMath>
                    </m:oMathPara>
                  </a14:m>
                  <a:endParaRPr kumimoji="0" lang="en-US" sz="1600" b="0" i="0" u="none" strike="noStrike" kern="0" cap="none" spc="0" normalizeH="0" baseline="0" noProof="0" dirty="0">
                    <a:ln>
                      <a:noFill/>
                    </a:ln>
                    <a:solidFill>
                      <a:prstClr val="white"/>
                    </a:solidFill>
                    <a:effectLst/>
                    <a:uLnTx/>
                    <a:uFillTx/>
                    <a:latin typeface="Myriad Pro" panose="020B0503030403020204" pitchFamily="34" charset="0"/>
                  </a:endParaRPr>
                </a:p>
              </p:txBody>
            </p:sp>
          </mc:Choice>
          <mc:Fallback xmlns="">
            <p:sp>
              <p:nvSpPr>
                <p:cNvPr id="20" name="TextBox 19">
                  <a:extLst>
                    <a:ext uri="{FF2B5EF4-FFF2-40B4-BE49-F238E27FC236}">
                      <a16:creationId xmlns:a16="http://schemas.microsoft.com/office/drawing/2014/main" id="{55C624AC-FADC-46CB-82A0-9BA85369BC87}"/>
                    </a:ext>
                  </a:extLst>
                </p:cNvPr>
                <p:cNvSpPr txBox="1">
                  <a:spLocks noRot="1" noChangeAspect="1" noMove="1" noResize="1" noEditPoints="1" noAdjustHandles="1" noChangeArrowheads="1" noChangeShapeType="1" noTextEdit="1"/>
                </p:cNvSpPr>
                <p:nvPr/>
              </p:nvSpPr>
              <p:spPr>
                <a:xfrm>
                  <a:off x="4004448" y="1519364"/>
                  <a:ext cx="565517" cy="557204"/>
                </a:xfrm>
                <a:prstGeom prst="rect">
                  <a:avLst/>
                </a:prstGeom>
                <a:blipFill>
                  <a:blip r:embed="rId4"/>
                  <a:stretch>
                    <a:fillRect/>
                  </a:stretch>
                </a:blipFill>
              </p:spPr>
              <p:txBody>
                <a:bodyPr/>
                <a:lstStyle/>
                <a:p>
                  <a:r>
                    <a:rPr lang="en-US">
                      <a:noFill/>
                    </a:rPr>
                    <a:t> </a:t>
                  </a:r>
                </a:p>
              </p:txBody>
            </p:sp>
          </mc:Fallback>
        </mc:AlternateContent>
      </p:grpSp>
    </p:spTree>
    <p:extLst>
      <p:ext uri="{BB962C8B-B14F-4D97-AF65-F5344CB8AC3E}">
        <p14:creationId xmlns:p14="http://schemas.microsoft.com/office/powerpoint/2010/main" val="22050752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C5E6E66-969A-4E27-9379-96778E7F4B0F}"/>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267326" y="1207630"/>
            <a:ext cx="6609347" cy="2041121"/>
          </a:xfrm>
          <a:prstGeom prst="rect">
            <a:avLst/>
          </a:prstGeom>
        </p:spPr>
      </p:pic>
      <p:sp>
        <p:nvSpPr>
          <p:cNvPr id="4" name="Slide Number Placeholder 3">
            <a:extLst>
              <a:ext uri="{FF2B5EF4-FFF2-40B4-BE49-F238E27FC236}">
                <a16:creationId xmlns:a16="http://schemas.microsoft.com/office/drawing/2014/main" id="{A5E9F994-A7DC-485C-B4DA-14BDBFA75D6B}"/>
              </a:ext>
            </a:extLst>
          </p:cNvPr>
          <p:cNvSpPr>
            <a:spLocks noGrp="1"/>
          </p:cNvSpPr>
          <p:nvPr>
            <p:ph type="sldNum" sz="quarter" idx="12"/>
          </p:nvPr>
        </p:nvSpPr>
        <p:spPr/>
        <p:txBody>
          <a:bodyPr/>
          <a:lstStyle/>
          <a:p>
            <a:fld id="{A91DC9A1-0149-4A14-AA6F-2444EA3861A9}" type="slidenum">
              <a:rPr lang="en-US" smtClean="0"/>
              <a:pPr/>
              <a:t>11</a:t>
            </a:fld>
            <a:endParaRPr lang="en-US"/>
          </a:p>
        </p:txBody>
      </p:sp>
      <p:sp>
        <p:nvSpPr>
          <p:cNvPr id="8" name="Title 1">
            <a:extLst>
              <a:ext uri="{FF2B5EF4-FFF2-40B4-BE49-F238E27FC236}">
                <a16:creationId xmlns:a16="http://schemas.microsoft.com/office/drawing/2014/main" id="{99A245E0-7265-2B42-B4CD-BBBAB6467B0E}"/>
              </a:ext>
            </a:extLst>
          </p:cNvPr>
          <p:cNvSpPr>
            <a:spLocks noGrp="1"/>
          </p:cNvSpPr>
          <p:nvPr>
            <p:ph type="title"/>
          </p:nvPr>
        </p:nvSpPr>
        <p:spPr>
          <a:xfrm>
            <a:off x="106417" y="102394"/>
            <a:ext cx="7258789" cy="994172"/>
          </a:xfrm>
        </p:spPr>
        <p:txBody>
          <a:bodyPr>
            <a:normAutofit fontScale="90000"/>
          </a:bodyPr>
          <a:lstStyle/>
          <a:p>
            <a:r>
              <a:rPr lang="en-US" sz="3000" dirty="0"/>
              <a:t>The </a:t>
            </a:r>
            <a:r>
              <a:rPr lang="en-US" sz="3000" dirty="0">
                <a:solidFill>
                  <a:schemeClr val="accent5">
                    <a:lumMod val="75000"/>
                  </a:schemeClr>
                </a:solidFill>
              </a:rPr>
              <a:t>generation-time model </a:t>
            </a:r>
            <a:r>
              <a:rPr lang="en-US" sz="3200" dirty="0">
                <a:solidFill>
                  <a:schemeClr val="tx1">
                    <a:lumMod val="95000"/>
                    <a:lumOff val="5000"/>
                  </a:schemeClr>
                </a:solidFill>
                <a:latin typeface="Source Sans Pro" panose="020B0503030403020204" pitchFamily="34" charset="0"/>
                <a:ea typeface="Source Sans Pro" panose="020B0503030403020204" pitchFamily="34" charset="0"/>
              </a:rPr>
              <a:t>assumes a constant number of mutations per generation</a:t>
            </a:r>
            <a:endParaRPr lang="en-US" sz="3000" dirty="0">
              <a:solidFill>
                <a:schemeClr val="accent5">
                  <a:lumMod val="75000"/>
                </a:schemeClr>
              </a:solidFill>
            </a:endParaRPr>
          </a:p>
        </p:txBody>
      </p:sp>
      <p:graphicFrame>
        <p:nvGraphicFramePr>
          <p:cNvPr id="6" name="Table 6">
            <a:extLst>
              <a:ext uri="{FF2B5EF4-FFF2-40B4-BE49-F238E27FC236}">
                <a16:creationId xmlns:a16="http://schemas.microsoft.com/office/drawing/2014/main" id="{625F9213-BF42-4365-8EC5-6A7A422A3F3D}"/>
              </a:ext>
            </a:extLst>
          </p:cNvPr>
          <p:cNvGraphicFramePr>
            <a:graphicFrameLocks noGrp="1"/>
          </p:cNvGraphicFramePr>
          <p:nvPr>
            <p:extLst>
              <p:ext uri="{D42A27DB-BD31-4B8C-83A1-F6EECF244321}">
                <p14:modId xmlns:p14="http://schemas.microsoft.com/office/powerpoint/2010/main" val="1598415919"/>
              </p:ext>
            </p:extLst>
          </p:nvPr>
        </p:nvGraphicFramePr>
        <p:xfrm>
          <a:off x="2259499" y="3756286"/>
          <a:ext cx="3975651" cy="1112520"/>
        </p:xfrm>
        <a:graphic>
          <a:graphicData uri="http://schemas.openxmlformats.org/drawingml/2006/table">
            <a:tbl>
              <a:tblPr firstRow="1" bandRow="1">
                <a:tableStyleId>{2D5ABB26-0587-4C30-8999-92F81FD0307C}</a:tableStyleId>
              </a:tblPr>
              <a:tblGrid>
                <a:gridCol w="1325217">
                  <a:extLst>
                    <a:ext uri="{9D8B030D-6E8A-4147-A177-3AD203B41FA5}">
                      <a16:colId xmlns:a16="http://schemas.microsoft.com/office/drawing/2014/main" val="713044319"/>
                    </a:ext>
                  </a:extLst>
                </a:gridCol>
                <a:gridCol w="1325217">
                  <a:extLst>
                    <a:ext uri="{9D8B030D-6E8A-4147-A177-3AD203B41FA5}">
                      <a16:colId xmlns:a16="http://schemas.microsoft.com/office/drawing/2014/main" val="782716006"/>
                    </a:ext>
                  </a:extLst>
                </a:gridCol>
                <a:gridCol w="1325217">
                  <a:extLst>
                    <a:ext uri="{9D8B030D-6E8A-4147-A177-3AD203B41FA5}">
                      <a16:colId xmlns:a16="http://schemas.microsoft.com/office/drawing/2014/main" val="3111171870"/>
                    </a:ext>
                  </a:extLst>
                </a:gridCol>
              </a:tblGrid>
              <a:tr h="370840">
                <a:tc>
                  <a:txBody>
                    <a:bodyPr/>
                    <a:lstStyle/>
                    <a:p>
                      <a:endParaRPr lang="en-US" dirty="0"/>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709747765"/>
                  </a:ext>
                </a:extLst>
              </a:tr>
              <a:tr h="370840">
                <a:tc>
                  <a:txBody>
                    <a:bodyPr/>
                    <a:lstStyle/>
                    <a:p>
                      <a:r>
                        <a:rPr lang="en-US" dirty="0"/>
                        <a:t>Species 1</a:t>
                      </a:r>
                    </a:p>
                  </a:txBody>
                  <a:tcPr/>
                </a:tc>
                <a:tc>
                  <a:txBody>
                    <a:bodyPr/>
                    <a:lstStyle/>
                    <a:p>
                      <a:pPr algn="ctr"/>
                      <a:r>
                        <a:rPr lang="en-US" dirty="0"/>
                        <a:t>1</a:t>
                      </a:r>
                    </a:p>
                  </a:txBody>
                  <a:tcPr/>
                </a:tc>
                <a:tc>
                  <a:txBody>
                    <a:bodyPr/>
                    <a:lstStyle/>
                    <a:p>
                      <a:pPr algn="ctr"/>
                      <a:r>
                        <a:rPr lang="en-US" dirty="0"/>
                        <a:t>1</a:t>
                      </a:r>
                    </a:p>
                  </a:txBody>
                  <a:tcPr/>
                </a:tc>
                <a:extLst>
                  <a:ext uri="{0D108BD9-81ED-4DB2-BD59-A6C34878D82A}">
                    <a16:rowId xmlns:a16="http://schemas.microsoft.com/office/drawing/2014/main" val="63721895"/>
                  </a:ext>
                </a:extLst>
              </a:tr>
              <a:tr h="370840">
                <a:tc>
                  <a:txBody>
                    <a:bodyPr/>
                    <a:lstStyle/>
                    <a:p>
                      <a:r>
                        <a:rPr lang="en-US" dirty="0"/>
                        <a:t>Species 2</a:t>
                      </a:r>
                    </a:p>
                  </a:txBody>
                  <a:tcPr/>
                </a:tc>
                <a:tc>
                  <a:txBody>
                    <a:bodyPr/>
                    <a:lstStyle/>
                    <a:p>
                      <a:pPr algn="ctr"/>
                      <a:r>
                        <a:rPr lang="en-US" dirty="0"/>
                        <a:t>1</a:t>
                      </a:r>
                    </a:p>
                  </a:txBody>
                  <a:tcPr/>
                </a:tc>
                <a:tc>
                  <a:txBody>
                    <a:bodyPr/>
                    <a:lstStyle/>
                    <a:p>
                      <a:pPr algn="ctr"/>
                      <a:r>
                        <a:rPr lang="en-US" dirty="0"/>
                        <a:t>4</a:t>
                      </a:r>
                    </a:p>
                  </a:txBody>
                  <a:tcPr/>
                </a:tc>
                <a:extLst>
                  <a:ext uri="{0D108BD9-81ED-4DB2-BD59-A6C34878D82A}">
                    <a16:rowId xmlns:a16="http://schemas.microsoft.com/office/drawing/2014/main" val="4253306246"/>
                  </a:ext>
                </a:extLst>
              </a:tr>
            </a:tbl>
          </a:graphicData>
        </a:graphic>
      </p:graphicFrame>
      <p:grpSp>
        <p:nvGrpSpPr>
          <p:cNvPr id="14" name="Group 13">
            <a:extLst>
              <a:ext uri="{FF2B5EF4-FFF2-40B4-BE49-F238E27FC236}">
                <a16:creationId xmlns:a16="http://schemas.microsoft.com/office/drawing/2014/main" id="{65BADCDB-687B-429C-89FA-37B700265C77}"/>
              </a:ext>
            </a:extLst>
          </p:cNvPr>
          <p:cNvGrpSpPr/>
          <p:nvPr/>
        </p:nvGrpSpPr>
        <p:grpSpPr>
          <a:xfrm>
            <a:off x="5221790" y="3453873"/>
            <a:ext cx="641394" cy="585422"/>
            <a:chOff x="3936740" y="1519364"/>
            <a:chExt cx="641394" cy="585422"/>
          </a:xfrm>
        </p:grpSpPr>
        <p:sp>
          <p:nvSpPr>
            <p:cNvPr id="15" name="Rectangle: Rounded Corners 14">
              <a:extLst>
                <a:ext uri="{FF2B5EF4-FFF2-40B4-BE49-F238E27FC236}">
                  <a16:creationId xmlns:a16="http://schemas.microsoft.com/office/drawing/2014/main" id="{CAD81250-5934-4A99-A98F-9B7B2EB38B80}"/>
                </a:ext>
              </a:extLst>
            </p:cNvPr>
            <p:cNvSpPr/>
            <p:nvPr/>
          </p:nvSpPr>
          <p:spPr>
            <a:xfrm>
              <a:off x="3936740" y="1630095"/>
              <a:ext cx="641394" cy="474691"/>
            </a:xfrm>
            <a:prstGeom prst="roundRect">
              <a:avLst/>
            </a:prstGeom>
            <a:solidFill>
              <a:srgbClr val="7030A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D58A280C-642A-41BA-96EC-440431A164FA}"/>
                    </a:ext>
                  </a:extLst>
                </p:cNvPr>
                <p:cNvSpPr txBox="1"/>
                <p:nvPr/>
              </p:nvSpPr>
              <p:spPr>
                <a:xfrm>
                  <a:off x="4004448" y="1519364"/>
                  <a:ext cx="565517" cy="557204"/>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sz="2800" b="0" i="1" u="none" strike="noStrike" kern="0" cap="none" spc="0" normalizeH="0" baseline="0" noProof="0" smtClean="0">
                                <a:ln>
                                  <a:noFill/>
                                </a:ln>
                                <a:solidFill>
                                  <a:prstClr val="white"/>
                                </a:solidFill>
                                <a:effectLst/>
                                <a:uLnTx/>
                                <a:uFillTx/>
                                <a:latin typeface="Cambria Math" panose="02040503050406030204" pitchFamily="18" charset="0"/>
                                <a:ea typeface="Cambria Math" panose="02040503050406030204" pitchFamily="18" charset="0"/>
                              </a:rPr>
                            </m:ctrlPr>
                          </m:sSubPr>
                          <m:e>
                            <m:r>
                              <a:rPr kumimoji="0" lang="en-US" sz="2800" b="0" i="1" u="none" strike="noStrike" kern="0" cap="none" spc="0" normalizeH="0" baseline="0" noProof="0" smtClean="0">
                                <a:ln>
                                  <a:noFill/>
                                </a:ln>
                                <a:solidFill>
                                  <a:prstClr val="white"/>
                                </a:solidFill>
                                <a:effectLst/>
                                <a:uLnTx/>
                                <a:uFillTx/>
                                <a:latin typeface="Cambria Math" panose="02040503050406030204" pitchFamily="18" charset="0"/>
                                <a:ea typeface="Cambria Math" panose="02040503050406030204" pitchFamily="18" charset="0"/>
                              </a:rPr>
                              <m:t>𝜇</m:t>
                            </m:r>
                          </m:e>
                          <m:sub>
                            <m:r>
                              <a:rPr kumimoji="0" lang="en-US" sz="2800" b="0" i="1" u="none" strike="noStrike" kern="0" cap="none" spc="0" normalizeH="0" baseline="0" noProof="0" smtClean="0">
                                <a:ln>
                                  <a:noFill/>
                                </a:ln>
                                <a:solidFill>
                                  <a:prstClr val="white"/>
                                </a:solidFill>
                                <a:effectLst/>
                                <a:uLnTx/>
                                <a:uFillTx/>
                                <a:latin typeface="Cambria Math" panose="02040503050406030204" pitchFamily="18" charset="0"/>
                                <a:ea typeface="Cambria Math" panose="02040503050406030204" pitchFamily="18" charset="0"/>
                              </a:rPr>
                              <m:t>𝑦</m:t>
                            </m:r>
                          </m:sub>
                        </m:sSub>
                      </m:oMath>
                    </m:oMathPara>
                  </a14:m>
                  <a:endParaRPr kumimoji="0" lang="en-US" sz="1600" b="0" i="0" u="none" strike="noStrike" kern="0" cap="none" spc="0" normalizeH="0" baseline="0" noProof="0" dirty="0">
                    <a:ln>
                      <a:noFill/>
                    </a:ln>
                    <a:solidFill>
                      <a:prstClr val="white"/>
                    </a:solidFill>
                    <a:effectLst/>
                    <a:uLnTx/>
                    <a:uFillTx/>
                    <a:latin typeface="Myriad Pro" panose="020B0503030403020204" pitchFamily="34" charset="0"/>
                  </a:endParaRPr>
                </a:p>
              </p:txBody>
            </p:sp>
          </mc:Choice>
          <mc:Fallback xmlns="">
            <p:sp>
              <p:nvSpPr>
                <p:cNvPr id="20" name="TextBox 19">
                  <a:extLst>
                    <a:ext uri="{FF2B5EF4-FFF2-40B4-BE49-F238E27FC236}">
                      <a16:creationId xmlns:a16="http://schemas.microsoft.com/office/drawing/2014/main" id="{55C624AC-FADC-46CB-82A0-9BA85369BC87}"/>
                    </a:ext>
                  </a:extLst>
                </p:cNvPr>
                <p:cNvSpPr txBox="1">
                  <a:spLocks noRot="1" noChangeAspect="1" noMove="1" noResize="1" noEditPoints="1" noAdjustHandles="1" noChangeArrowheads="1" noChangeShapeType="1" noTextEdit="1"/>
                </p:cNvSpPr>
                <p:nvPr/>
              </p:nvSpPr>
              <p:spPr>
                <a:xfrm>
                  <a:off x="4004448" y="1519364"/>
                  <a:ext cx="565517" cy="557204"/>
                </a:xfrm>
                <a:prstGeom prst="rect">
                  <a:avLst/>
                </a:prstGeom>
                <a:blipFill>
                  <a:blip r:embed="rId4"/>
                  <a:stretch>
                    <a:fillRect/>
                  </a:stretch>
                </a:blipFill>
              </p:spPr>
              <p:txBody>
                <a:bodyPr/>
                <a:lstStyle/>
                <a:p>
                  <a:r>
                    <a:rPr lang="en-US">
                      <a:noFill/>
                    </a:rPr>
                    <a:t> </a:t>
                  </a:r>
                </a:p>
              </p:txBody>
            </p:sp>
          </mc:Fallback>
        </mc:AlternateContent>
      </p:grpSp>
      <p:grpSp>
        <p:nvGrpSpPr>
          <p:cNvPr id="17" name="Group 16">
            <a:extLst>
              <a:ext uri="{FF2B5EF4-FFF2-40B4-BE49-F238E27FC236}">
                <a16:creationId xmlns:a16="http://schemas.microsoft.com/office/drawing/2014/main" id="{5F7D2B08-C2EE-4422-B800-C2D4AE5BE03F}"/>
              </a:ext>
            </a:extLst>
          </p:cNvPr>
          <p:cNvGrpSpPr/>
          <p:nvPr/>
        </p:nvGrpSpPr>
        <p:grpSpPr>
          <a:xfrm>
            <a:off x="3925450" y="3452847"/>
            <a:ext cx="643748" cy="586448"/>
            <a:chOff x="1590890" y="1962284"/>
            <a:chExt cx="643748" cy="586448"/>
          </a:xfrm>
        </p:grpSpPr>
        <p:sp>
          <p:nvSpPr>
            <p:cNvPr id="18" name="Rectangle: Rounded Corners 17">
              <a:extLst>
                <a:ext uri="{FF2B5EF4-FFF2-40B4-BE49-F238E27FC236}">
                  <a16:creationId xmlns:a16="http://schemas.microsoft.com/office/drawing/2014/main" id="{A4CFF84B-7B63-4BCC-914A-9E9B185A5F96}"/>
                </a:ext>
              </a:extLst>
            </p:cNvPr>
            <p:cNvSpPr/>
            <p:nvPr/>
          </p:nvSpPr>
          <p:spPr>
            <a:xfrm>
              <a:off x="1590890" y="2074041"/>
              <a:ext cx="641394" cy="474691"/>
            </a:xfrm>
            <a:prstGeom prst="roundRect">
              <a:avLst/>
            </a:prstGeom>
            <a:solidFill>
              <a:srgbClr val="ED7D3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634441F3-3A0D-414F-B3BE-39484033FC97}"/>
                    </a:ext>
                  </a:extLst>
                </p:cNvPr>
                <p:cNvSpPr txBox="1"/>
                <p:nvPr/>
              </p:nvSpPr>
              <p:spPr>
                <a:xfrm>
                  <a:off x="1669121" y="1962284"/>
                  <a:ext cx="565517" cy="558230"/>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sz="2800" b="0" i="1" u="none" strike="noStrike" kern="0" cap="none" spc="0" normalizeH="0" baseline="0" noProof="0" smtClean="0">
                                <a:ln>
                                  <a:noFill/>
                                </a:ln>
                                <a:solidFill>
                                  <a:prstClr val="white"/>
                                </a:solidFill>
                                <a:effectLst/>
                                <a:uLnTx/>
                                <a:uFillTx/>
                                <a:latin typeface="Cambria Math" panose="02040503050406030204" pitchFamily="18" charset="0"/>
                                <a:ea typeface="Cambria Math" panose="02040503050406030204" pitchFamily="18" charset="0"/>
                              </a:rPr>
                            </m:ctrlPr>
                          </m:sSubPr>
                          <m:e>
                            <m:r>
                              <a:rPr kumimoji="0" lang="en-US" sz="2800" b="0" i="1" u="none" strike="noStrike" kern="0" cap="none" spc="0" normalizeH="0" baseline="0" noProof="0" smtClean="0">
                                <a:ln>
                                  <a:noFill/>
                                </a:ln>
                                <a:solidFill>
                                  <a:prstClr val="white"/>
                                </a:solidFill>
                                <a:effectLst/>
                                <a:uLnTx/>
                                <a:uFillTx/>
                                <a:latin typeface="Cambria Math" panose="02040503050406030204" pitchFamily="18" charset="0"/>
                                <a:ea typeface="Cambria Math" panose="02040503050406030204" pitchFamily="18" charset="0"/>
                              </a:rPr>
                              <m:t>𝜇</m:t>
                            </m:r>
                          </m:e>
                          <m:sub>
                            <m:r>
                              <a:rPr kumimoji="0" lang="en-US" sz="2800" b="0" i="1" u="none" strike="noStrike" kern="0" cap="none" spc="0" normalizeH="0" baseline="0" noProof="0" smtClean="0">
                                <a:ln>
                                  <a:noFill/>
                                </a:ln>
                                <a:solidFill>
                                  <a:prstClr val="white"/>
                                </a:solidFill>
                                <a:effectLst/>
                                <a:uLnTx/>
                                <a:uFillTx/>
                                <a:latin typeface="Cambria Math" panose="02040503050406030204" pitchFamily="18" charset="0"/>
                                <a:ea typeface="Cambria Math" panose="02040503050406030204" pitchFamily="18" charset="0"/>
                              </a:rPr>
                              <m:t>𝑔</m:t>
                            </m:r>
                          </m:sub>
                        </m:sSub>
                      </m:oMath>
                    </m:oMathPara>
                  </a14:m>
                  <a:endParaRPr kumimoji="0" lang="en-US" sz="1600" b="0" i="0" u="none" strike="noStrike" kern="0" cap="none" spc="0" normalizeH="0" baseline="0" noProof="0" dirty="0">
                    <a:ln>
                      <a:noFill/>
                    </a:ln>
                    <a:solidFill>
                      <a:prstClr val="white"/>
                    </a:solidFill>
                    <a:effectLst/>
                    <a:uLnTx/>
                    <a:uFillTx/>
                    <a:latin typeface="Myriad Pro" panose="020B0503030403020204" pitchFamily="34" charset="0"/>
                  </a:endParaRPr>
                </a:p>
              </p:txBody>
            </p:sp>
          </mc:Choice>
          <mc:Fallback xmlns="">
            <p:sp>
              <p:nvSpPr>
                <p:cNvPr id="19" name="TextBox 18">
                  <a:extLst>
                    <a:ext uri="{FF2B5EF4-FFF2-40B4-BE49-F238E27FC236}">
                      <a16:creationId xmlns:a16="http://schemas.microsoft.com/office/drawing/2014/main" id="{634441F3-3A0D-414F-B3BE-39484033FC97}"/>
                    </a:ext>
                  </a:extLst>
                </p:cNvPr>
                <p:cNvSpPr txBox="1">
                  <a:spLocks noRot="1" noChangeAspect="1" noMove="1" noResize="1" noEditPoints="1" noAdjustHandles="1" noChangeArrowheads="1" noChangeShapeType="1" noTextEdit="1"/>
                </p:cNvSpPr>
                <p:nvPr/>
              </p:nvSpPr>
              <p:spPr>
                <a:xfrm>
                  <a:off x="1669121" y="1962284"/>
                  <a:ext cx="565517" cy="558230"/>
                </a:xfrm>
                <a:prstGeom prst="rect">
                  <a:avLst/>
                </a:prstGeom>
                <a:blipFill>
                  <a:blip r:embed="rId5"/>
                  <a:stretch>
                    <a:fillRect/>
                  </a:stretch>
                </a:blipFill>
              </p:spPr>
              <p:txBody>
                <a:bodyPr/>
                <a:lstStyle/>
                <a:p>
                  <a:r>
                    <a:rPr lang="en-US">
                      <a:noFill/>
                    </a:rPr>
                    <a:t> </a:t>
                  </a:r>
                </a:p>
              </p:txBody>
            </p:sp>
          </mc:Fallback>
        </mc:AlternateContent>
      </p:grpSp>
    </p:spTree>
    <p:extLst>
      <p:ext uri="{BB962C8B-B14F-4D97-AF65-F5344CB8AC3E}">
        <p14:creationId xmlns:p14="http://schemas.microsoft.com/office/powerpoint/2010/main" val="17671473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AC94B4E-98FE-46AC-949D-8BBC63A0C59D}"/>
              </a:ext>
            </a:extLst>
          </p:cNvPr>
          <p:cNvSpPr>
            <a:spLocks noGrp="1"/>
          </p:cNvSpPr>
          <p:nvPr>
            <p:ph type="sldNum" sz="quarter" idx="12"/>
          </p:nvPr>
        </p:nvSpPr>
        <p:spPr/>
        <p:txBody>
          <a:bodyPr/>
          <a:lstStyle/>
          <a:p>
            <a:fld id="{A91DC9A1-0149-4A14-AA6F-2444EA3861A9}" type="slidenum">
              <a:rPr lang="en-US" smtClean="0"/>
              <a:pPr/>
              <a:t>12</a:t>
            </a:fld>
            <a:endParaRPr lang="en-US"/>
          </a:p>
        </p:txBody>
      </p:sp>
      <p:sp>
        <p:nvSpPr>
          <p:cNvPr id="10" name="Title 1">
            <a:extLst>
              <a:ext uri="{FF2B5EF4-FFF2-40B4-BE49-F238E27FC236}">
                <a16:creationId xmlns:a16="http://schemas.microsoft.com/office/drawing/2014/main" id="{B4D0264F-BBE2-4F83-A12E-E86DD3D10B17}"/>
              </a:ext>
            </a:extLst>
          </p:cNvPr>
          <p:cNvSpPr>
            <a:spLocks noGrp="1"/>
          </p:cNvSpPr>
          <p:nvPr>
            <p:ph type="title"/>
          </p:nvPr>
        </p:nvSpPr>
        <p:spPr>
          <a:xfrm>
            <a:off x="171450" y="57151"/>
            <a:ext cx="7015163" cy="994172"/>
          </a:xfrm>
        </p:spPr>
        <p:txBody>
          <a:bodyPr>
            <a:noAutofit/>
          </a:bodyPr>
          <a:lstStyle/>
          <a:p>
            <a:r>
              <a:rPr lang="en-US" sz="3000" dirty="0"/>
              <a:t>Pedigree sequencing allow us to directly estimate the mutation rate per generation</a:t>
            </a:r>
          </a:p>
        </p:txBody>
      </p:sp>
      <p:sp>
        <p:nvSpPr>
          <p:cNvPr id="9" name="TextBox 8">
            <a:extLst>
              <a:ext uri="{FF2B5EF4-FFF2-40B4-BE49-F238E27FC236}">
                <a16:creationId xmlns:a16="http://schemas.microsoft.com/office/drawing/2014/main" id="{21762F4E-E5B2-4F69-8ADB-8532F89BA32C}"/>
              </a:ext>
            </a:extLst>
          </p:cNvPr>
          <p:cNvSpPr txBox="1"/>
          <p:nvPr/>
        </p:nvSpPr>
        <p:spPr>
          <a:xfrm>
            <a:off x="494370" y="3057494"/>
            <a:ext cx="1805600" cy="584775"/>
          </a:xfrm>
          <a:prstGeom prst="rect">
            <a:avLst/>
          </a:prstGeom>
          <a:noFill/>
        </p:spPr>
        <p:txBody>
          <a:bodyPr wrap="square" rtlCol="0">
            <a:spAutoFit/>
          </a:bodyPr>
          <a:lstStyle/>
          <a:p>
            <a:pPr algn="ctr"/>
            <a:r>
              <a:rPr lang="en-US" sz="1600" dirty="0">
                <a:latin typeface="Source Sans Pro" panose="020B0503030403020204" pitchFamily="34" charset="0"/>
                <a:ea typeface="Source Sans Pro" panose="020B0503030403020204" pitchFamily="34" charset="0"/>
              </a:rPr>
              <a:t>The mutation rate per generation</a:t>
            </a:r>
          </a:p>
        </p:txBody>
      </p:sp>
      <p:grpSp>
        <p:nvGrpSpPr>
          <p:cNvPr id="11" name="Group 10">
            <a:extLst>
              <a:ext uri="{FF2B5EF4-FFF2-40B4-BE49-F238E27FC236}">
                <a16:creationId xmlns:a16="http://schemas.microsoft.com/office/drawing/2014/main" id="{BDB9397C-0FC5-4CBF-AB9E-425B65A985EA}"/>
              </a:ext>
            </a:extLst>
          </p:cNvPr>
          <p:cNvGrpSpPr/>
          <p:nvPr/>
        </p:nvGrpSpPr>
        <p:grpSpPr>
          <a:xfrm>
            <a:off x="1073600" y="2451761"/>
            <a:ext cx="647139" cy="625739"/>
            <a:chOff x="5006568" y="3370798"/>
            <a:chExt cx="537161" cy="519398"/>
          </a:xfrm>
        </p:grpSpPr>
        <p:sp>
          <p:nvSpPr>
            <p:cNvPr id="12" name="Rectangle: Rounded Corners 11">
              <a:extLst>
                <a:ext uri="{FF2B5EF4-FFF2-40B4-BE49-F238E27FC236}">
                  <a16:creationId xmlns:a16="http://schemas.microsoft.com/office/drawing/2014/main" id="{8253766C-AEDA-4900-8EB3-E2EECE19F7BF}"/>
                </a:ext>
              </a:extLst>
            </p:cNvPr>
            <p:cNvSpPr/>
            <p:nvPr/>
          </p:nvSpPr>
          <p:spPr>
            <a:xfrm>
              <a:off x="5006568" y="3492647"/>
              <a:ext cx="537161" cy="397549"/>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FBF5A231-E462-4099-B898-B9AFE99F42F5}"/>
                    </a:ext>
                  </a:extLst>
                </p:cNvPr>
                <p:cNvSpPr txBox="1"/>
                <p:nvPr/>
              </p:nvSpPr>
              <p:spPr>
                <a:xfrm>
                  <a:off x="5106429" y="3370798"/>
                  <a:ext cx="428526" cy="51860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sz="3200" i="1">
                                <a:solidFill>
                                  <a:schemeClr val="bg1"/>
                                </a:solidFill>
                                <a:latin typeface="Cambria Math" panose="02040503050406030204" pitchFamily="18" charset="0"/>
                                <a:ea typeface="Cambria Math" panose="02040503050406030204" pitchFamily="18" charset="0"/>
                              </a:rPr>
                            </m:ctrlPr>
                          </m:sSubPr>
                          <m:e>
                            <m:r>
                              <a:rPr lang="en-US" sz="3200" i="1">
                                <a:solidFill>
                                  <a:schemeClr val="bg1"/>
                                </a:solidFill>
                                <a:latin typeface="Cambria Math" panose="02040503050406030204" pitchFamily="18" charset="0"/>
                                <a:ea typeface="Cambria Math" panose="02040503050406030204" pitchFamily="18" charset="0"/>
                              </a:rPr>
                              <m:t>𝜇</m:t>
                            </m:r>
                          </m:e>
                          <m:sub>
                            <m:r>
                              <a:rPr lang="en-US" sz="3200" i="1">
                                <a:solidFill>
                                  <a:schemeClr val="bg1"/>
                                </a:solidFill>
                                <a:latin typeface="Cambria Math" panose="02040503050406030204" pitchFamily="18" charset="0"/>
                                <a:ea typeface="Cambria Math" panose="02040503050406030204" pitchFamily="18" charset="0"/>
                              </a:rPr>
                              <m:t>𝑔</m:t>
                            </m:r>
                          </m:sub>
                        </m:sSub>
                      </m:oMath>
                    </m:oMathPara>
                  </a14:m>
                  <a:endParaRPr lang="en-US" sz="1350" dirty="0">
                    <a:solidFill>
                      <a:schemeClr val="bg1"/>
                    </a:solidFill>
                    <a:latin typeface="Myriad Pro" panose="020B0503030403020204" pitchFamily="34" charset="0"/>
                  </a:endParaRPr>
                </a:p>
              </p:txBody>
            </p:sp>
          </mc:Choice>
          <mc:Fallback xmlns="">
            <p:sp>
              <p:nvSpPr>
                <p:cNvPr id="8" name="TextBox 7">
                  <a:extLst>
                    <a:ext uri="{FF2B5EF4-FFF2-40B4-BE49-F238E27FC236}">
                      <a16:creationId xmlns:a16="http://schemas.microsoft.com/office/drawing/2014/main" id="{C2E627AB-CE8C-43B4-855E-EDA4426075E9}"/>
                    </a:ext>
                  </a:extLst>
                </p:cNvPr>
                <p:cNvSpPr txBox="1">
                  <a:spLocks noRot="1" noChangeAspect="1" noMove="1" noResize="1" noEditPoints="1" noAdjustHandles="1" noChangeArrowheads="1" noChangeShapeType="1" noTextEdit="1"/>
                </p:cNvSpPr>
                <p:nvPr/>
              </p:nvSpPr>
              <p:spPr>
                <a:xfrm>
                  <a:off x="5106429" y="3370798"/>
                  <a:ext cx="428526" cy="518607"/>
                </a:xfrm>
                <a:prstGeom prst="rect">
                  <a:avLst/>
                </a:prstGeom>
                <a:blipFill>
                  <a:blip r:embed="rId3"/>
                  <a:stretch>
                    <a:fillRect/>
                  </a:stretch>
                </a:blipFill>
              </p:spPr>
              <p:txBody>
                <a:bodyPr/>
                <a:lstStyle/>
                <a:p>
                  <a:r>
                    <a:rPr lang="en-US">
                      <a:noFill/>
                    </a:rPr>
                    <a:t> </a:t>
                  </a:r>
                </a:p>
              </p:txBody>
            </p:sp>
          </mc:Fallback>
        </mc:AlternateContent>
      </p:grpSp>
    </p:spTree>
    <p:extLst>
      <p:ext uri="{BB962C8B-B14F-4D97-AF65-F5344CB8AC3E}">
        <p14:creationId xmlns:p14="http://schemas.microsoft.com/office/powerpoint/2010/main" val="31590738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AC94B4E-98FE-46AC-949D-8BBC63A0C59D}"/>
              </a:ext>
            </a:extLst>
          </p:cNvPr>
          <p:cNvSpPr>
            <a:spLocks noGrp="1"/>
          </p:cNvSpPr>
          <p:nvPr>
            <p:ph type="sldNum" sz="quarter" idx="12"/>
          </p:nvPr>
        </p:nvSpPr>
        <p:spPr/>
        <p:txBody>
          <a:bodyPr/>
          <a:lstStyle/>
          <a:p>
            <a:fld id="{A91DC9A1-0149-4A14-AA6F-2444EA3861A9}" type="slidenum">
              <a:rPr lang="en-US" smtClean="0"/>
              <a:pPr/>
              <a:t>13</a:t>
            </a:fld>
            <a:endParaRPr lang="en-US"/>
          </a:p>
        </p:txBody>
      </p:sp>
      <p:sp>
        <p:nvSpPr>
          <p:cNvPr id="5" name="TextBox 4">
            <a:extLst>
              <a:ext uri="{FF2B5EF4-FFF2-40B4-BE49-F238E27FC236}">
                <a16:creationId xmlns:a16="http://schemas.microsoft.com/office/drawing/2014/main" id="{7A436599-B0F2-4118-B6B3-1AA102CE2F5E}"/>
              </a:ext>
            </a:extLst>
          </p:cNvPr>
          <p:cNvSpPr txBox="1"/>
          <p:nvPr/>
        </p:nvSpPr>
        <p:spPr>
          <a:xfrm>
            <a:off x="494370" y="3057494"/>
            <a:ext cx="1805600" cy="584775"/>
          </a:xfrm>
          <a:prstGeom prst="rect">
            <a:avLst/>
          </a:prstGeom>
          <a:noFill/>
        </p:spPr>
        <p:txBody>
          <a:bodyPr wrap="square" rtlCol="0">
            <a:spAutoFit/>
          </a:bodyPr>
          <a:lstStyle/>
          <a:p>
            <a:pPr algn="ctr"/>
            <a:r>
              <a:rPr lang="en-US" sz="1600" dirty="0">
                <a:latin typeface="Source Sans Pro" panose="020B0503030403020204" pitchFamily="34" charset="0"/>
                <a:ea typeface="Source Sans Pro" panose="020B0503030403020204" pitchFamily="34" charset="0"/>
              </a:rPr>
              <a:t>The mutation rate per generation</a:t>
            </a:r>
          </a:p>
        </p:txBody>
      </p:sp>
      <p:sp>
        <p:nvSpPr>
          <p:cNvPr id="10" name="Title 1">
            <a:extLst>
              <a:ext uri="{FF2B5EF4-FFF2-40B4-BE49-F238E27FC236}">
                <a16:creationId xmlns:a16="http://schemas.microsoft.com/office/drawing/2014/main" id="{B4D0264F-BBE2-4F83-A12E-E86DD3D10B17}"/>
              </a:ext>
            </a:extLst>
          </p:cNvPr>
          <p:cNvSpPr>
            <a:spLocks noGrp="1"/>
          </p:cNvSpPr>
          <p:nvPr>
            <p:ph type="title"/>
          </p:nvPr>
        </p:nvSpPr>
        <p:spPr>
          <a:xfrm>
            <a:off x="171450" y="57151"/>
            <a:ext cx="7336631" cy="994172"/>
          </a:xfrm>
        </p:spPr>
        <p:txBody>
          <a:bodyPr>
            <a:noAutofit/>
          </a:bodyPr>
          <a:lstStyle/>
          <a:p>
            <a:r>
              <a:rPr lang="en-US" sz="3000" dirty="0"/>
              <a:t>Pedigree sequencing allow us to directly estimate the mutation rate per generation</a:t>
            </a:r>
          </a:p>
        </p:txBody>
      </p:sp>
      <p:grpSp>
        <p:nvGrpSpPr>
          <p:cNvPr id="6" name="Group 5">
            <a:extLst>
              <a:ext uri="{FF2B5EF4-FFF2-40B4-BE49-F238E27FC236}">
                <a16:creationId xmlns:a16="http://schemas.microsoft.com/office/drawing/2014/main" id="{B0A9D51D-C6A6-4429-9252-F1B684B9BAD8}"/>
              </a:ext>
            </a:extLst>
          </p:cNvPr>
          <p:cNvGrpSpPr/>
          <p:nvPr/>
        </p:nvGrpSpPr>
        <p:grpSpPr>
          <a:xfrm>
            <a:off x="1073600" y="2451761"/>
            <a:ext cx="647139" cy="625739"/>
            <a:chOff x="5006568" y="3370798"/>
            <a:chExt cx="537161" cy="519398"/>
          </a:xfrm>
        </p:grpSpPr>
        <p:sp>
          <p:nvSpPr>
            <p:cNvPr id="7" name="Rectangle: Rounded Corners 6">
              <a:extLst>
                <a:ext uri="{FF2B5EF4-FFF2-40B4-BE49-F238E27FC236}">
                  <a16:creationId xmlns:a16="http://schemas.microsoft.com/office/drawing/2014/main" id="{7F7B9194-F5CD-4D2B-9876-34BFE7999854}"/>
                </a:ext>
              </a:extLst>
            </p:cNvPr>
            <p:cNvSpPr/>
            <p:nvPr/>
          </p:nvSpPr>
          <p:spPr>
            <a:xfrm>
              <a:off x="5006568" y="3492647"/>
              <a:ext cx="537161" cy="397549"/>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C2E627AB-CE8C-43B4-855E-EDA4426075E9}"/>
                    </a:ext>
                  </a:extLst>
                </p:cNvPr>
                <p:cNvSpPr txBox="1"/>
                <p:nvPr/>
              </p:nvSpPr>
              <p:spPr>
                <a:xfrm>
                  <a:off x="5106429" y="3370798"/>
                  <a:ext cx="428526" cy="51860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sz="3200" i="1">
                                <a:solidFill>
                                  <a:schemeClr val="bg1"/>
                                </a:solidFill>
                                <a:latin typeface="Cambria Math" panose="02040503050406030204" pitchFamily="18" charset="0"/>
                                <a:ea typeface="Cambria Math" panose="02040503050406030204" pitchFamily="18" charset="0"/>
                              </a:rPr>
                            </m:ctrlPr>
                          </m:sSubPr>
                          <m:e>
                            <m:r>
                              <a:rPr lang="en-US" sz="3200" i="1">
                                <a:solidFill>
                                  <a:schemeClr val="bg1"/>
                                </a:solidFill>
                                <a:latin typeface="Cambria Math" panose="02040503050406030204" pitchFamily="18" charset="0"/>
                                <a:ea typeface="Cambria Math" panose="02040503050406030204" pitchFamily="18" charset="0"/>
                              </a:rPr>
                              <m:t>𝜇</m:t>
                            </m:r>
                          </m:e>
                          <m:sub>
                            <m:r>
                              <a:rPr lang="en-US" sz="3200" i="1">
                                <a:solidFill>
                                  <a:schemeClr val="bg1"/>
                                </a:solidFill>
                                <a:latin typeface="Cambria Math" panose="02040503050406030204" pitchFamily="18" charset="0"/>
                                <a:ea typeface="Cambria Math" panose="02040503050406030204" pitchFamily="18" charset="0"/>
                              </a:rPr>
                              <m:t>𝑔</m:t>
                            </m:r>
                          </m:sub>
                        </m:sSub>
                      </m:oMath>
                    </m:oMathPara>
                  </a14:m>
                  <a:endParaRPr lang="en-US" sz="1350" dirty="0">
                    <a:solidFill>
                      <a:schemeClr val="bg1"/>
                    </a:solidFill>
                    <a:latin typeface="Myriad Pro" panose="020B0503030403020204" pitchFamily="34" charset="0"/>
                  </a:endParaRPr>
                </a:p>
              </p:txBody>
            </p:sp>
          </mc:Choice>
          <mc:Fallback xmlns="">
            <p:sp>
              <p:nvSpPr>
                <p:cNvPr id="8" name="TextBox 7">
                  <a:extLst>
                    <a:ext uri="{FF2B5EF4-FFF2-40B4-BE49-F238E27FC236}">
                      <a16:creationId xmlns:a16="http://schemas.microsoft.com/office/drawing/2014/main" id="{C2E627AB-CE8C-43B4-855E-EDA4426075E9}"/>
                    </a:ext>
                  </a:extLst>
                </p:cNvPr>
                <p:cNvSpPr txBox="1">
                  <a:spLocks noRot="1" noChangeAspect="1" noMove="1" noResize="1" noEditPoints="1" noAdjustHandles="1" noChangeArrowheads="1" noChangeShapeType="1" noTextEdit="1"/>
                </p:cNvSpPr>
                <p:nvPr/>
              </p:nvSpPr>
              <p:spPr>
                <a:xfrm>
                  <a:off x="5106429" y="3370798"/>
                  <a:ext cx="428526" cy="518607"/>
                </a:xfrm>
                <a:prstGeom prst="rect">
                  <a:avLst/>
                </a:prstGeom>
                <a:blipFill>
                  <a:blip r:embed="rId3"/>
                  <a:stretch>
                    <a:fillRect/>
                  </a:stretch>
                </a:blipFill>
              </p:spPr>
              <p:txBody>
                <a:bodyPr/>
                <a:lstStyle/>
                <a:p>
                  <a:r>
                    <a:rPr lang="en-US">
                      <a:noFill/>
                    </a:rPr>
                    <a:t> </a:t>
                  </a:r>
                </a:p>
              </p:txBody>
            </p:sp>
          </mc:Fallback>
        </mc:AlternateContent>
      </p:grpSp>
      <p:cxnSp>
        <p:nvCxnSpPr>
          <p:cNvPr id="11" name="Straight Arrow Connector 10">
            <a:extLst>
              <a:ext uri="{FF2B5EF4-FFF2-40B4-BE49-F238E27FC236}">
                <a16:creationId xmlns:a16="http://schemas.microsoft.com/office/drawing/2014/main" id="{D6681080-2CF0-4B6B-819A-1C5432301984}"/>
              </a:ext>
            </a:extLst>
          </p:cNvPr>
          <p:cNvCxnSpPr>
            <a:cxnSpLocks/>
          </p:cNvCxnSpPr>
          <p:nvPr/>
        </p:nvCxnSpPr>
        <p:spPr>
          <a:xfrm>
            <a:off x="2661059" y="2913953"/>
            <a:ext cx="1257356" cy="0"/>
          </a:xfrm>
          <a:prstGeom prst="straightConnector1">
            <a:avLst/>
          </a:prstGeom>
          <a:ln w="127000">
            <a:solidFill>
              <a:schemeClr val="tx1">
                <a:lumMod val="75000"/>
                <a:lumOff val="25000"/>
              </a:schemeClr>
            </a:solidFill>
            <a:tailEnd type="arrow" w="sm" len="sm"/>
          </a:ln>
        </p:spPr>
        <p:style>
          <a:lnRef idx="1">
            <a:schemeClr val="accent1"/>
          </a:lnRef>
          <a:fillRef idx="0">
            <a:schemeClr val="accent1"/>
          </a:fillRef>
          <a:effectRef idx="0">
            <a:schemeClr val="accent1"/>
          </a:effectRef>
          <a:fontRef idx="minor">
            <a:schemeClr val="tx1"/>
          </a:fontRef>
        </p:style>
      </p:cxnSp>
      <p:pic>
        <p:nvPicPr>
          <p:cNvPr id="9" name="Picture 8" descr="Text&#10;&#10;Description automatically generated">
            <a:extLst>
              <a:ext uri="{FF2B5EF4-FFF2-40B4-BE49-F238E27FC236}">
                <a16:creationId xmlns:a16="http://schemas.microsoft.com/office/drawing/2014/main" id="{DAB33358-D9FE-4A34-80FE-3E3F8A058DF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64844" y="1348257"/>
            <a:ext cx="4314579" cy="3418474"/>
          </a:xfrm>
          <a:prstGeom prst="rect">
            <a:avLst/>
          </a:prstGeom>
        </p:spPr>
      </p:pic>
    </p:spTree>
    <p:extLst>
      <p:ext uri="{BB962C8B-B14F-4D97-AF65-F5344CB8AC3E}">
        <p14:creationId xmlns:p14="http://schemas.microsoft.com/office/powerpoint/2010/main" val="28632283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45663C-F6C2-4BC8-A75C-55E192FCE00C}"/>
              </a:ext>
            </a:extLst>
          </p:cNvPr>
          <p:cNvSpPr>
            <a:spLocks noGrp="1"/>
          </p:cNvSpPr>
          <p:nvPr>
            <p:ph type="title"/>
          </p:nvPr>
        </p:nvSpPr>
        <p:spPr>
          <a:xfrm>
            <a:off x="219075" y="34529"/>
            <a:ext cx="6888956" cy="857250"/>
          </a:xfrm>
        </p:spPr>
        <p:txBody>
          <a:bodyPr>
            <a:normAutofit fontScale="90000"/>
          </a:bodyPr>
          <a:lstStyle/>
          <a:p>
            <a:r>
              <a:rPr lang="en-US" dirty="0"/>
              <a:t>The mutation rate per generation is not constant</a:t>
            </a:r>
          </a:p>
        </p:txBody>
      </p:sp>
      <p:sp>
        <p:nvSpPr>
          <p:cNvPr id="4" name="Slide Number Placeholder 3">
            <a:extLst>
              <a:ext uri="{FF2B5EF4-FFF2-40B4-BE49-F238E27FC236}">
                <a16:creationId xmlns:a16="http://schemas.microsoft.com/office/drawing/2014/main" id="{C7D0D131-70AA-4754-B645-9B9DF886F4B4}"/>
              </a:ext>
            </a:extLst>
          </p:cNvPr>
          <p:cNvSpPr>
            <a:spLocks noGrp="1"/>
          </p:cNvSpPr>
          <p:nvPr>
            <p:ph type="sldNum" sz="quarter" idx="12"/>
          </p:nvPr>
        </p:nvSpPr>
        <p:spPr/>
        <p:txBody>
          <a:bodyPr/>
          <a:lstStyle/>
          <a:p>
            <a:fld id="{CF69CA37-420A-400E-8ACC-FB9469DD06F5}" type="slidenum">
              <a:rPr lang="en-US" smtClean="0"/>
              <a:pPr/>
              <a:t>14</a:t>
            </a:fld>
            <a:endParaRPr lang="en-US" dirty="0"/>
          </a:p>
        </p:txBody>
      </p:sp>
      <p:grpSp>
        <p:nvGrpSpPr>
          <p:cNvPr id="5" name="Group 4">
            <a:extLst>
              <a:ext uri="{FF2B5EF4-FFF2-40B4-BE49-F238E27FC236}">
                <a16:creationId xmlns:a16="http://schemas.microsoft.com/office/drawing/2014/main" id="{9DB8337A-AA18-4CA0-AF18-75FBE9EE9CC5}"/>
              </a:ext>
            </a:extLst>
          </p:cNvPr>
          <p:cNvGrpSpPr/>
          <p:nvPr/>
        </p:nvGrpSpPr>
        <p:grpSpPr>
          <a:xfrm>
            <a:off x="330370" y="1025429"/>
            <a:ext cx="6485516" cy="3878757"/>
            <a:chOff x="5254436" y="1255373"/>
            <a:chExt cx="4021018" cy="2404827"/>
          </a:xfrm>
        </p:grpSpPr>
        <p:sp>
          <p:nvSpPr>
            <p:cNvPr id="6" name="Rectangle 5">
              <a:extLst>
                <a:ext uri="{FF2B5EF4-FFF2-40B4-BE49-F238E27FC236}">
                  <a16:creationId xmlns:a16="http://schemas.microsoft.com/office/drawing/2014/main" id="{C4611947-5074-4954-A502-8269C1A4B12A}"/>
                </a:ext>
              </a:extLst>
            </p:cNvPr>
            <p:cNvSpPr/>
            <p:nvPr/>
          </p:nvSpPr>
          <p:spPr>
            <a:xfrm>
              <a:off x="5822083" y="1358022"/>
              <a:ext cx="1404105" cy="5908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2">
              <a:extLst>
                <a:ext uri="{FF2B5EF4-FFF2-40B4-BE49-F238E27FC236}">
                  <a16:creationId xmlns:a16="http://schemas.microsoft.com/office/drawing/2014/main" id="{3C62619A-D798-4593-AF09-9518702F4B5C}"/>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95900" y="1255373"/>
              <a:ext cx="3467092" cy="21914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Rectangle 7">
              <a:extLst>
                <a:ext uri="{FF2B5EF4-FFF2-40B4-BE49-F238E27FC236}">
                  <a16:creationId xmlns:a16="http://schemas.microsoft.com/office/drawing/2014/main" id="{3AF462F9-8823-4F95-8157-D7D4F838959F}"/>
                </a:ext>
              </a:extLst>
            </p:cNvPr>
            <p:cNvSpPr/>
            <p:nvPr/>
          </p:nvSpPr>
          <p:spPr>
            <a:xfrm>
              <a:off x="5822082" y="1309637"/>
              <a:ext cx="1404105" cy="5908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73498C34-8FFA-41CC-9557-0CDEF856B705}"/>
                </a:ext>
              </a:extLst>
            </p:cNvPr>
            <p:cNvSpPr txBox="1"/>
            <p:nvPr/>
          </p:nvSpPr>
          <p:spPr>
            <a:xfrm>
              <a:off x="5822082" y="1358022"/>
              <a:ext cx="1892996" cy="286232"/>
            </a:xfrm>
            <a:prstGeom prst="rect">
              <a:avLst/>
            </a:prstGeom>
            <a:noFill/>
          </p:spPr>
          <p:txBody>
            <a:bodyPr wrap="square" rtlCol="0">
              <a:spAutoFit/>
            </a:bodyPr>
            <a:lstStyle/>
            <a:p>
              <a:r>
                <a:rPr lang="en-US" sz="2400" dirty="0">
                  <a:latin typeface="Source Sans Pro" panose="020B0503030403020204" pitchFamily="34" charset="0"/>
                  <a:ea typeface="Source Sans Pro" panose="020B0503030403020204" pitchFamily="34" charset="0"/>
                </a:rPr>
                <a:t>Human trios</a:t>
              </a:r>
            </a:p>
          </p:txBody>
        </p:sp>
        <p:sp>
          <p:nvSpPr>
            <p:cNvPr id="10" name="Rectangle 9">
              <a:extLst>
                <a:ext uri="{FF2B5EF4-FFF2-40B4-BE49-F238E27FC236}">
                  <a16:creationId xmlns:a16="http://schemas.microsoft.com/office/drawing/2014/main" id="{5FC423A1-588A-448C-A533-AC35A3AA2ED3}"/>
                </a:ext>
              </a:extLst>
            </p:cNvPr>
            <p:cNvSpPr/>
            <p:nvPr/>
          </p:nvSpPr>
          <p:spPr>
            <a:xfrm>
              <a:off x="5625341" y="3304171"/>
              <a:ext cx="3137651" cy="14266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3BD1619E-3DCF-4D94-AA32-2A3356EC8DFE}"/>
                </a:ext>
              </a:extLst>
            </p:cNvPr>
            <p:cNvSpPr txBox="1"/>
            <p:nvPr/>
          </p:nvSpPr>
          <p:spPr>
            <a:xfrm>
              <a:off x="8095010" y="3309236"/>
              <a:ext cx="1180444" cy="133574"/>
            </a:xfrm>
            <a:prstGeom prst="rect">
              <a:avLst/>
            </a:prstGeom>
            <a:noFill/>
          </p:spPr>
          <p:txBody>
            <a:bodyPr wrap="square" lIns="91438" tIns="45719" rIns="91438" bIns="45719" rtlCol="0">
              <a:spAutoFit/>
            </a:bodyPr>
            <a:lstStyle/>
            <a:p>
              <a:r>
                <a:rPr lang="en-US" sz="800" i="1" dirty="0">
                  <a:latin typeface="Source Sans Pro" panose="020B0503030403020204" pitchFamily="34" charset="0"/>
                  <a:ea typeface="Source Sans Pro" panose="020B0503030403020204" pitchFamily="34" charset="0"/>
                </a:rPr>
                <a:t>Kong et al. 2012</a:t>
              </a:r>
            </a:p>
          </p:txBody>
        </p:sp>
        <p:sp>
          <p:nvSpPr>
            <p:cNvPr id="12" name="Rectangle 11">
              <a:extLst>
                <a:ext uri="{FF2B5EF4-FFF2-40B4-BE49-F238E27FC236}">
                  <a16:creationId xmlns:a16="http://schemas.microsoft.com/office/drawing/2014/main" id="{71CA8E9E-E270-4D4E-BB2A-148A5985BAF6}"/>
                </a:ext>
              </a:extLst>
            </p:cNvPr>
            <p:cNvSpPr/>
            <p:nvPr/>
          </p:nvSpPr>
          <p:spPr>
            <a:xfrm>
              <a:off x="5256145" y="1358022"/>
              <a:ext cx="242692" cy="17132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6F173CBA-FF0C-42FD-80E8-FDF0F2C8E0C8}"/>
                </a:ext>
              </a:extLst>
            </p:cNvPr>
            <p:cNvSpPr txBox="1"/>
            <p:nvPr/>
          </p:nvSpPr>
          <p:spPr>
            <a:xfrm rot="16200000">
              <a:off x="4733498" y="2038753"/>
              <a:ext cx="1411207" cy="369332"/>
            </a:xfrm>
            <a:prstGeom prst="rect">
              <a:avLst/>
            </a:prstGeom>
            <a:noFill/>
          </p:spPr>
          <p:txBody>
            <a:bodyPr wrap="square" rtlCol="0">
              <a:spAutoFit/>
            </a:bodyPr>
            <a:lstStyle/>
            <a:p>
              <a:pPr algn="ctr"/>
              <a:r>
                <a:rPr lang="en-US" dirty="0"/>
                <a:t># mutations</a:t>
              </a:r>
            </a:p>
          </p:txBody>
        </p:sp>
        <p:sp>
          <p:nvSpPr>
            <p:cNvPr id="14" name="TextBox 13">
              <a:extLst>
                <a:ext uri="{FF2B5EF4-FFF2-40B4-BE49-F238E27FC236}">
                  <a16:creationId xmlns:a16="http://schemas.microsoft.com/office/drawing/2014/main" id="{B345B99A-36EA-4893-8F62-872F03CF1224}"/>
                </a:ext>
              </a:extLst>
            </p:cNvPr>
            <p:cNvSpPr txBox="1"/>
            <p:nvPr/>
          </p:nvSpPr>
          <p:spPr>
            <a:xfrm>
              <a:off x="6417436" y="3290868"/>
              <a:ext cx="1411207" cy="369332"/>
            </a:xfrm>
            <a:prstGeom prst="rect">
              <a:avLst/>
            </a:prstGeom>
            <a:noFill/>
          </p:spPr>
          <p:txBody>
            <a:bodyPr wrap="square" rtlCol="0">
              <a:spAutoFit/>
            </a:bodyPr>
            <a:lstStyle/>
            <a:p>
              <a:pPr algn="ctr"/>
              <a:r>
                <a:rPr lang="en-US" dirty="0"/>
                <a:t>Father's age</a:t>
              </a:r>
            </a:p>
          </p:txBody>
        </p:sp>
      </p:grpSp>
    </p:spTree>
    <p:extLst>
      <p:ext uri="{BB962C8B-B14F-4D97-AF65-F5344CB8AC3E}">
        <p14:creationId xmlns:p14="http://schemas.microsoft.com/office/powerpoint/2010/main" val="199939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45663C-F6C2-4BC8-A75C-55E192FCE00C}"/>
              </a:ext>
            </a:extLst>
          </p:cNvPr>
          <p:cNvSpPr>
            <a:spLocks noGrp="1"/>
          </p:cNvSpPr>
          <p:nvPr>
            <p:ph type="title"/>
          </p:nvPr>
        </p:nvSpPr>
        <p:spPr>
          <a:xfrm>
            <a:off x="219075" y="34529"/>
            <a:ext cx="6996113" cy="857250"/>
          </a:xfrm>
        </p:spPr>
        <p:txBody>
          <a:bodyPr>
            <a:normAutofit fontScale="90000"/>
          </a:bodyPr>
          <a:lstStyle/>
          <a:p>
            <a:r>
              <a:rPr lang="en-US" dirty="0"/>
              <a:t>The mutation rate per generation is not constant</a:t>
            </a:r>
          </a:p>
        </p:txBody>
      </p:sp>
      <p:sp>
        <p:nvSpPr>
          <p:cNvPr id="4" name="Slide Number Placeholder 3">
            <a:extLst>
              <a:ext uri="{FF2B5EF4-FFF2-40B4-BE49-F238E27FC236}">
                <a16:creationId xmlns:a16="http://schemas.microsoft.com/office/drawing/2014/main" id="{C7D0D131-70AA-4754-B645-9B9DF886F4B4}"/>
              </a:ext>
            </a:extLst>
          </p:cNvPr>
          <p:cNvSpPr>
            <a:spLocks noGrp="1"/>
          </p:cNvSpPr>
          <p:nvPr>
            <p:ph type="sldNum" sz="quarter" idx="12"/>
          </p:nvPr>
        </p:nvSpPr>
        <p:spPr/>
        <p:txBody>
          <a:bodyPr/>
          <a:lstStyle/>
          <a:p>
            <a:fld id="{CF69CA37-420A-400E-8ACC-FB9469DD06F5}" type="slidenum">
              <a:rPr lang="en-US" smtClean="0"/>
              <a:pPr/>
              <a:t>15</a:t>
            </a:fld>
            <a:endParaRPr lang="en-US" dirty="0"/>
          </a:p>
        </p:txBody>
      </p:sp>
      <p:grpSp>
        <p:nvGrpSpPr>
          <p:cNvPr id="5" name="Group 4">
            <a:extLst>
              <a:ext uri="{FF2B5EF4-FFF2-40B4-BE49-F238E27FC236}">
                <a16:creationId xmlns:a16="http://schemas.microsoft.com/office/drawing/2014/main" id="{9DB8337A-AA18-4CA0-AF18-75FBE9EE9CC5}"/>
              </a:ext>
            </a:extLst>
          </p:cNvPr>
          <p:cNvGrpSpPr/>
          <p:nvPr/>
        </p:nvGrpSpPr>
        <p:grpSpPr>
          <a:xfrm>
            <a:off x="330370" y="1025429"/>
            <a:ext cx="6485516" cy="3878757"/>
            <a:chOff x="5254436" y="1255373"/>
            <a:chExt cx="4021018" cy="2404827"/>
          </a:xfrm>
        </p:grpSpPr>
        <p:sp>
          <p:nvSpPr>
            <p:cNvPr id="6" name="Rectangle 5">
              <a:extLst>
                <a:ext uri="{FF2B5EF4-FFF2-40B4-BE49-F238E27FC236}">
                  <a16:creationId xmlns:a16="http://schemas.microsoft.com/office/drawing/2014/main" id="{C4611947-5074-4954-A502-8269C1A4B12A}"/>
                </a:ext>
              </a:extLst>
            </p:cNvPr>
            <p:cNvSpPr/>
            <p:nvPr/>
          </p:nvSpPr>
          <p:spPr>
            <a:xfrm>
              <a:off x="5822083" y="1358022"/>
              <a:ext cx="1404105" cy="5908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2">
              <a:extLst>
                <a:ext uri="{FF2B5EF4-FFF2-40B4-BE49-F238E27FC236}">
                  <a16:creationId xmlns:a16="http://schemas.microsoft.com/office/drawing/2014/main" id="{3C62619A-D798-4593-AF09-9518702F4B5C}"/>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95900" y="1255373"/>
              <a:ext cx="3467092" cy="21914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Rectangle 7">
              <a:extLst>
                <a:ext uri="{FF2B5EF4-FFF2-40B4-BE49-F238E27FC236}">
                  <a16:creationId xmlns:a16="http://schemas.microsoft.com/office/drawing/2014/main" id="{3AF462F9-8823-4F95-8157-D7D4F838959F}"/>
                </a:ext>
              </a:extLst>
            </p:cNvPr>
            <p:cNvSpPr/>
            <p:nvPr/>
          </p:nvSpPr>
          <p:spPr>
            <a:xfrm>
              <a:off x="5822082" y="1309637"/>
              <a:ext cx="1404105" cy="5908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73498C34-8FFA-41CC-9557-0CDEF856B705}"/>
                </a:ext>
              </a:extLst>
            </p:cNvPr>
            <p:cNvSpPr txBox="1"/>
            <p:nvPr/>
          </p:nvSpPr>
          <p:spPr>
            <a:xfrm>
              <a:off x="5822082" y="1358022"/>
              <a:ext cx="1892996" cy="286232"/>
            </a:xfrm>
            <a:prstGeom prst="rect">
              <a:avLst/>
            </a:prstGeom>
            <a:noFill/>
          </p:spPr>
          <p:txBody>
            <a:bodyPr wrap="square" rtlCol="0">
              <a:spAutoFit/>
            </a:bodyPr>
            <a:lstStyle/>
            <a:p>
              <a:r>
                <a:rPr lang="en-US" sz="2400" dirty="0">
                  <a:latin typeface="Source Sans Pro" panose="020B0503030403020204" pitchFamily="34" charset="0"/>
                  <a:ea typeface="Source Sans Pro" panose="020B0503030403020204" pitchFamily="34" charset="0"/>
                </a:rPr>
                <a:t>Human trios</a:t>
              </a:r>
            </a:p>
          </p:txBody>
        </p:sp>
        <p:sp>
          <p:nvSpPr>
            <p:cNvPr id="10" name="Rectangle 9">
              <a:extLst>
                <a:ext uri="{FF2B5EF4-FFF2-40B4-BE49-F238E27FC236}">
                  <a16:creationId xmlns:a16="http://schemas.microsoft.com/office/drawing/2014/main" id="{5FC423A1-588A-448C-A533-AC35A3AA2ED3}"/>
                </a:ext>
              </a:extLst>
            </p:cNvPr>
            <p:cNvSpPr/>
            <p:nvPr/>
          </p:nvSpPr>
          <p:spPr>
            <a:xfrm>
              <a:off x="5625341" y="3304171"/>
              <a:ext cx="3137651" cy="14266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3BD1619E-3DCF-4D94-AA32-2A3356EC8DFE}"/>
                </a:ext>
              </a:extLst>
            </p:cNvPr>
            <p:cNvSpPr txBox="1"/>
            <p:nvPr/>
          </p:nvSpPr>
          <p:spPr>
            <a:xfrm>
              <a:off x="8095010" y="3309236"/>
              <a:ext cx="1180444" cy="133574"/>
            </a:xfrm>
            <a:prstGeom prst="rect">
              <a:avLst/>
            </a:prstGeom>
            <a:noFill/>
          </p:spPr>
          <p:txBody>
            <a:bodyPr wrap="square" lIns="91438" tIns="45719" rIns="91438" bIns="45719" rtlCol="0">
              <a:spAutoFit/>
            </a:bodyPr>
            <a:lstStyle/>
            <a:p>
              <a:r>
                <a:rPr lang="en-US" sz="800" i="1" dirty="0">
                  <a:latin typeface="Source Sans Pro" panose="020B0503030403020204" pitchFamily="34" charset="0"/>
                  <a:ea typeface="Source Sans Pro" panose="020B0503030403020204" pitchFamily="34" charset="0"/>
                </a:rPr>
                <a:t>Kong et al. 2012</a:t>
              </a:r>
              <a:endParaRPr lang="en-US" i="1" dirty="0">
                <a:latin typeface="Source Sans Pro" panose="020B0503030403020204" pitchFamily="34" charset="0"/>
                <a:ea typeface="Source Sans Pro" panose="020B0503030403020204" pitchFamily="34" charset="0"/>
              </a:endParaRPr>
            </a:p>
          </p:txBody>
        </p:sp>
        <p:sp>
          <p:nvSpPr>
            <p:cNvPr id="12" name="Rectangle 11">
              <a:extLst>
                <a:ext uri="{FF2B5EF4-FFF2-40B4-BE49-F238E27FC236}">
                  <a16:creationId xmlns:a16="http://schemas.microsoft.com/office/drawing/2014/main" id="{71CA8E9E-E270-4D4E-BB2A-148A5985BAF6}"/>
                </a:ext>
              </a:extLst>
            </p:cNvPr>
            <p:cNvSpPr/>
            <p:nvPr/>
          </p:nvSpPr>
          <p:spPr>
            <a:xfrm>
              <a:off x="5256145" y="1358022"/>
              <a:ext cx="242692" cy="17132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6F173CBA-FF0C-42FD-80E8-FDF0F2C8E0C8}"/>
                </a:ext>
              </a:extLst>
            </p:cNvPr>
            <p:cNvSpPr txBox="1"/>
            <p:nvPr/>
          </p:nvSpPr>
          <p:spPr>
            <a:xfrm rot="16200000">
              <a:off x="4733498" y="2038753"/>
              <a:ext cx="1411207" cy="369332"/>
            </a:xfrm>
            <a:prstGeom prst="rect">
              <a:avLst/>
            </a:prstGeom>
            <a:noFill/>
          </p:spPr>
          <p:txBody>
            <a:bodyPr wrap="square" rtlCol="0">
              <a:spAutoFit/>
            </a:bodyPr>
            <a:lstStyle/>
            <a:p>
              <a:pPr algn="ctr"/>
              <a:r>
                <a:rPr lang="en-US" dirty="0"/>
                <a:t># mutations</a:t>
              </a:r>
            </a:p>
          </p:txBody>
        </p:sp>
        <p:sp>
          <p:nvSpPr>
            <p:cNvPr id="14" name="TextBox 13">
              <a:extLst>
                <a:ext uri="{FF2B5EF4-FFF2-40B4-BE49-F238E27FC236}">
                  <a16:creationId xmlns:a16="http://schemas.microsoft.com/office/drawing/2014/main" id="{B345B99A-36EA-4893-8F62-872F03CF1224}"/>
                </a:ext>
              </a:extLst>
            </p:cNvPr>
            <p:cNvSpPr txBox="1"/>
            <p:nvPr/>
          </p:nvSpPr>
          <p:spPr>
            <a:xfrm>
              <a:off x="6417436" y="3290868"/>
              <a:ext cx="1411207" cy="369332"/>
            </a:xfrm>
            <a:prstGeom prst="rect">
              <a:avLst/>
            </a:prstGeom>
            <a:noFill/>
          </p:spPr>
          <p:txBody>
            <a:bodyPr wrap="square" rtlCol="0">
              <a:spAutoFit/>
            </a:bodyPr>
            <a:lstStyle/>
            <a:p>
              <a:pPr algn="ctr"/>
              <a:r>
                <a:rPr lang="en-US" dirty="0"/>
                <a:t>Father's age</a:t>
              </a:r>
            </a:p>
          </p:txBody>
        </p:sp>
      </p:grpSp>
      <p:sp>
        <p:nvSpPr>
          <p:cNvPr id="17" name="TextBox 16">
            <a:extLst>
              <a:ext uri="{FF2B5EF4-FFF2-40B4-BE49-F238E27FC236}">
                <a16:creationId xmlns:a16="http://schemas.microsoft.com/office/drawing/2014/main" id="{45B6A000-D02E-410C-B2D0-64A75BC9631A}"/>
              </a:ext>
            </a:extLst>
          </p:cNvPr>
          <p:cNvSpPr txBox="1"/>
          <p:nvPr/>
        </p:nvSpPr>
        <p:spPr>
          <a:xfrm>
            <a:off x="6147462" y="2263629"/>
            <a:ext cx="2815563" cy="646331"/>
          </a:xfrm>
          <a:prstGeom prst="rect">
            <a:avLst/>
          </a:prstGeom>
          <a:solidFill>
            <a:schemeClr val="bg1">
              <a:lumMod val="95000"/>
            </a:schemeClr>
          </a:solidFill>
          <a:ln>
            <a:solidFill>
              <a:schemeClr val="tx1"/>
            </a:solidFill>
          </a:ln>
        </p:spPr>
        <p:txBody>
          <a:bodyPr wrap="square" rtlCol="0">
            <a:spAutoFit/>
          </a:bodyPr>
          <a:lstStyle/>
          <a:p>
            <a:pPr algn="ctr"/>
            <a:r>
              <a:rPr lang="en-US" dirty="0">
                <a:latin typeface="Source Sans Pro" panose="020B0503030403020204" pitchFamily="34" charset="0"/>
                <a:ea typeface="Source Sans Pro" panose="020B0503030403020204" pitchFamily="34" charset="0"/>
              </a:rPr>
              <a:t>This is known as the paternal age effect</a:t>
            </a:r>
          </a:p>
        </p:txBody>
      </p:sp>
    </p:spTree>
    <p:extLst>
      <p:ext uri="{BB962C8B-B14F-4D97-AF65-F5344CB8AC3E}">
        <p14:creationId xmlns:p14="http://schemas.microsoft.com/office/powerpoint/2010/main" val="30961056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C5E6E66-969A-4E27-9379-96778E7F4B0F}"/>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267326" y="1186198"/>
            <a:ext cx="6609347" cy="2041121"/>
          </a:xfrm>
          <a:prstGeom prst="rect">
            <a:avLst/>
          </a:prstGeom>
        </p:spPr>
      </p:pic>
      <p:sp>
        <p:nvSpPr>
          <p:cNvPr id="4" name="Slide Number Placeholder 3">
            <a:extLst>
              <a:ext uri="{FF2B5EF4-FFF2-40B4-BE49-F238E27FC236}">
                <a16:creationId xmlns:a16="http://schemas.microsoft.com/office/drawing/2014/main" id="{A5E9F994-A7DC-485C-B4DA-14BDBFA75D6B}"/>
              </a:ext>
            </a:extLst>
          </p:cNvPr>
          <p:cNvSpPr>
            <a:spLocks noGrp="1"/>
          </p:cNvSpPr>
          <p:nvPr>
            <p:ph type="sldNum" sz="quarter" idx="12"/>
          </p:nvPr>
        </p:nvSpPr>
        <p:spPr/>
        <p:txBody>
          <a:bodyPr/>
          <a:lstStyle/>
          <a:p>
            <a:fld id="{A91DC9A1-0149-4A14-AA6F-2444EA3861A9}" type="slidenum">
              <a:rPr lang="en-US" smtClean="0"/>
              <a:pPr/>
              <a:t>16</a:t>
            </a:fld>
            <a:endParaRPr lang="en-US"/>
          </a:p>
        </p:txBody>
      </p:sp>
      <p:sp>
        <p:nvSpPr>
          <p:cNvPr id="8" name="Title 1">
            <a:extLst>
              <a:ext uri="{FF2B5EF4-FFF2-40B4-BE49-F238E27FC236}">
                <a16:creationId xmlns:a16="http://schemas.microsoft.com/office/drawing/2014/main" id="{99A245E0-7265-2B42-B4CD-BBBAB6467B0E}"/>
              </a:ext>
            </a:extLst>
          </p:cNvPr>
          <p:cNvSpPr>
            <a:spLocks noGrp="1"/>
          </p:cNvSpPr>
          <p:nvPr>
            <p:ph type="title"/>
          </p:nvPr>
        </p:nvSpPr>
        <p:spPr>
          <a:xfrm>
            <a:off x="106417" y="102394"/>
            <a:ext cx="7101627" cy="994172"/>
          </a:xfrm>
        </p:spPr>
        <p:txBody>
          <a:bodyPr>
            <a:normAutofit fontScale="90000"/>
          </a:bodyPr>
          <a:lstStyle/>
          <a:p>
            <a:r>
              <a:rPr lang="en-US" sz="3000" dirty="0"/>
              <a:t>The paternal age effect contradicts the </a:t>
            </a:r>
            <a:r>
              <a:rPr lang="en-US" sz="3000" dirty="0">
                <a:solidFill>
                  <a:schemeClr val="accent5">
                    <a:lumMod val="75000"/>
                  </a:schemeClr>
                </a:solidFill>
              </a:rPr>
              <a:t>generation-time model</a:t>
            </a:r>
          </a:p>
        </p:txBody>
      </p:sp>
      <p:graphicFrame>
        <p:nvGraphicFramePr>
          <p:cNvPr id="6" name="Table 6">
            <a:extLst>
              <a:ext uri="{FF2B5EF4-FFF2-40B4-BE49-F238E27FC236}">
                <a16:creationId xmlns:a16="http://schemas.microsoft.com/office/drawing/2014/main" id="{A7C62155-EF08-4F91-ACF8-C9334F411690}"/>
              </a:ext>
            </a:extLst>
          </p:cNvPr>
          <p:cNvGraphicFramePr>
            <a:graphicFrameLocks noGrp="1"/>
          </p:cNvGraphicFramePr>
          <p:nvPr>
            <p:extLst>
              <p:ext uri="{D42A27DB-BD31-4B8C-83A1-F6EECF244321}">
                <p14:modId xmlns:p14="http://schemas.microsoft.com/office/powerpoint/2010/main" val="3834838865"/>
              </p:ext>
            </p:extLst>
          </p:nvPr>
        </p:nvGraphicFramePr>
        <p:xfrm>
          <a:off x="2259499" y="3756286"/>
          <a:ext cx="3975651" cy="1112520"/>
        </p:xfrm>
        <a:graphic>
          <a:graphicData uri="http://schemas.openxmlformats.org/drawingml/2006/table">
            <a:tbl>
              <a:tblPr firstRow="1" bandRow="1">
                <a:tableStyleId>{2D5ABB26-0587-4C30-8999-92F81FD0307C}</a:tableStyleId>
              </a:tblPr>
              <a:tblGrid>
                <a:gridCol w="1325217">
                  <a:extLst>
                    <a:ext uri="{9D8B030D-6E8A-4147-A177-3AD203B41FA5}">
                      <a16:colId xmlns:a16="http://schemas.microsoft.com/office/drawing/2014/main" val="713044319"/>
                    </a:ext>
                  </a:extLst>
                </a:gridCol>
                <a:gridCol w="1325217">
                  <a:extLst>
                    <a:ext uri="{9D8B030D-6E8A-4147-A177-3AD203B41FA5}">
                      <a16:colId xmlns:a16="http://schemas.microsoft.com/office/drawing/2014/main" val="782716006"/>
                    </a:ext>
                  </a:extLst>
                </a:gridCol>
                <a:gridCol w="1325217">
                  <a:extLst>
                    <a:ext uri="{9D8B030D-6E8A-4147-A177-3AD203B41FA5}">
                      <a16:colId xmlns:a16="http://schemas.microsoft.com/office/drawing/2014/main" val="3111171870"/>
                    </a:ext>
                  </a:extLst>
                </a:gridCol>
              </a:tblGrid>
              <a:tr h="370840">
                <a:tc>
                  <a:txBody>
                    <a:bodyPr/>
                    <a:lstStyle/>
                    <a:p>
                      <a:endParaRPr lang="en-US" dirty="0"/>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709747765"/>
                  </a:ext>
                </a:extLst>
              </a:tr>
              <a:tr h="370840">
                <a:tc>
                  <a:txBody>
                    <a:bodyPr/>
                    <a:lstStyle/>
                    <a:p>
                      <a:r>
                        <a:rPr lang="en-US" dirty="0"/>
                        <a:t>Species 1</a:t>
                      </a:r>
                    </a:p>
                  </a:txBody>
                  <a:tcPr/>
                </a:tc>
                <a:tc>
                  <a:txBody>
                    <a:bodyPr/>
                    <a:lstStyle/>
                    <a:p>
                      <a:pPr algn="ctr"/>
                      <a:r>
                        <a:rPr lang="en-US" dirty="0"/>
                        <a:t>1</a:t>
                      </a:r>
                    </a:p>
                  </a:txBody>
                  <a:tcPr/>
                </a:tc>
                <a:tc>
                  <a:txBody>
                    <a:bodyPr/>
                    <a:lstStyle/>
                    <a:p>
                      <a:pPr algn="ctr"/>
                      <a:r>
                        <a:rPr lang="en-US" dirty="0"/>
                        <a:t>1</a:t>
                      </a:r>
                    </a:p>
                  </a:txBody>
                  <a:tcPr/>
                </a:tc>
                <a:extLst>
                  <a:ext uri="{0D108BD9-81ED-4DB2-BD59-A6C34878D82A}">
                    <a16:rowId xmlns:a16="http://schemas.microsoft.com/office/drawing/2014/main" val="63721895"/>
                  </a:ext>
                </a:extLst>
              </a:tr>
              <a:tr h="370840">
                <a:tc>
                  <a:txBody>
                    <a:bodyPr/>
                    <a:lstStyle/>
                    <a:p>
                      <a:r>
                        <a:rPr lang="en-US" dirty="0"/>
                        <a:t>Species 2</a:t>
                      </a:r>
                    </a:p>
                  </a:txBody>
                  <a:tcPr/>
                </a:tc>
                <a:tc>
                  <a:txBody>
                    <a:bodyPr/>
                    <a:lstStyle/>
                    <a:p>
                      <a:pPr algn="ctr"/>
                      <a:r>
                        <a:rPr lang="en-US" dirty="0"/>
                        <a:t>1</a:t>
                      </a:r>
                    </a:p>
                  </a:txBody>
                  <a:tcPr/>
                </a:tc>
                <a:tc>
                  <a:txBody>
                    <a:bodyPr/>
                    <a:lstStyle/>
                    <a:p>
                      <a:pPr algn="ctr"/>
                      <a:r>
                        <a:rPr lang="en-US" dirty="0"/>
                        <a:t>4</a:t>
                      </a:r>
                    </a:p>
                  </a:txBody>
                  <a:tcPr/>
                </a:tc>
                <a:extLst>
                  <a:ext uri="{0D108BD9-81ED-4DB2-BD59-A6C34878D82A}">
                    <a16:rowId xmlns:a16="http://schemas.microsoft.com/office/drawing/2014/main" val="4253306246"/>
                  </a:ext>
                </a:extLst>
              </a:tr>
            </a:tbl>
          </a:graphicData>
        </a:graphic>
      </p:graphicFrame>
      <p:grpSp>
        <p:nvGrpSpPr>
          <p:cNvPr id="7" name="Group 6">
            <a:extLst>
              <a:ext uri="{FF2B5EF4-FFF2-40B4-BE49-F238E27FC236}">
                <a16:creationId xmlns:a16="http://schemas.microsoft.com/office/drawing/2014/main" id="{78745249-0091-4797-A4A4-29E7F974236E}"/>
              </a:ext>
            </a:extLst>
          </p:cNvPr>
          <p:cNvGrpSpPr/>
          <p:nvPr/>
        </p:nvGrpSpPr>
        <p:grpSpPr>
          <a:xfrm>
            <a:off x="5221790" y="3453873"/>
            <a:ext cx="641394" cy="585422"/>
            <a:chOff x="3936740" y="1519364"/>
            <a:chExt cx="641394" cy="585422"/>
          </a:xfrm>
        </p:grpSpPr>
        <p:sp>
          <p:nvSpPr>
            <p:cNvPr id="9" name="Rectangle: Rounded Corners 8">
              <a:extLst>
                <a:ext uri="{FF2B5EF4-FFF2-40B4-BE49-F238E27FC236}">
                  <a16:creationId xmlns:a16="http://schemas.microsoft.com/office/drawing/2014/main" id="{98B8328B-E19E-41C7-B25F-57EE7134E077}"/>
                </a:ext>
              </a:extLst>
            </p:cNvPr>
            <p:cNvSpPr/>
            <p:nvPr/>
          </p:nvSpPr>
          <p:spPr>
            <a:xfrm>
              <a:off x="3936740" y="1630095"/>
              <a:ext cx="641394" cy="474691"/>
            </a:xfrm>
            <a:prstGeom prst="roundRect">
              <a:avLst/>
            </a:prstGeom>
            <a:solidFill>
              <a:srgbClr val="7030A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66B152D1-5452-4F3C-86F4-F870AE3B0275}"/>
                    </a:ext>
                  </a:extLst>
                </p:cNvPr>
                <p:cNvSpPr txBox="1"/>
                <p:nvPr/>
              </p:nvSpPr>
              <p:spPr>
                <a:xfrm>
                  <a:off x="4004448" y="1519364"/>
                  <a:ext cx="565517" cy="557204"/>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sz="2800" b="0" i="1" u="none" strike="noStrike" kern="0" cap="none" spc="0" normalizeH="0" baseline="0" noProof="0" smtClean="0">
                                <a:ln>
                                  <a:noFill/>
                                </a:ln>
                                <a:solidFill>
                                  <a:prstClr val="white"/>
                                </a:solidFill>
                                <a:effectLst/>
                                <a:uLnTx/>
                                <a:uFillTx/>
                                <a:latin typeface="Cambria Math" panose="02040503050406030204" pitchFamily="18" charset="0"/>
                                <a:ea typeface="Cambria Math" panose="02040503050406030204" pitchFamily="18" charset="0"/>
                              </a:rPr>
                            </m:ctrlPr>
                          </m:sSubPr>
                          <m:e>
                            <m:r>
                              <a:rPr kumimoji="0" lang="en-US" sz="2800" b="0" i="1" u="none" strike="noStrike" kern="0" cap="none" spc="0" normalizeH="0" baseline="0" noProof="0" smtClean="0">
                                <a:ln>
                                  <a:noFill/>
                                </a:ln>
                                <a:solidFill>
                                  <a:prstClr val="white"/>
                                </a:solidFill>
                                <a:effectLst/>
                                <a:uLnTx/>
                                <a:uFillTx/>
                                <a:latin typeface="Cambria Math" panose="02040503050406030204" pitchFamily="18" charset="0"/>
                                <a:ea typeface="Cambria Math" panose="02040503050406030204" pitchFamily="18" charset="0"/>
                              </a:rPr>
                              <m:t>𝜇</m:t>
                            </m:r>
                          </m:e>
                          <m:sub>
                            <m:r>
                              <a:rPr kumimoji="0" lang="en-US" sz="2800" b="0" i="1" u="none" strike="noStrike" kern="0" cap="none" spc="0" normalizeH="0" baseline="0" noProof="0" smtClean="0">
                                <a:ln>
                                  <a:noFill/>
                                </a:ln>
                                <a:solidFill>
                                  <a:prstClr val="white"/>
                                </a:solidFill>
                                <a:effectLst/>
                                <a:uLnTx/>
                                <a:uFillTx/>
                                <a:latin typeface="Cambria Math" panose="02040503050406030204" pitchFamily="18" charset="0"/>
                                <a:ea typeface="Cambria Math" panose="02040503050406030204" pitchFamily="18" charset="0"/>
                              </a:rPr>
                              <m:t>𝑦</m:t>
                            </m:r>
                          </m:sub>
                        </m:sSub>
                      </m:oMath>
                    </m:oMathPara>
                  </a14:m>
                  <a:endParaRPr kumimoji="0" lang="en-US" sz="1600" b="0" i="0" u="none" strike="noStrike" kern="0" cap="none" spc="0" normalizeH="0" baseline="0" noProof="0" dirty="0">
                    <a:ln>
                      <a:noFill/>
                    </a:ln>
                    <a:solidFill>
                      <a:prstClr val="white"/>
                    </a:solidFill>
                    <a:effectLst/>
                    <a:uLnTx/>
                    <a:uFillTx/>
                    <a:latin typeface="Myriad Pro" panose="020B0503030403020204" pitchFamily="34" charset="0"/>
                  </a:endParaRPr>
                </a:p>
              </p:txBody>
            </p:sp>
          </mc:Choice>
          <mc:Fallback xmlns="">
            <p:sp>
              <p:nvSpPr>
                <p:cNvPr id="20" name="TextBox 19">
                  <a:extLst>
                    <a:ext uri="{FF2B5EF4-FFF2-40B4-BE49-F238E27FC236}">
                      <a16:creationId xmlns:a16="http://schemas.microsoft.com/office/drawing/2014/main" id="{55C624AC-FADC-46CB-82A0-9BA85369BC87}"/>
                    </a:ext>
                  </a:extLst>
                </p:cNvPr>
                <p:cNvSpPr txBox="1">
                  <a:spLocks noRot="1" noChangeAspect="1" noMove="1" noResize="1" noEditPoints="1" noAdjustHandles="1" noChangeArrowheads="1" noChangeShapeType="1" noTextEdit="1"/>
                </p:cNvSpPr>
                <p:nvPr/>
              </p:nvSpPr>
              <p:spPr>
                <a:xfrm>
                  <a:off x="4004448" y="1519364"/>
                  <a:ext cx="565517" cy="557204"/>
                </a:xfrm>
                <a:prstGeom prst="rect">
                  <a:avLst/>
                </a:prstGeom>
                <a:blipFill>
                  <a:blip r:embed="rId4"/>
                  <a:stretch>
                    <a:fillRect/>
                  </a:stretch>
                </a:blipFill>
              </p:spPr>
              <p:txBody>
                <a:bodyPr/>
                <a:lstStyle/>
                <a:p>
                  <a:r>
                    <a:rPr lang="en-US">
                      <a:noFill/>
                    </a:rPr>
                    <a:t> </a:t>
                  </a:r>
                </a:p>
              </p:txBody>
            </p:sp>
          </mc:Fallback>
        </mc:AlternateContent>
      </p:grpSp>
      <p:grpSp>
        <p:nvGrpSpPr>
          <p:cNvPr id="11" name="Group 10">
            <a:extLst>
              <a:ext uri="{FF2B5EF4-FFF2-40B4-BE49-F238E27FC236}">
                <a16:creationId xmlns:a16="http://schemas.microsoft.com/office/drawing/2014/main" id="{8781126F-8622-4158-93D3-7A94007C080D}"/>
              </a:ext>
            </a:extLst>
          </p:cNvPr>
          <p:cNvGrpSpPr/>
          <p:nvPr/>
        </p:nvGrpSpPr>
        <p:grpSpPr>
          <a:xfrm>
            <a:off x="3925450" y="3452847"/>
            <a:ext cx="643748" cy="586448"/>
            <a:chOff x="1590890" y="1962284"/>
            <a:chExt cx="643748" cy="586448"/>
          </a:xfrm>
        </p:grpSpPr>
        <p:sp>
          <p:nvSpPr>
            <p:cNvPr id="12" name="Rectangle: Rounded Corners 11">
              <a:extLst>
                <a:ext uri="{FF2B5EF4-FFF2-40B4-BE49-F238E27FC236}">
                  <a16:creationId xmlns:a16="http://schemas.microsoft.com/office/drawing/2014/main" id="{A32A6649-41A2-4ED3-A0D8-BC30108E4680}"/>
                </a:ext>
              </a:extLst>
            </p:cNvPr>
            <p:cNvSpPr/>
            <p:nvPr/>
          </p:nvSpPr>
          <p:spPr>
            <a:xfrm>
              <a:off x="1590890" y="2074041"/>
              <a:ext cx="641394" cy="474691"/>
            </a:xfrm>
            <a:prstGeom prst="roundRect">
              <a:avLst/>
            </a:prstGeom>
            <a:solidFill>
              <a:srgbClr val="ED7D3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5670486B-B568-402E-B9FC-5357EBBE0ED8}"/>
                    </a:ext>
                  </a:extLst>
                </p:cNvPr>
                <p:cNvSpPr txBox="1"/>
                <p:nvPr/>
              </p:nvSpPr>
              <p:spPr>
                <a:xfrm>
                  <a:off x="1669121" y="1962284"/>
                  <a:ext cx="565517" cy="558230"/>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sz="2800" b="0" i="1" u="none" strike="noStrike" kern="0" cap="none" spc="0" normalizeH="0" baseline="0" noProof="0" smtClean="0">
                                <a:ln>
                                  <a:noFill/>
                                </a:ln>
                                <a:solidFill>
                                  <a:prstClr val="white"/>
                                </a:solidFill>
                                <a:effectLst/>
                                <a:uLnTx/>
                                <a:uFillTx/>
                                <a:latin typeface="Cambria Math" panose="02040503050406030204" pitchFamily="18" charset="0"/>
                                <a:ea typeface="Cambria Math" panose="02040503050406030204" pitchFamily="18" charset="0"/>
                              </a:rPr>
                            </m:ctrlPr>
                          </m:sSubPr>
                          <m:e>
                            <m:r>
                              <a:rPr kumimoji="0" lang="en-US" sz="2800" b="0" i="1" u="none" strike="noStrike" kern="0" cap="none" spc="0" normalizeH="0" baseline="0" noProof="0" smtClean="0">
                                <a:ln>
                                  <a:noFill/>
                                </a:ln>
                                <a:solidFill>
                                  <a:prstClr val="white"/>
                                </a:solidFill>
                                <a:effectLst/>
                                <a:uLnTx/>
                                <a:uFillTx/>
                                <a:latin typeface="Cambria Math" panose="02040503050406030204" pitchFamily="18" charset="0"/>
                                <a:ea typeface="Cambria Math" panose="02040503050406030204" pitchFamily="18" charset="0"/>
                              </a:rPr>
                              <m:t>𝜇</m:t>
                            </m:r>
                          </m:e>
                          <m:sub>
                            <m:r>
                              <a:rPr kumimoji="0" lang="en-US" sz="2800" b="0" i="1" u="none" strike="noStrike" kern="0" cap="none" spc="0" normalizeH="0" baseline="0" noProof="0" smtClean="0">
                                <a:ln>
                                  <a:noFill/>
                                </a:ln>
                                <a:solidFill>
                                  <a:prstClr val="white"/>
                                </a:solidFill>
                                <a:effectLst/>
                                <a:uLnTx/>
                                <a:uFillTx/>
                                <a:latin typeface="Cambria Math" panose="02040503050406030204" pitchFamily="18" charset="0"/>
                                <a:ea typeface="Cambria Math" panose="02040503050406030204" pitchFamily="18" charset="0"/>
                              </a:rPr>
                              <m:t>𝑔</m:t>
                            </m:r>
                          </m:sub>
                        </m:sSub>
                      </m:oMath>
                    </m:oMathPara>
                  </a14:m>
                  <a:endParaRPr kumimoji="0" lang="en-US" sz="1600" b="0" i="0" u="none" strike="noStrike" kern="0" cap="none" spc="0" normalizeH="0" baseline="0" noProof="0" dirty="0">
                    <a:ln>
                      <a:noFill/>
                    </a:ln>
                    <a:solidFill>
                      <a:prstClr val="white"/>
                    </a:solidFill>
                    <a:effectLst/>
                    <a:uLnTx/>
                    <a:uFillTx/>
                    <a:latin typeface="Myriad Pro" panose="020B0503030403020204" pitchFamily="34" charset="0"/>
                  </a:endParaRPr>
                </a:p>
              </p:txBody>
            </p:sp>
          </mc:Choice>
          <mc:Fallback xmlns="">
            <p:sp>
              <p:nvSpPr>
                <p:cNvPr id="13" name="TextBox 12">
                  <a:extLst>
                    <a:ext uri="{FF2B5EF4-FFF2-40B4-BE49-F238E27FC236}">
                      <a16:creationId xmlns:a16="http://schemas.microsoft.com/office/drawing/2014/main" id="{5670486B-B568-402E-B9FC-5357EBBE0ED8}"/>
                    </a:ext>
                  </a:extLst>
                </p:cNvPr>
                <p:cNvSpPr txBox="1">
                  <a:spLocks noRot="1" noChangeAspect="1" noMove="1" noResize="1" noEditPoints="1" noAdjustHandles="1" noChangeArrowheads="1" noChangeShapeType="1" noTextEdit="1"/>
                </p:cNvSpPr>
                <p:nvPr/>
              </p:nvSpPr>
              <p:spPr>
                <a:xfrm>
                  <a:off x="1669121" y="1962284"/>
                  <a:ext cx="565517" cy="558230"/>
                </a:xfrm>
                <a:prstGeom prst="rect">
                  <a:avLst/>
                </a:prstGeom>
                <a:blipFill>
                  <a:blip r:embed="rId5"/>
                  <a:stretch>
                    <a:fillRect/>
                  </a:stretch>
                </a:blipFill>
              </p:spPr>
              <p:txBody>
                <a:bodyPr/>
                <a:lstStyle/>
                <a:p>
                  <a:r>
                    <a:rPr lang="en-US">
                      <a:noFill/>
                    </a:rPr>
                    <a:t> </a:t>
                  </a:r>
                </a:p>
              </p:txBody>
            </p:sp>
          </mc:Fallback>
        </mc:AlternateContent>
      </p:grpSp>
    </p:spTree>
    <p:extLst>
      <p:ext uri="{BB962C8B-B14F-4D97-AF65-F5344CB8AC3E}">
        <p14:creationId xmlns:p14="http://schemas.microsoft.com/office/powerpoint/2010/main" val="21414466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C5E6E66-969A-4E27-9379-96778E7F4B0F}"/>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267327" y="1186198"/>
            <a:ext cx="6609344" cy="2041121"/>
          </a:xfrm>
          <a:prstGeom prst="rect">
            <a:avLst/>
          </a:prstGeom>
        </p:spPr>
      </p:pic>
      <p:sp>
        <p:nvSpPr>
          <p:cNvPr id="4" name="Slide Number Placeholder 3">
            <a:extLst>
              <a:ext uri="{FF2B5EF4-FFF2-40B4-BE49-F238E27FC236}">
                <a16:creationId xmlns:a16="http://schemas.microsoft.com/office/drawing/2014/main" id="{A5E9F994-A7DC-485C-B4DA-14BDBFA75D6B}"/>
              </a:ext>
            </a:extLst>
          </p:cNvPr>
          <p:cNvSpPr>
            <a:spLocks noGrp="1"/>
          </p:cNvSpPr>
          <p:nvPr>
            <p:ph type="sldNum" sz="quarter" idx="12"/>
          </p:nvPr>
        </p:nvSpPr>
        <p:spPr/>
        <p:txBody>
          <a:bodyPr/>
          <a:lstStyle/>
          <a:p>
            <a:fld id="{A91DC9A1-0149-4A14-AA6F-2444EA3861A9}" type="slidenum">
              <a:rPr lang="en-US" smtClean="0"/>
              <a:pPr/>
              <a:t>17</a:t>
            </a:fld>
            <a:endParaRPr lang="en-US"/>
          </a:p>
        </p:txBody>
      </p:sp>
      <p:sp>
        <p:nvSpPr>
          <p:cNvPr id="8" name="Title 1">
            <a:extLst>
              <a:ext uri="{FF2B5EF4-FFF2-40B4-BE49-F238E27FC236}">
                <a16:creationId xmlns:a16="http://schemas.microsoft.com/office/drawing/2014/main" id="{99A245E0-7265-2B42-B4CD-BBBAB6467B0E}"/>
              </a:ext>
            </a:extLst>
          </p:cNvPr>
          <p:cNvSpPr>
            <a:spLocks noGrp="1"/>
          </p:cNvSpPr>
          <p:nvPr>
            <p:ph type="title"/>
          </p:nvPr>
        </p:nvSpPr>
        <p:spPr>
          <a:xfrm>
            <a:off x="106417" y="102394"/>
            <a:ext cx="7108771" cy="994172"/>
          </a:xfrm>
        </p:spPr>
        <p:txBody>
          <a:bodyPr>
            <a:normAutofit fontScale="90000"/>
          </a:bodyPr>
          <a:lstStyle/>
          <a:p>
            <a:r>
              <a:rPr lang="en-US" sz="3000" dirty="0"/>
              <a:t>The paternal age effect contradicts the </a:t>
            </a:r>
            <a:r>
              <a:rPr lang="en-US" sz="3000" dirty="0">
                <a:solidFill>
                  <a:schemeClr val="accent5">
                    <a:lumMod val="75000"/>
                  </a:schemeClr>
                </a:solidFill>
              </a:rPr>
              <a:t>generation-time model</a:t>
            </a:r>
          </a:p>
        </p:txBody>
      </p:sp>
      <p:graphicFrame>
        <p:nvGraphicFramePr>
          <p:cNvPr id="6" name="Table 6">
            <a:extLst>
              <a:ext uri="{FF2B5EF4-FFF2-40B4-BE49-F238E27FC236}">
                <a16:creationId xmlns:a16="http://schemas.microsoft.com/office/drawing/2014/main" id="{5D0263B2-D994-479A-9FB4-B9398C7FC219}"/>
              </a:ext>
            </a:extLst>
          </p:cNvPr>
          <p:cNvGraphicFramePr>
            <a:graphicFrameLocks noGrp="1"/>
          </p:cNvGraphicFramePr>
          <p:nvPr>
            <p:extLst>
              <p:ext uri="{D42A27DB-BD31-4B8C-83A1-F6EECF244321}">
                <p14:modId xmlns:p14="http://schemas.microsoft.com/office/powerpoint/2010/main" val="3492313099"/>
              </p:ext>
            </p:extLst>
          </p:nvPr>
        </p:nvGraphicFramePr>
        <p:xfrm>
          <a:off x="2259499" y="3756286"/>
          <a:ext cx="3975651" cy="1112520"/>
        </p:xfrm>
        <a:graphic>
          <a:graphicData uri="http://schemas.openxmlformats.org/drawingml/2006/table">
            <a:tbl>
              <a:tblPr firstRow="1" bandRow="1">
                <a:tableStyleId>{2D5ABB26-0587-4C30-8999-92F81FD0307C}</a:tableStyleId>
              </a:tblPr>
              <a:tblGrid>
                <a:gridCol w="1325217">
                  <a:extLst>
                    <a:ext uri="{9D8B030D-6E8A-4147-A177-3AD203B41FA5}">
                      <a16:colId xmlns:a16="http://schemas.microsoft.com/office/drawing/2014/main" val="713044319"/>
                    </a:ext>
                  </a:extLst>
                </a:gridCol>
                <a:gridCol w="1325217">
                  <a:extLst>
                    <a:ext uri="{9D8B030D-6E8A-4147-A177-3AD203B41FA5}">
                      <a16:colId xmlns:a16="http://schemas.microsoft.com/office/drawing/2014/main" val="782716006"/>
                    </a:ext>
                  </a:extLst>
                </a:gridCol>
                <a:gridCol w="1325217">
                  <a:extLst>
                    <a:ext uri="{9D8B030D-6E8A-4147-A177-3AD203B41FA5}">
                      <a16:colId xmlns:a16="http://schemas.microsoft.com/office/drawing/2014/main" val="3111171870"/>
                    </a:ext>
                  </a:extLst>
                </a:gridCol>
              </a:tblGrid>
              <a:tr h="370840">
                <a:tc>
                  <a:txBody>
                    <a:bodyPr/>
                    <a:lstStyle/>
                    <a:p>
                      <a:endParaRPr lang="en-US" dirty="0"/>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709747765"/>
                  </a:ext>
                </a:extLst>
              </a:tr>
              <a:tr h="370840">
                <a:tc>
                  <a:txBody>
                    <a:bodyPr/>
                    <a:lstStyle/>
                    <a:p>
                      <a:r>
                        <a:rPr lang="en-US" dirty="0"/>
                        <a:t>Species 1</a:t>
                      </a:r>
                    </a:p>
                  </a:txBody>
                  <a:tcPr/>
                </a:tc>
                <a:tc>
                  <a:txBody>
                    <a:bodyPr/>
                    <a:lstStyle/>
                    <a:p>
                      <a:pPr algn="ctr"/>
                      <a:r>
                        <a:rPr lang="en-US" dirty="0"/>
                        <a:t>7.5</a:t>
                      </a:r>
                    </a:p>
                  </a:txBody>
                  <a:tcPr/>
                </a:tc>
                <a:tc>
                  <a:txBody>
                    <a:bodyPr/>
                    <a:lstStyle/>
                    <a:p>
                      <a:pPr algn="ctr"/>
                      <a:r>
                        <a:rPr lang="en-US" dirty="0"/>
                        <a:t>15</a:t>
                      </a:r>
                    </a:p>
                  </a:txBody>
                  <a:tcPr/>
                </a:tc>
                <a:extLst>
                  <a:ext uri="{0D108BD9-81ED-4DB2-BD59-A6C34878D82A}">
                    <a16:rowId xmlns:a16="http://schemas.microsoft.com/office/drawing/2014/main" val="63721895"/>
                  </a:ext>
                </a:extLst>
              </a:tr>
              <a:tr h="370840">
                <a:tc>
                  <a:txBody>
                    <a:bodyPr/>
                    <a:lstStyle/>
                    <a:p>
                      <a:r>
                        <a:rPr lang="en-US" dirty="0"/>
                        <a:t>Species 2</a:t>
                      </a:r>
                    </a:p>
                  </a:txBody>
                  <a:tcPr/>
                </a:tc>
                <a:tc>
                  <a:txBody>
                    <a:bodyPr/>
                    <a:lstStyle/>
                    <a:p>
                      <a:pPr algn="ctr"/>
                      <a:r>
                        <a:rPr lang="en-US" dirty="0"/>
                        <a:t>7</a:t>
                      </a:r>
                    </a:p>
                  </a:txBody>
                  <a:tcPr/>
                </a:tc>
                <a:tc>
                  <a:txBody>
                    <a:bodyPr/>
                    <a:lstStyle/>
                    <a:p>
                      <a:pPr algn="ctr"/>
                      <a:r>
                        <a:rPr lang="en-US" dirty="0"/>
                        <a:t>14</a:t>
                      </a:r>
                    </a:p>
                  </a:txBody>
                  <a:tcPr/>
                </a:tc>
                <a:extLst>
                  <a:ext uri="{0D108BD9-81ED-4DB2-BD59-A6C34878D82A}">
                    <a16:rowId xmlns:a16="http://schemas.microsoft.com/office/drawing/2014/main" val="4253306246"/>
                  </a:ext>
                </a:extLst>
              </a:tr>
            </a:tbl>
          </a:graphicData>
        </a:graphic>
      </p:graphicFrame>
      <p:grpSp>
        <p:nvGrpSpPr>
          <p:cNvPr id="7" name="Group 6">
            <a:extLst>
              <a:ext uri="{FF2B5EF4-FFF2-40B4-BE49-F238E27FC236}">
                <a16:creationId xmlns:a16="http://schemas.microsoft.com/office/drawing/2014/main" id="{0604FBBC-058D-408D-911C-AC0B0F06FD17}"/>
              </a:ext>
            </a:extLst>
          </p:cNvPr>
          <p:cNvGrpSpPr/>
          <p:nvPr/>
        </p:nvGrpSpPr>
        <p:grpSpPr>
          <a:xfrm>
            <a:off x="5221790" y="3453873"/>
            <a:ext cx="641394" cy="585422"/>
            <a:chOff x="3936740" y="1519364"/>
            <a:chExt cx="641394" cy="585422"/>
          </a:xfrm>
        </p:grpSpPr>
        <p:sp>
          <p:nvSpPr>
            <p:cNvPr id="9" name="Rectangle: Rounded Corners 8">
              <a:extLst>
                <a:ext uri="{FF2B5EF4-FFF2-40B4-BE49-F238E27FC236}">
                  <a16:creationId xmlns:a16="http://schemas.microsoft.com/office/drawing/2014/main" id="{81A22616-1091-43C2-B567-DE937B1F5213}"/>
                </a:ext>
              </a:extLst>
            </p:cNvPr>
            <p:cNvSpPr/>
            <p:nvPr/>
          </p:nvSpPr>
          <p:spPr>
            <a:xfrm>
              <a:off x="3936740" y="1630095"/>
              <a:ext cx="641394" cy="474691"/>
            </a:xfrm>
            <a:prstGeom prst="roundRect">
              <a:avLst/>
            </a:prstGeom>
            <a:solidFill>
              <a:srgbClr val="7030A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B41FB321-CC03-408F-B860-0C595287557F}"/>
                    </a:ext>
                  </a:extLst>
                </p:cNvPr>
                <p:cNvSpPr txBox="1"/>
                <p:nvPr/>
              </p:nvSpPr>
              <p:spPr>
                <a:xfrm>
                  <a:off x="4004448" y="1519364"/>
                  <a:ext cx="565517" cy="557204"/>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sz="2800" b="0" i="1" u="none" strike="noStrike" kern="0" cap="none" spc="0" normalizeH="0" baseline="0" noProof="0" smtClean="0">
                                <a:ln>
                                  <a:noFill/>
                                </a:ln>
                                <a:solidFill>
                                  <a:prstClr val="white"/>
                                </a:solidFill>
                                <a:effectLst/>
                                <a:uLnTx/>
                                <a:uFillTx/>
                                <a:latin typeface="Cambria Math" panose="02040503050406030204" pitchFamily="18" charset="0"/>
                                <a:ea typeface="Cambria Math" panose="02040503050406030204" pitchFamily="18" charset="0"/>
                              </a:rPr>
                            </m:ctrlPr>
                          </m:sSubPr>
                          <m:e>
                            <m:r>
                              <a:rPr kumimoji="0" lang="en-US" sz="2800" b="0" i="1" u="none" strike="noStrike" kern="0" cap="none" spc="0" normalizeH="0" baseline="0" noProof="0" smtClean="0">
                                <a:ln>
                                  <a:noFill/>
                                </a:ln>
                                <a:solidFill>
                                  <a:prstClr val="white"/>
                                </a:solidFill>
                                <a:effectLst/>
                                <a:uLnTx/>
                                <a:uFillTx/>
                                <a:latin typeface="Cambria Math" panose="02040503050406030204" pitchFamily="18" charset="0"/>
                                <a:ea typeface="Cambria Math" panose="02040503050406030204" pitchFamily="18" charset="0"/>
                              </a:rPr>
                              <m:t>𝜇</m:t>
                            </m:r>
                          </m:e>
                          <m:sub>
                            <m:r>
                              <a:rPr kumimoji="0" lang="en-US" sz="2800" b="0" i="1" u="none" strike="noStrike" kern="0" cap="none" spc="0" normalizeH="0" baseline="0" noProof="0" smtClean="0">
                                <a:ln>
                                  <a:noFill/>
                                </a:ln>
                                <a:solidFill>
                                  <a:prstClr val="white"/>
                                </a:solidFill>
                                <a:effectLst/>
                                <a:uLnTx/>
                                <a:uFillTx/>
                                <a:latin typeface="Cambria Math" panose="02040503050406030204" pitchFamily="18" charset="0"/>
                                <a:ea typeface="Cambria Math" panose="02040503050406030204" pitchFamily="18" charset="0"/>
                              </a:rPr>
                              <m:t>𝑦</m:t>
                            </m:r>
                          </m:sub>
                        </m:sSub>
                      </m:oMath>
                    </m:oMathPara>
                  </a14:m>
                  <a:endParaRPr kumimoji="0" lang="en-US" sz="1600" b="0" i="0" u="none" strike="noStrike" kern="0" cap="none" spc="0" normalizeH="0" baseline="0" noProof="0" dirty="0">
                    <a:ln>
                      <a:noFill/>
                    </a:ln>
                    <a:solidFill>
                      <a:prstClr val="white"/>
                    </a:solidFill>
                    <a:effectLst/>
                    <a:uLnTx/>
                    <a:uFillTx/>
                    <a:latin typeface="Myriad Pro" panose="020B0503030403020204" pitchFamily="34" charset="0"/>
                  </a:endParaRPr>
                </a:p>
              </p:txBody>
            </p:sp>
          </mc:Choice>
          <mc:Fallback xmlns="">
            <p:sp>
              <p:nvSpPr>
                <p:cNvPr id="20" name="TextBox 19">
                  <a:extLst>
                    <a:ext uri="{FF2B5EF4-FFF2-40B4-BE49-F238E27FC236}">
                      <a16:creationId xmlns:a16="http://schemas.microsoft.com/office/drawing/2014/main" id="{55C624AC-FADC-46CB-82A0-9BA85369BC87}"/>
                    </a:ext>
                  </a:extLst>
                </p:cNvPr>
                <p:cNvSpPr txBox="1">
                  <a:spLocks noRot="1" noChangeAspect="1" noMove="1" noResize="1" noEditPoints="1" noAdjustHandles="1" noChangeArrowheads="1" noChangeShapeType="1" noTextEdit="1"/>
                </p:cNvSpPr>
                <p:nvPr/>
              </p:nvSpPr>
              <p:spPr>
                <a:xfrm>
                  <a:off x="4004448" y="1519364"/>
                  <a:ext cx="565517" cy="557204"/>
                </a:xfrm>
                <a:prstGeom prst="rect">
                  <a:avLst/>
                </a:prstGeom>
                <a:blipFill>
                  <a:blip r:embed="rId4"/>
                  <a:stretch>
                    <a:fillRect/>
                  </a:stretch>
                </a:blipFill>
              </p:spPr>
              <p:txBody>
                <a:bodyPr/>
                <a:lstStyle/>
                <a:p>
                  <a:r>
                    <a:rPr lang="en-US">
                      <a:noFill/>
                    </a:rPr>
                    <a:t> </a:t>
                  </a:r>
                </a:p>
              </p:txBody>
            </p:sp>
          </mc:Fallback>
        </mc:AlternateContent>
      </p:grpSp>
      <p:grpSp>
        <p:nvGrpSpPr>
          <p:cNvPr id="11" name="Group 10">
            <a:extLst>
              <a:ext uri="{FF2B5EF4-FFF2-40B4-BE49-F238E27FC236}">
                <a16:creationId xmlns:a16="http://schemas.microsoft.com/office/drawing/2014/main" id="{1904A558-1D83-4A85-ADF9-A5488F5366FD}"/>
              </a:ext>
            </a:extLst>
          </p:cNvPr>
          <p:cNvGrpSpPr/>
          <p:nvPr/>
        </p:nvGrpSpPr>
        <p:grpSpPr>
          <a:xfrm>
            <a:off x="3925450" y="3452847"/>
            <a:ext cx="643748" cy="586448"/>
            <a:chOff x="1590890" y="1962284"/>
            <a:chExt cx="643748" cy="586448"/>
          </a:xfrm>
        </p:grpSpPr>
        <p:sp>
          <p:nvSpPr>
            <p:cNvPr id="12" name="Rectangle: Rounded Corners 11">
              <a:extLst>
                <a:ext uri="{FF2B5EF4-FFF2-40B4-BE49-F238E27FC236}">
                  <a16:creationId xmlns:a16="http://schemas.microsoft.com/office/drawing/2014/main" id="{0669F002-4D16-4E13-B467-4473453F801A}"/>
                </a:ext>
              </a:extLst>
            </p:cNvPr>
            <p:cNvSpPr/>
            <p:nvPr/>
          </p:nvSpPr>
          <p:spPr>
            <a:xfrm>
              <a:off x="1590890" y="2074041"/>
              <a:ext cx="641394" cy="474691"/>
            </a:xfrm>
            <a:prstGeom prst="roundRect">
              <a:avLst/>
            </a:prstGeom>
            <a:solidFill>
              <a:srgbClr val="ED7D3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FC23156E-5179-49EE-97B5-8694379B72A5}"/>
                    </a:ext>
                  </a:extLst>
                </p:cNvPr>
                <p:cNvSpPr txBox="1"/>
                <p:nvPr/>
              </p:nvSpPr>
              <p:spPr>
                <a:xfrm>
                  <a:off x="1669121" y="1962284"/>
                  <a:ext cx="565517" cy="558230"/>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sz="2800" b="0" i="1" u="none" strike="noStrike" kern="0" cap="none" spc="0" normalizeH="0" baseline="0" noProof="0" smtClean="0">
                                <a:ln>
                                  <a:noFill/>
                                </a:ln>
                                <a:solidFill>
                                  <a:prstClr val="white"/>
                                </a:solidFill>
                                <a:effectLst/>
                                <a:uLnTx/>
                                <a:uFillTx/>
                                <a:latin typeface="Cambria Math" panose="02040503050406030204" pitchFamily="18" charset="0"/>
                                <a:ea typeface="Cambria Math" panose="02040503050406030204" pitchFamily="18" charset="0"/>
                              </a:rPr>
                            </m:ctrlPr>
                          </m:sSubPr>
                          <m:e>
                            <m:r>
                              <a:rPr kumimoji="0" lang="en-US" sz="2800" b="0" i="1" u="none" strike="noStrike" kern="0" cap="none" spc="0" normalizeH="0" baseline="0" noProof="0" smtClean="0">
                                <a:ln>
                                  <a:noFill/>
                                </a:ln>
                                <a:solidFill>
                                  <a:prstClr val="white"/>
                                </a:solidFill>
                                <a:effectLst/>
                                <a:uLnTx/>
                                <a:uFillTx/>
                                <a:latin typeface="Cambria Math" panose="02040503050406030204" pitchFamily="18" charset="0"/>
                                <a:ea typeface="Cambria Math" panose="02040503050406030204" pitchFamily="18" charset="0"/>
                              </a:rPr>
                              <m:t>𝜇</m:t>
                            </m:r>
                          </m:e>
                          <m:sub>
                            <m:r>
                              <a:rPr kumimoji="0" lang="en-US" sz="2800" b="0" i="1" u="none" strike="noStrike" kern="0" cap="none" spc="0" normalizeH="0" baseline="0" noProof="0" smtClean="0">
                                <a:ln>
                                  <a:noFill/>
                                </a:ln>
                                <a:solidFill>
                                  <a:prstClr val="white"/>
                                </a:solidFill>
                                <a:effectLst/>
                                <a:uLnTx/>
                                <a:uFillTx/>
                                <a:latin typeface="Cambria Math" panose="02040503050406030204" pitchFamily="18" charset="0"/>
                                <a:ea typeface="Cambria Math" panose="02040503050406030204" pitchFamily="18" charset="0"/>
                              </a:rPr>
                              <m:t>𝑔</m:t>
                            </m:r>
                          </m:sub>
                        </m:sSub>
                      </m:oMath>
                    </m:oMathPara>
                  </a14:m>
                  <a:endParaRPr kumimoji="0" lang="en-US" sz="1600" b="0" i="0" u="none" strike="noStrike" kern="0" cap="none" spc="0" normalizeH="0" baseline="0" noProof="0" dirty="0">
                    <a:ln>
                      <a:noFill/>
                    </a:ln>
                    <a:solidFill>
                      <a:prstClr val="white"/>
                    </a:solidFill>
                    <a:effectLst/>
                    <a:uLnTx/>
                    <a:uFillTx/>
                    <a:latin typeface="Myriad Pro" panose="020B0503030403020204" pitchFamily="34" charset="0"/>
                  </a:endParaRPr>
                </a:p>
              </p:txBody>
            </p:sp>
          </mc:Choice>
          <mc:Fallback xmlns="">
            <p:sp>
              <p:nvSpPr>
                <p:cNvPr id="13" name="TextBox 12">
                  <a:extLst>
                    <a:ext uri="{FF2B5EF4-FFF2-40B4-BE49-F238E27FC236}">
                      <a16:creationId xmlns:a16="http://schemas.microsoft.com/office/drawing/2014/main" id="{FC23156E-5179-49EE-97B5-8694379B72A5}"/>
                    </a:ext>
                  </a:extLst>
                </p:cNvPr>
                <p:cNvSpPr txBox="1">
                  <a:spLocks noRot="1" noChangeAspect="1" noMove="1" noResize="1" noEditPoints="1" noAdjustHandles="1" noChangeArrowheads="1" noChangeShapeType="1" noTextEdit="1"/>
                </p:cNvSpPr>
                <p:nvPr/>
              </p:nvSpPr>
              <p:spPr>
                <a:xfrm>
                  <a:off x="1669121" y="1962284"/>
                  <a:ext cx="565517" cy="558230"/>
                </a:xfrm>
                <a:prstGeom prst="rect">
                  <a:avLst/>
                </a:prstGeom>
                <a:blipFill>
                  <a:blip r:embed="rId5"/>
                  <a:stretch>
                    <a:fillRect/>
                  </a:stretch>
                </a:blipFill>
              </p:spPr>
              <p:txBody>
                <a:bodyPr/>
                <a:lstStyle/>
                <a:p>
                  <a:r>
                    <a:rPr lang="en-US">
                      <a:noFill/>
                    </a:rPr>
                    <a:t> </a:t>
                  </a:r>
                </a:p>
              </p:txBody>
            </p:sp>
          </mc:Fallback>
        </mc:AlternateContent>
      </p:grpSp>
    </p:spTree>
    <p:extLst>
      <p:ext uri="{BB962C8B-B14F-4D97-AF65-F5344CB8AC3E}">
        <p14:creationId xmlns:p14="http://schemas.microsoft.com/office/powerpoint/2010/main" val="42087420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EA570D1-8F60-4EBE-98D2-09ACA6ED141B}"/>
              </a:ext>
            </a:extLst>
          </p:cNvPr>
          <p:cNvSpPr>
            <a:spLocks noGrp="1"/>
          </p:cNvSpPr>
          <p:nvPr>
            <p:ph idx="1"/>
          </p:nvPr>
        </p:nvSpPr>
        <p:spPr>
          <a:xfrm>
            <a:off x="457200" y="304800"/>
            <a:ext cx="8229600" cy="4289823"/>
          </a:xfrm>
        </p:spPr>
        <p:txBody>
          <a:bodyPr>
            <a:normAutofit/>
          </a:bodyPr>
          <a:lstStyle/>
          <a:p>
            <a:pPr marL="0" indent="0" algn="ctr">
              <a:buNone/>
            </a:pPr>
            <a:endParaRPr lang="en-US" dirty="0"/>
          </a:p>
          <a:p>
            <a:pPr marL="0" indent="0" algn="ctr">
              <a:buNone/>
            </a:pPr>
            <a:endParaRPr lang="en-US" dirty="0"/>
          </a:p>
          <a:p>
            <a:pPr marL="0" indent="0" algn="ctr">
              <a:buNone/>
            </a:pPr>
            <a:r>
              <a:rPr lang="en-US" dirty="0"/>
              <a:t>Is there mutation rate variation in primates?</a:t>
            </a:r>
          </a:p>
          <a:p>
            <a:pPr marL="0" indent="0" algn="ctr">
              <a:buNone/>
            </a:pPr>
            <a:endParaRPr lang="en-US" dirty="0"/>
          </a:p>
          <a:p>
            <a:pPr marL="0" indent="0" algn="ctr">
              <a:buNone/>
            </a:pPr>
            <a:r>
              <a:rPr lang="en-US" dirty="0"/>
              <a:t>Can this variation reconcile the paternal age effect and the Hominoid slowdown?</a:t>
            </a:r>
          </a:p>
        </p:txBody>
      </p:sp>
      <p:sp>
        <p:nvSpPr>
          <p:cNvPr id="4" name="Slide Number Placeholder 3">
            <a:extLst>
              <a:ext uri="{FF2B5EF4-FFF2-40B4-BE49-F238E27FC236}">
                <a16:creationId xmlns:a16="http://schemas.microsoft.com/office/drawing/2014/main" id="{779B83DD-2C56-49DC-BFCD-6D5EB2458BFB}"/>
              </a:ext>
            </a:extLst>
          </p:cNvPr>
          <p:cNvSpPr>
            <a:spLocks noGrp="1"/>
          </p:cNvSpPr>
          <p:nvPr>
            <p:ph type="sldNum" sz="quarter" idx="12"/>
          </p:nvPr>
        </p:nvSpPr>
        <p:spPr/>
        <p:txBody>
          <a:bodyPr/>
          <a:lstStyle/>
          <a:p>
            <a:fld id="{CF69CA37-420A-400E-8ACC-FB9469DD06F5}" type="slidenum">
              <a:rPr lang="en-US" smtClean="0"/>
              <a:pPr/>
              <a:t>18</a:t>
            </a:fld>
            <a:endParaRPr lang="en-US" dirty="0"/>
          </a:p>
        </p:txBody>
      </p:sp>
    </p:spTree>
    <p:extLst>
      <p:ext uri="{BB962C8B-B14F-4D97-AF65-F5344CB8AC3E}">
        <p14:creationId xmlns:p14="http://schemas.microsoft.com/office/powerpoint/2010/main" val="28726465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B6D5C0-0EAA-4957-81D5-DDCC121C88AC}"/>
              </a:ext>
            </a:extLst>
          </p:cNvPr>
          <p:cNvSpPr>
            <a:spLocks noGrp="1"/>
          </p:cNvSpPr>
          <p:nvPr>
            <p:ph type="title"/>
          </p:nvPr>
        </p:nvSpPr>
        <p:spPr>
          <a:xfrm>
            <a:off x="219075" y="34529"/>
            <a:ext cx="6946106" cy="857250"/>
          </a:xfrm>
        </p:spPr>
        <p:txBody>
          <a:bodyPr>
            <a:normAutofit fontScale="90000"/>
          </a:bodyPr>
          <a:lstStyle/>
          <a:p>
            <a:r>
              <a:rPr lang="en-US" dirty="0"/>
              <a:t>How can mutation rate per generation vary?</a:t>
            </a:r>
          </a:p>
        </p:txBody>
      </p:sp>
      <p:sp>
        <p:nvSpPr>
          <p:cNvPr id="4" name="Slide Number Placeholder 3">
            <a:extLst>
              <a:ext uri="{FF2B5EF4-FFF2-40B4-BE49-F238E27FC236}">
                <a16:creationId xmlns:a16="http://schemas.microsoft.com/office/drawing/2014/main" id="{C8DA1159-F115-4A86-A1B5-29285D9989D4}"/>
              </a:ext>
            </a:extLst>
          </p:cNvPr>
          <p:cNvSpPr>
            <a:spLocks noGrp="1"/>
          </p:cNvSpPr>
          <p:nvPr>
            <p:ph type="sldNum" sz="quarter" idx="12"/>
          </p:nvPr>
        </p:nvSpPr>
        <p:spPr/>
        <p:txBody>
          <a:bodyPr/>
          <a:lstStyle/>
          <a:p>
            <a:fld id="{CF69CA37-420A-400E-8ACC-FB9469DD06F5}" type="slidenum">
              <a:rPr lang="en-US" smtClean="0"/>
              <a:pPr/>
              <a:t>19</a:t>
            </a:fld>
            <a:endParaRPr lang="en-US" dirty="0"/>
          </a:p>
        </p:txBody>
      </p:sp>
      <p:grpSp>
        <p:nvGrpSpPr>
          <p:cNvPr id="5" name="Group 4">
            <a:extLst>
              <a:ext uri="{FF2B5EF4-FFF2-40B4-BE49-F238E27FC236}">
                <a16:creationId xmlns:a16="http://schemas.microsoft.com/office/drawing/2014/main" id="{B7B2BFF4-D387-473E-AEF1-85CB1D4A60E8}"/>
              </a:ext>
            </a:extLst>
          </p:cNvPr>
          <p:cNvGrpSpPr/>
          <p:nvPr/>
        </p:nvGrpSpPr>
        <p:grpSpPr>
          <a:xfrm>
            <a:off x="457200" y="1290087"/>
            <a:ext cx="4282307" cy="3562350"/>
            <a:chOff x="457200" y="1061487"/>
            <a:chExt cx="4282307" cy="3562350"/>
          </a:xfrm>
        </p:grpSpPr>
        <p:pic>
          <p:nvPicPr>
            <p:cNvPr id="6" name="Picture 21">
              <a:extLst>
                <a:ext uri="{FF2B5EF4-FFF2-40B4-BE49-F238E27FC236}">
                  <a16:creationId xmlns:a16="http://schemas.microsoft.com/office/drawing/2014/main" id="{60004174-826A-49DF-9E69-E721891801B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061487"/>
              <a:ext cx="4122073" cy="3562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Box 6">
              <a:extLst>
                <a:ext uri="{FF2B5EF4-FFF2-40B4-BE49-F238E27FC236}">
                  <a16:creationId xmlns:a16="http://schemas.microsoft.com/office/drawing/2014/main" id="{2AE15C89-4001-4680-812A-7B3AB3AE94E6}"/>
                </a:ext>
              </a:extLst>
            </p:cNvPr>
            <p:cNvSpPr txBox="1"/>
            <p:nvPr/>
          </p:nvSpPr>
          <p:spPr>
            <a:xfrm>
              <a:off x="3708220" y="4305093"/>
              <a:ext cx="1031287" cy="276997"/>
            </a:xfrm>
            <a:prstGeom prst="rect">
              <a:avLst/>
            </a:prstGeom>
            <a:noFill/>
          </p:spPr>
          <p:txBody>
            <a:bodyPr wrap="square" lIns="91438" tIns="45719" rIns="91438" bIns="45719" rtlCol="0">
              <a:spAutoFit/>
            </a:bodyPr>
            <a:lstStyle/>
            <a:p>
              <a:r>
                <a:rPr lang="en-US" sz="1200" dirty="0" err="1"/>
                <a:t>Goriely</a:t>
              </a:r>
              <a:r>
                <a:rPr lang="en-US" sz="1200" dirty="0"/>
                <a:t> 2016</a:t>
              </a:r>
              <a:endParaRPr lang="en-US" sz="3600" dirty="0"/>
            </a:p>
          </p:txBody>
        </p:sp>
        <p:sp>
          <p:nvSpPr>
            <p:cNvPr id="8" name="Rectangle 7">
              <a:extLst>
                <a:ext uri="{FF2B5EF4-FFF2-40B4-BE49-F238E27FC236}">
                  <a16:creationId xmlns:a16="http://schemas.microsoft.com/office/drawing/2014/main" id="{CD2A7A52-0B1B-4EDB-8CCF-6DB60A48BE16}"/>
                </a:ext>
              </a:extLst>
            </p:cNvPr>
            <p:cNvSpPr/>
            <p:nvPr/>
          </p:nvSpPr>
          <p:spPr>
            <a:xfrm>
              <a:off x="1139305" y="1705692"/>
              <a:ext cx="717672" cy="1480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2EB87BDB-9178-4D6B-99D3-9E320E6C5FFC}"/>
                </a:ext>
              </a:extLst>
            </p:cNvPr>
            <p:cNvSpPr/>
            <p:nvPr/>
          </p:nvSpPr>
          <p:spPr>
            <a:xfrm>
              <a:off x="1049878" y="1806924"/>
              <a:ext cx="717672" cy="1480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1544402-7D56-4C8C-A298-54CB5232149F}"/>
                </a:ext>
              </a:extLst>
            </p:cNvPr>
            <p:cNvSpPr/>
            <p:nvPr/>
          </p:nvSpPr>
          <p:spPr>
            <a:xfrm>
              <a:off x="780468" y="2440359"/>
              <a:ext cx="948211" cy="46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6E54E5CF-DF2E-47CE-B54E-1CFB99B2D46A}"/>
                </a:ext>
              </a:extLst>
            </p:cNvPr>
            <p:cNvSpPr/>
            <p:nvPr/>
          </p:nvSpPr>
          <p:spPr>
            <a:xfrm>
              <a:off x="3252095" y="1694862"/>
              <a:ext cx="717672" cy="1480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5865A17E-04F3-4D7A-A77E-E58F353AE97A}"/>
                </a:ext>
              </a:extLst>
            </p:cNvPr>
            <p:cNvSpPr/>
            <p:nvPr/>
          </p:nvSpPr>
          <p:spPr>
            <a:xfrm>
              <a:off x="3349384" y="1788375"/>
              <a:ext cx="717672" cy="1480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842F4FDD-45D8-4051-8B9D-6CF123199148}"/>
                </a:ext>
              </a:extLst>
            </p:cNvPr>
            <p:cNvSpPr/>
            <p:nvPr/>
          </p:nvSpPr>
          <p:spPr>
            <a:xfrm>
              <a:off x="3610931" y="2440359"/>
              <a:ext cx="925954" cy="1480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C4B0E79-1073-4C3D-A5EC-8FC9189B691F}"/>
                </a:ext>
              </a:extLst>
            </p:cNvPr>
            <p:cNvSpPr/>
            <p:nvPr/>
          </p:nvSpPr>
          <p:spPr>
            <a:xfrm>
              <a:off x="3728794" y="2673459"/>
              <a:ext cx="717672" cy="4021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B03AAAC5-2EA4-47DA-B047-E988855087C7}"/>
                </a:ext>
              </a:extLst>
            </p:cNvPr>
            <p:cNvSpPr/>
            <p:nvPr/>
          </p:nvSpPr>
          <p:spPr>
            <a:xfrm>
              <a:off x="1854200" y="3559524"/>
              <a:ext cx="651336" cy="2504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284A2BAF-4AAD-4CC4-8169-B35EE7DD9C2E}"/>
                </a:ext>
              </a:extLst>
            </p:cNvPr>
            <p:cNvSpPr/>
            <p:nvPr/>
          </p:nvSpPr>
          <p:spPr>
            <a:xfrm>
              <a:off x="1938010" y="4040656"/>
              <a:ext cx="382818" cy="50722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94C3F137-1410-4901-B5BC-CA0D3B189DB0}"/>
                </a:ext>
              </a:extLst>
            </p:cNvPr>
            <p:cNvSpPr/>
            <p:nvPr/>
          </p:nvSpPr>
          <p:spPr>
            <a:xfrm>
              <a:off x="2115459" y="3184874"/>
              <a:ext cx="335641" cy="1488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FF9CAA2E-8382-4888-93D1-BD0F5F04F573}"/>
                </a:ext>
              </a:extLst>
            </p:cNvPr>
            <p:cNvSpPr/>
            <p:nvPr/>
          </p:nvSpPr>
          <p:spPr>
            <a:xfrm>
              <a:off x="2698804" y="3184874"/>
              <a:ext cx="372154" cy="1488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91C9473C-1362-4C27-AAB0-8A8EF7746EDB}"/>
                </a:ext>
              </a:extLst>
            </p:cNvPr>
            <p:cNvSpPr/>
            <p:nvPr/>
          </p:nvSpPr>
          <p:spPr>
            <a:xfrm>
              <a:off x="2699659" y="4054616"/>
              <a:ext cx="382818" cy="50722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1093042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3AF5F-24D5-4EF8-ACB6-5371E0FA0305}"/>
              </a:ext>
            </a:extLst>
          </p:cNvPr>
          <p:cNvSpPr>
            <a:spLocks noGrp="1"/>
          </p:cNvSpPr>
          <p:nvPr>
            <p:ph type="title"/>
          </p:nvPr>
        </p:nvSpPr>
        <p:spPr/>
        <p:txBody>
          <a:bodyPr/>
          <a:lstStyle/>
          <a:p>
            <a:r>
              <a:rPr lang="en-US" dirty="0"/>
              <a:t>Mutation is a fundamental process</a:t>
            </a:r>
          </a:p>
        </p:txBody>
      </p:sp>
      <p:sp>
        <p:nvSpPr>
          <p:cNvPr id="4" name="Slide Number Placeholder 3">
            <a:extLst>
              <a:ext uri="{FF2B5EF4-FFF2-40B4-BE49-F238E27FC236}">
                <a16:creationId xmlns:a16="http://schemas.microsoft.com/office/drawing/2014/main" id="{BCE88B7B-9F4B-4358-B262-52EB4506B4DC}"/>
              </a:ext>
            </a:extLst>
          </p:cNvPr>
          <p:cNvSpPr>
            <a:spLocks noGrp="1"/>
          </p:cNvSpPr>
          <p:nvPr>
            <p:ph type="sldNum" sz="quarter" idx="12"/>
          </p:nvPr>
        </p:nvSpPr>
        <p:spPr/>
        <p:txBody>
          <a:bodyPr/>
          <a:lstStyle/>
          <a:p>
            <a:fld id="{CF69CA37-420A-400E-8ACC-FB9469DD06F5}" type="slidenum">
              <a:rPr lang="en-US" smtClean="0"/>
              <a:pPr/>
              <a:t>2</a:t>
            </a:fld>
            <a:endParaRPr lang="en-US" dirty="0"/>
          </a:p>
        </p:txBody>
      </p:sp>
    </p:spTree>
    <p:extLst>
      <p:ext uri="{BB962C8B-B14F-4D97-AF65-F5344CB8AC3E}">
        <p14:creationId xmlns:p14="http://schemas.microsoft.com/office/powerpoint/2010/main" val="37299608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Number Placeholder 13"/>
          <p:cNvSpPr>
            <a:spLocks noGrp="1"/>
          </p:cNvSpPr>
          <p:nvPr>
            <p:ph type="sldNum" sz="quarter" idx="12"/>
          </p:nvPr>
        </p:nvSpPr>
        <p:spPr/>
        <p:txBody>
          <a:bodyPr/>
          <a:lstStyle/>
          <a:p>
            <a:fld id="{CF69CA37-420A-400E-8ACC-FB9469DD06F5}" type="slidenum">
              <a:rPr lang="en-US" smtClean="0"/>
              <a:t>20</a:t>
            </a:fld>
            <a:endParaRPr lang="en-US"/>
          </a:p>
        </p:txBody>
      </p:sp>
      <p:grpSp>
        <p:nvGrpSpPr>
          <p:cNvPr id="30" name="Group 29">
            <a:extLst>
              <a:ext uri="{FF2B5EF4-FFF2-40B4-BE49-F238E27FC236}">
                <a16:creationId xmlns:a16="http://schemas.microsoft.com/office/drawing/2014/main" id="{51A87A07-CA8A-4D88-ADCD-25C57EC1BD3E}"/>
              </a:ext>
            </a:extLst>
          </p:cNvPr>
          <p:cNvGrpSpPr/>
          <p:nvPr/>
        </p:nvGrpSpPr>
        <p:grpSpPr>
          <a:xfrm>
            <a:off x="457200" y="1290087"/>
            <a:ext cx="4282307" cy="3562350"/>
            <a:chOff x="457200" y="1061487"/>
            <a:chExt cx="4282307" cy="3562350"/>
          </a:xfrm>
        </p:grpSpPr>
        <p:pic>
          <p:nvPicPr>
            <p:cNvPr id="37" name="Picture 21">
              <a:extLst>
                <a:ext uri="{FF2B5EF4-FFF2-40B4-BE49-F238E27FC236}">
                  <a16:creationId xmlns:a16="http://schemas.microsoft.com/office/drawing/2014/main" id="{544997EA-932A-4735-AEA7-D3DB7591578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061487"/>
              <a:ext cx="4122073" cy="3562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8" name="TextBox 37">
              <a:extLst>
                <a:ext uri="{FF2B5EF4-FFF2-40B4-BE49-F238E27FC236}">
                  <a16:creationId xmlns:a16="http://schemas.microsoft.com/office/drawing/2014/main" id="{7062B169-FCBD-4359-A4FA-1047876C6C6B}"/>
                </a:ext>
              </a:extLst>
            </p:cNvPr>
            <p:cNvSpPr txBox="1"/>
            <p:nvPr/>
          </p:nvSpPr>
          <p:spPr>
            <a:xfrm>
              <a:off x="3708220" y="4305093"/>
              <a:ext cx="1031287" cy="215442"/>
            </a:xfrm>
            <a:prstGeom prst="rect">
              <a:avLst/>
            </a:prstGeom>
            <a:noFill/>
          </p:spPr>
          <p:txBody>
            <a:bodyPr wrap="square" lIns="91438" tIns="45719" rIns="91438" bIns="45719" rtlCol="0">
              <a:spAutoFit/>
            </a:bodyPr>
            <a:lstStyle/>
            <a:p>
              <a:r>
                <a:rPr lang="en-US" sz="800" i="1" dirty="0" err="1"/>
                <a:t>Goriely</a:t>
              </a:r>
              <a:r>
                <a:rPr lang="en-US" sz="800" i="1" dirty="0"/>
                <a:t> 2016</a:t>
              </a:r>
              <a:endParaRPr lang="en-US" i="1" dirty="0"/>
            </a:p>
          </p:txBody>
        </p:sp>
        <p:sp>
          <p:nvSpPr>
            <p:cNvPr id="39" name="Rectangle 38">
              <a:extLst>
                <a:ext uri="{FF2B5EF4-FFF2-40B4-BE49-F238E27FC236}">
                  <a16:creationId xmlns:a16="http://schemas.microsoft.com/office/drawing/2014/main" id="{71876827-940F-4AA1-A1FB-7DF5A88E8127}"/>
                </a:ext>
              </a:extLst>
            </p:cNvPr>
            <p:cNvSpPr/>
            <p:nvPr/>
          </p:nvSpPr>
          <p:spPr>
            <a:xfrm>
              <a:off x="1139305" y="1705692"/>
              <a:ext cx="717672" cy="1480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318B03B1-A98F-4EE3-A465-4B4919C16A0D}"/>
                </a:ext>
              </a:extLst>
            </p:cNvPr>
            <p:cNvSpPr/>
            <p:nvPr/>
          </p:nvSpPr>
          <p:spPr>
            <a:xfrm>
              <a:off x="1049878" y="1806924"/>
              <a:ext cx="717672" cy="1480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FC924E55-6CC4-4629-B0C6-D5A3A3C8E0AA}"/>
                </a:ext>
              </a:extLst>
            </p:cNvPr>
            <p:cNvSpPr/>
            <p:nvPr/>
          </p:nvSpPr>
          <p:spPr>
            <a:xfrm>
              <a:off x="780468" y="2440359"/>
              <a:ext cx="948211" cy="46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CB13FDA5-2574-4D0D-842D-287CE658E644}"/>
                </a:ext>
              </a:extLst>
            </p:cNvPr>
            <p:cNvSpPr/>
            <p:nvPr/>
          </p:nvSpPr>
          <p:spPr>
            <a:xfrm>
              <a:off x="3252095" y="1694862"/>
              <a:ext cx="717672" cy="1480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F1543A9D-BB9A-4B81-BE7B-A851DB93DB23}"/>
                </a:ext>
              </a:extLst>
            </p:cNvPr>
            <p:cNvSpPr/>
            <p:nvPr/>
          </p:nvSpPr>
          <p:spPr>
            <a:xfrm>
              <a:off x="3349384" y="1788375"/>
              <a:ext cx="717672" cy="1480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75D3A256-18A2-4710-8F0D-0421C7C0D5DD}"/>
                </a:ext>
              </a:extLst>
            </p:cNvPr>
            <p:cNvSpPr/>
            <p:nvPr/>
          </p:nvSpPr>
          <p:spPr>
            <a:xfrm>
              <a:off x="3610931" y="2440359"/>
              <a:ext cx="925954" cy="1480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D9AE4D24-0476-48CD-AD4F-1F54A0AD59E6}"/>
                </a:ext>
              </a:extLst>
            </p:cNvPr>
            <p:cNvSpPr/>
            <p:nvPr/>
          </p:nvSpPr>
          <p:spPr>
            <a:xfrm>
              <a:off x="3728794" y="2673459"/>
              <a:ext cx="717672" cy="4021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4C619DD4-5D22-4656-896A-5DD72550599D}"/>
                </a:ext>
              </a:extLst>
            </p:cNvPr>
            <p:cNvSpPr/>
            <p:nvPr/>
          </p:nvSpPr>
          <p:spPr>
            <a:xfrm>
              <a:off x="1854200" y="3559524"/>
              <a:ext cx="651336" cy="2504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666B1504-2FA6-431F-8A09-54D621F94892}"/>
                </a:ext>
              </a:extLst>
            </p:cNvPr>
            <p:cNvSpPr/>
            <p:nvPr/>
          </p:nvSpPr>
          <p:spPr>
            <a:xfrm>
              <a:off x="1931030" y="4040656"/>
              <a:ext cx="382818" cy="50722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Rectangle 50">
              <a:extLst>
                <a:ext uri="{FF2B5EF4-FFF2-40B4-BE49-F238E27FC236}">
                  <a16:creationId xmlns:a16="http://schemas.microsoft.com/office/drawing/2014/main" id="{B59D089A-DC72-4723-842B-70642C518325}"/>
                </a:ext>
              </a:extLst>
            </p:cNvPr>
            <p:cNvSpPr/>
            <p:nvPr/>
          </p:nvSpPr>
          <p:spPr>
            <a:xfrm>
              <a:off x="2115459" y="3184874"/>
              <a:ext cx="335641" cy="1488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8992F1FE-B3AF-415A-B5C7-8A1BC8675B89}"/>
                </a:ext>
              </a:extLst>
            </p:cNvPr>
            <p:cNvSpPr/>
            <p:nvPr/>
          </p:nvSpPr>
          <p:spPr>
            <a:xfrm>
              <a:off x="2698804" y="3184874"/>
              <a:ext cx="372154" cy="1488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39A0777C-D423-4387-8ADA-131BD7B4DCD8}"/>
                </a:ext>
              </a:extLst>
            </p:cNvPr>
            <p:cNvSpPr/>
            <p:nvPr/>
          </p:nvSpPr>
          <p:spPr>
            <a:xfrm>
              <a:off x="2699659" y="4054616"/>
              <a:ext cx="382818" cy="50722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4" name="Rectangle 53">
            <a:extLst>
              <a:ext uri="{FF2B5EF4-FFF2-40B4-BE49-F238E27FC236}">
                <a16:creationId xmlns:a16="http://schemas.microsoft.com/office/drawing/2014/main" id="{31F29053-33D2-4027-B098-FE34FFEDD9E4}"/>
              </a:ext>
            </a:extLst>
          </p:cNvPr>
          <p:cNvSpPr/>
          <p:nvPr/>
        </p:nvSpPr>
        <p:spPr>
          <a:xfrm>
            <a:off x="2657079" y="1356225"/>
            <a:ext cx="907712" cy="1067896"/>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8114A583-4B86-42F3-8BB1-8C6A6A474591}"/>
              </a:ext>
            </a:extLst>
          </p:cNvPr>
          <p:cNvSpPr/>
          <p:nvPr/>
        </p:nvSpPr>
        <p:spPr>
          <a:xfrm>
            <a:off x="1523012" y="1356225"/>
            <a:ext cx="907712" cy="3072655"/>
          </a:xfrm>
          <a:prstGeom prst="rect">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TextBox 55">
            <a:extLst>
              <a:ext uri="{FF2B5EF4-FFF2-40B4-BE49-F238E27FC236}">
                <a16:creationId xmlns:a16="http://schemas.microsoft.com/office/drawing/2014/main" id="{552CF6BC-DE2A-43B5-8A74-C3DB7A2CA185}"/>
              </a:ext>
            </a:extLst>
          </p:cNvPr>
          <p:cNvSpPr txBox="1"/>
          <p:nvPr/>
        </p:nvSpPr>
        <p:spPr>
          <a:xfrm>
            <a:off x="572373" y="2718582"/>
            <a:ext cx="950640" cy="369332"/>
          </a:xfrm>
          <a:prstGeom prst="rect">
            <a:avLst/>
          </a:prstGeom>
          <a:noFill/>
        </p:spPr>
        <p:txBody>
          <a:bodyPr wrap="square" rtlCol="0">
            <a:spAutoFit/>
          </a:bodyPr>
          <a:lstStyle/>
          <a:p>
            <a:r>
              <a:rPr lang="en-US" b="1" dirty="0">
                <a:solidFill>
                  <a:schemeClr val="accent5"/>
                </a:solidFill>
              </a:rPr>
              <a:t>Females</a:t>
            </a:r>
          </a:p>
        </p:txBody>
      </p:sp>
      <p:sp>
        <p:nvSpPr>
          <p:cNvPr id="57" name="TextBox 56">
            <a:extLst>
              <a:ext uri="{FF2B5EF4-FFF2-40B4-BE49-F238E27FC236}">
                <a16:creationId xmlns:a16="http://schemas.microsoft.com/office/drawing/2014/main" id="{09C27EA9-DD44-4283-8BD9-AC1D1BECF07C}"/>
              </a:ext>
            </a:extLst>
          </p:cNvPr>
          <p:cNvSpPr txBox="1"/>
          <p:nvPr/>
        </p:nvSpPr>
        <p:spPr>
          <a:xfrm>
            <a:off x="3569974" y="1619538"/>
            <a:ext cx="1423801" cy="646331"/>
          </a:xfrm>
          <a:prstGeom prst="rect">
            <a:avLst/>
          </a:prstGeom>
          <a:noFill/>
        </p:spPr>
        <p:txBody>
          <a:bodyPr wrap="square" rtlCol="0">
            <a:spAutoFit/>
          </a:bodyPr>
          <a:lstStyle/>
          <a:p>
            <a:pPr algn="ctr"/>
            <a:r>
              <a:rPr lang="en-US" b="1" dirty="0">
                <a:solidFill>
                  <a:schemeClr val="accent4"/>
                </a:solidFill>
              </a:rPr>
              <a:t>Pre-puberty males</a:t>
            </a:r>
          </a:p>
        </p:txBody>
      </p:sp>
      <p:sp>
        <p:nvSpPr>
          <p:cNvPr id="58" name="Rectangle 57">
            <a:extLst>
              <a:ext uri="{FF2B5EF4-FFF2-40B4-BE49-F238E27FC236}">
                <a16:creationId xmlns:a16="http://schemas.microsoft.com/office/drawing/2014/main" id="{0469BBA0-53F3-463B-B87D-9A58864DB591}"/>
              </a:ext>
            </a:extLst>
          </p:cNvPr>
          <p:cNvSpPr/>
          <p:nvPr/>
        </p:nvSpPr>
        <p:spPr>
          <a:xfrm>
            <a:off x="2559357" y="2543186"/>
            <a:ext cx="1287039" cy="1857869"/>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TextBox 58">
            <a:extLst>
              <a:ext uri="{FF2B5EF4-FFF2-40B4-BE49-F238E27FC236}">
                <a16:creationId xmlns:a16="http://schemas.microsoft.com/office/drawing/2014/main" id="{A6CCE35E-32CA-41A6-AA1F-9ED8C1D01E38}"/>
              </a:ext>
            </a:extLst>
          </p:cNvPr>
          <p:cNvSpPr txBox="1"/>
          <p:nvPr/>
        </p:nvSpPr>
        <p:spPr>
          <a:xfrm>
            <a:off x="3854331" y="3243057"/>
            <a:ext cx="1364379" cy="646331"/>
          </a:xfrm>
          <a:prstGeom prst="rect">
            <a:avLst/>
          </a:prstGeom>
          <a:noFill/>
        </p:spPr>
        <p:txBody>
          <a:bodyPr wrap="square" rtlCol="0">
            <a:spAutoFit/>
          </a:bodyPr>
          <a:lstStyle/>
          <a:p>
            <a:pPr algn="ctr"/>
            <a:r>
              <a:rPr lang="en-US" b="1" dirty="0">
                <a:solidFill>
                  <a:schemeClr val="accent6"/>
                </a:solidFill>
              </a:rPr>
              <a:t>Post-puberty males</a:t>
            </a:r>
          </a:p>
        </p:txBody>
      </p:sp>
      <p:sp>
        <p:nvSpPr>
          <p:cNvPr id="60" name="TextBox 59">
            <a:extLst>
              <a:ext uri="{FF2B5EF4-FFF2-40B4-BE49-F238E27FC236}">
                <a16:creationId xmlns:a16="http://schemas.microsoft.com/office/drawing/2014/main" id="{E5320CBA-10BD-455B-86CE-FFA510C260AA}"/>
              </a:ext>
            </a:extLst>
          </p:cNvPr>
          <p:cNvSpPr txBox="1"/>
          <p:nvPr/>
        </p:nvSpPr>
        <p:spPr>
          <a:xfrm>
            <a:off x="5435772" y="1555310"/>
            <a:ext cx="3458818" cy="923330"/>
          </a:xfrm>
          <a:prstGeom prst="rect">
            <a:avLst/>
          </a:prstGeom>
          <a:noFill/>
        </p:spPr>
        <p:txBody>
          <a:bodyPr wrap="square" rtlCol="0">
            <a:spAutoFit/>
          </a:bodyPr>
          <a:lstStyle/>
          <a:p>
            <a:pPr algn="ctr"/>
            <a:r>
              <a:rPr lang="en-US" dirty="0">
                <a:latin typeface="Source Sans Pro" panose="020B0503030403020204" pitchFamily="34" charset="0"/>
                <a:ea typeface="Source Sans Pro" panose="020B0503030403020204" pitchFamily="34" charset="0"/>
              </a:rPr>
              <a:t>The mammalian germline exists in three distinct stages where mutations can accumulate</a:t>
            </a:r>
          </a:p>
        </p:txBody>
      </p:sp>
      <p:sp>
        <p:nvSpPr>
          <p:cNvPr id="28" name="Title 1">
            <a:extLst>
              <a:ext uri="{FF2B5EF4-FFF2-40B4-BE49-F238E27FC236}">
                <a16:creationId xmlns:a16="http://schemas.microsoft.com/office/drawing/2014/main" id="{D2F8A219-18D4-486F-9DAD-A6414631BF41}"/>
              </a:ext>
            </a:extLst>
          </p:cNvPr>
          <p:cNvSpPr>
            <a:spLocks noGrp="1"/>
          </p:cNvSpPr>
          <p:nvPr>
            <p:ph type="title"/>
          </p:nvPr>
        </p:nvSpPr>
        <p:spPr>
          <a:xfrm>
            <a:off x="219075" y="34529"/>
            <a:ext cx="6946106" cy="857250"/>
          </a:xfrm>
        </p:spPr>
        <p:txBody>
          <a:bodyPr>
            <a:normAutofit fontScale="90000"/>
          </a:bodyPr>
          <a:lstStyle/>
          <a:p>
            <a:r>
              <a:rPr lang="en-US" dirty="0"/>
              <a:t>How can mutation rate per generation vary?</a:t>
            </a:r>
          </a:p>
        </p:txBody>
      </p:sp>
    </p:spTree>
    <p:extLst>
      <p:ext uri="{BB962C8B-B14F-4D97-AF65-F5344CB8AC3E}">
        <p14:creationId xmlns:p14="http://schemas.microsoft.com/office/powerpoint/2010/main" val="33403200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Number Placeholder 13"/>
          <p:cNvSpPr>
            <a:spLocks noGrp="1"/>
          </p:cNvSpPr>
          <p:nvPr>
            <p:ph type="sldNum" sz="quarter" idx="12"/>
          </p:nvPr>
        </p:nvSpPr>
        <p:spPr/>
        <p:txBody>
          <a:bodyPr/>
          <a:lstStyle/>
          <a:p>
            <a:fld id="{CF69CA37-420A-400E-8ACC-FB9469DD06F5}" type="slidenum">
              <a:rPr lang="en-US" smtClean="0"/>
              <a:t>21</a:t>
            </a:fld>
            <a:endParaRPr lang="en-US"/>
          </a:p>
        </p:txBody>
      </p:sp>
      <p:grpSp>
        <p:nvGrpSpPr>
          <p:cNvPr id="30" name="Group 29">
            <a:extLst>
              <a:ext uri="{FF2B5EF4-FFF2-40B4-BE49-F238E27FC236}">
                <a16:creationId xmlns:a16="http://schemas.microsoft.com/office/drawing/2014/main" id="{51A87A07-CA8A-4D88-ADCD-25C57EC1BD3E}"/>
              </a:ext>
            </a:extLst>
          </p:cNvPr>
          <p:cNvGrpSpPr/>
          <p:nvPr/>
        </p:nvGrpSpPr>
        <p:grpSpPr>
          <a:xfrm>
            <a:off x="457200" y="1290087"/>
            <a:ext cx="4282307" cy="3562350"/>
            <a:chOff x="457200" y="1061487"/>
            <a:chExt cx="4282307" cy="3562350"/>
          </a:xfrm>
        </p:grpSpPr>
        <p:pic>
          <p:nvPicPr>
            <p:cNvPr id="37" name="Picture 21">
              <a:extLst>
                <a:ext uri="{FF2B5EF4-FFF2-40B4-BE49-F238E27FC236}">
                  <a16:creationId xmlns:a16="http://schemas.microsoft.com/office/drawing/2014/main" id="{544997EA-932A-4735-AEA7-D3DB7591578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061487"/>
              <a:ext cx="4122073" cy="3562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8" name="TextBox 37">
              <a:extLst>
                <a:ext uri="{FF2B5EF4-FFF2-40B4-BE49-F238E27FC236}">
                  <a16:creationId xmlns:a16="http://schemas.microsoft.com/office/drawing/2014/main" id="{7062B169-FCBD-4359-A4FA-1047876C6C6B}"/>
                </a:ext>
              </a:extLst>
            </p:cNvPr>
            <p:cNvSpPr txBox="1"/>
            <p:nvPr/>
          </p:nvSpPr>
          <p:spPr>
            <a:xfrm>
              <a:off x="3708220" y="4305093"/>
              <a:ext cx="1031287" cy="215442"/>
            </a:xfrm>
            <a:prstGeom prst="rect">
              <a:avLst/>
            </a:prstGeom>
            <a:noFill/>
          </p:spPr>
          <p:txBody>
            <a:bodyPr wrap="square" lIns="91438" tIns="45719" rIns="91438" bIns="45719" rtlCol="0">
              <a:spAutoFit/>
            </a:bodyPr>
            <a:lstStyle/>
            <a:p>
              <a:r>
                <a:rPr lang="en-US" sz="800" i="1" dirty="0" err="1"/>
                <a:t>Goriely</a:t>
              </a:r>
              <a:r>
                <a:rPr lang="en-US" sz="800" i="1" dirty="0"/>
                <a:t> 2016</a:t>
              </a:r>
              <a:endParaRPr lang="en-US" i="1" dirty="0"/>
            </a:p>
          </p:txBody>
        </p:sp>
        <p:sp>
          <p:nvSpPr>
            <p:cNvPr id="39" name="Rectangle 38">
              <a:extLst>
                <a:ext uri="{FF2B5EF4-FFF2-40B4-BE49-F238E27FC236}">
                  <a16:creationId xmlns:a16="http://schemas.microsoft.com/office/drawing/2014/main" id="{71876827-940F-4AA1-A1FB-7DF5A88E8127}"/>
                </a:ext>
              </a:extLst>
            </p:cNvPr>
            <p:cNvSpPr/>
            <p:nvPr/>
          </p:nvSpPr>
          <p:spPr>
            <a:xfrm>
              <a:off x="1139305" y="1705692"/>
              <a:ext cx="717672" cy="1480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318B03B1-A98F-4EE3-A465-4B4919C16A0D}"/>
                </a:ext>
              </a:extLst>
            </p:cNvPr>
            <p:cNvSpPr/>
            <p:nvPr/>
          </p:nvSpPr>
          <p:spPr>
            <a:xfrm>
              <a:off x="1049878" y="1806924"/>
              <a:ext cx="717672" cy="1480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FC924E55-6CC4-4629-B0C6-D5A3A3C8E0AA}"/>
                </a:ext>
              </a:extLst>
            </p:cNvPr>
            <p:cNvSpPr/>
            <p:nvPr/>
          </p:nvSpPr>
          <p:spPr>
            <a:xfrm>
              <a:off x="780468" y="2440359"/>
              <a:ext cx="948211" cy="46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CB13FDA5-2574-4D0D-842D-287CE658E644}"/>
                </a:ext>
              </a:extLst>
            </p:cNvPr>
            <p:cNvSpPr/>
            <p:nvPr/>
          </p:nvSpPr>
          <p:spPr>
            <a:xfrm>
              <a:off x="3252095" y="1694862"/>
              <a:ext cx="717672" cy="1480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F1543A9D-BB9A-4B81-BE7B-A851DB93DB23}"/>
                </a:ext>
              </a:extLst>
            </p:cNvPr>
            <p:cNvSpPr/>
            <p:nvPr/>
          </p:nvSpPr>
          <p:spPr>
            <a:xfrm>
              <a:off x="3349384" y="1788375"/>
              <a:ext cx="717672" cy="1480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75D3A256-18A2-4710-8F0D-0421C7C0D5DD}"/>
                </a:ext>
              </a:extLst>
            </p:cNvPr>
            <p:cNvSpPr/>
            <p:nvPr/>
          </p:nvSpPr>
          <p:spPr>
            <a:xfrm>
              <a:off x="3610931" y="2440359"/>
              <a:ext cx="925954" cy="1480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D9AE4D24-0476-48CD-AD4F-1F54A0AD59E6}"/>
                </a:ext>
              </a:extLst>
            </p:cNvPr>
            <p:cNvSpPr/>
            <p:nvPr/>
          </p:nvSpPr>
          <p:spPr>
            <a:xfrm>
              <a:off x="3728794" y="2673459"/>
              <a:ext cx="717672" cy="4021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4C619DD4-5D22-4656-896A-5DD72550599D}"/>
                </a:ext>
              </a:extLst>
            </p:cNvPr>
            <p:cNvSpPr/>
            <p:nvPr/>
          </p:nvSpPr>
          <p:spPr>
            <a:xfrm>
              <a:off x="1854200" y="3559524"/>
              <a:ext cx="651336" cy="2504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666B1504-2FA6-431F-8A09-54D621F94892}"/>
                </a:ext>
              </a:extLst>
            </p:cNvPr>
            <p:cNvSpPr/>
            <p:nvPr/>
          </p:nvSpPr>
          <p:spPr>
            <a:xfrm>
              <a:off x="1931030" y="4040656"/>
              <a:ext cx="382818" cy="50722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Rectangle 50">
              <a:extLst>
                <a:ext uri="{FF2B5EF4-FFF2-40B4-BE49-F238E27FC236}">
                  <a16:creationId xmlns:a16="http://schemas.microsoft.com/office/drawing/2014/main" id="{B59D089A-DC72-4723-842B-70642C518325}"/>
                </a:ext>
              </a:extLst>
            </p:cNvPr>
            <p:cNvSpPr/>
            <p:nvPr/>
          </p:nvSpPr>
          <p:spPr>
            <a:xfrm>
              <a:off x="2115459" y="3184874"/>
              <a:ext cx="335641" cy="1488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8992F1FE-B3AF-415A-B5C7-8A1BC8675B89}"/>
                </a:ext>
              </a:extLst>
            </p:cNvPr>
            <p:cNvSpPr/>
            <p:nvPr/>
          </p:nvSpPr>
          <p:spPr>
            <a:xfrm>
              <a:off x="2698804" y="3184874"/>
              <a:ext cx="372154" cy="1488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39A0777C-D423-4387-8ADA-131BD7B4DCD8}"/>
                </a:ext>
              </a:extLst>
            </p:cNvPr>
            <p:cNvSpPr/>
            <p:nvPr/>
          </p:nvSpPr>
          <p:spPr>
            <a:xfrm>
              <a:off x="2699659" y="4054616"/>
              <a:ext cx="382818" cy="50722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4" name="Rectangle 53">
            <a:extLst>
              <a:ext uri="{FF2B5EF4-FFF2-40B4-BE49-F238E27FC236}">
                <a16:creationId xmlns:a16="http://schemas.microsoft.com/office/drawing/2014/main" id="{31F29053-33D2-4027-B098-FE34FFEDD9E4}"/>
              </a:ext>
            </a:extLst>
          </p:cNvPr>
          <p:cNvSpPr/>
          <p:nvPr/>
        </p:nvSpPr>
        <p:spPr>
          <a:xfrm>
            <a:off x="2657079" y="1356225"/>
            <a:ext cx="907712" cy="1067896"/>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8114A583-4B86-42F3-8BB1-8C6A6A474591}"/>
              </a:ext>
            </a:extLst>
          </p:cNvPr>
          <p:cNvSpPr/>
          <p:nvPr/>
        </p:nvSpPr>
        <p:spPr>
          <a:xfrm>
            <a:off x="1523012" y="1356225"/>
            <a:ext cx="907712" cy="3072655"/>
          </a:xfrm>
          <a:prstGeom prst="rect">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TextBox 55">
            <a:extLst>
              <a:ext uri="{FF2B5EF4-FFF2-40B4-BE49-F238E27FC236}">
                <a16:creationId xmlns:a16="http://schemas.microsoft.com/office/drawing/2014/main" id="{552CF6BC-DE2A-43B5-8A74-C3DB7A2CA185}"/>
              </a:ext>
            </a:extLst>
          </p:cNvPr>
          <p:cNvSpPr txBox="1"/>
          <p:nvPr/>
        </p:nvSpPr>
        <p:spPr>
          <a:xfrm>
            <a:off x="572373" y="2718582"/>
            <a:ext cx="950640" cy="369332"/>
          </a:xfrm>
          <a:prstGeom prst="rect">
            <a:avLst/>
          </a:prstGeom>
          <a:noFill/>
        </p:spPr>
        <p:txBody>
          <a:bodyPr wrap="square" rtlCol="0">
            <a:spAutoFit/>
          </a:bodyPr>
          <a:lstStyle/>
          <a:p>
            <a:r>
              <a:rPr lang="en-US" b="1" dirty="0">
                <a:solidFill>
                  <a:schemeClr val="accent5"/>
                </a:solidFill>
              </a:rPr>
              <a:t>Females</a:t>
            </a:r>
          </a:p>
        </p:txBody>
      </p:sp>
      <p:sp>
        <p:nvSpPr>
          <p:cNvPr id="57" name="TextBox 56">
            <a:extLst>
              <a:ext uri="{FF2B5EF4-FFF2-40B4-BE49-F238E27FC236}">
                <a16:creationId xmlns:a16="http://schemas.microsoft.com/office/drawing/2014/main" id="{09C27EA9-DD44-4283-8BD9-AC1D1BECF07C}"/>
              </a:ext>
            </a:extLst>
          </p:cNvPr>
          <p:cNvSpPr txBox="1"/>
          <p:nvPr/>
        </p:nvSpPr>
        <p:spPr>
          <a:xfrm>
            <a:off x="3569974" y="1619538"/>
            <a:ext cx="1423801" cy="646331"/>
          </a:xfrm>
          <a:prstGeom prst="rect">
            <a:avLst/>
          </a:prstGeom>
          <a:noFill/>
        </p:spPr>
        <p:txBody>
          <a:bodyPr wrap="square" rtlCol="0">
            <a:spAutoFit/>
          </a:bodyPr>
          <a:lstStyle/>
          <a:p>
            <a:pPr algn="ctr"/>
            <a:r>
              <a:rPr lang="en-US" b="1" dirty="0">
                <a:solidFill>
                  <a:schemeClr val="accent4"/>
                </a:solidFill>
              </a:rPr>
              <a:t>Pre-puberty males</a:t>
            </a:r>
          </a:p>
        </p:txBody>
      </p:sp>
      <p:sp>
        <p:nvSpPr>
          <p:cNvPr id="58" name="Rectangle 57">
            <a:extLst>
              <a:ext uri="{FF2B5EF4-FFF2-40B4-BE49-F238E27FC236}">
                <a16:creationId xmlns:a16="http://schemas.microsoft.com/office/drawing/2014/main" id="{0469BBA0-53F3-463B-B87D-9A58864DB591}"/>
              </a:ext>
            </a:extLst>
          </p:cNvPr>
          <p:cNvSpPr/>
          <p:nvPr/>
        </p:nvSpPr>
        <p:spPr>
          <a:xfrm>
            <a:off x="2559357" y="2543186"/>
            <a:ext cx="1287039" cy="1857869"/>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TextBox 58">
            <a:extLst>
              <a:ext uri="{FF2B5EF4-FFF2-40B4-BE49-F238E27FC236}">
                <a16:creationId xmlns:a16="http://schemas.microsoft.com/office/drawing/2014/main" id="{A6CCE35E-32CA-41A6-AA1F-9ED8C1D01E38}"/>
              </a:ext>
            </a:extLst>
          </p:cNvPr>
          <p:cNvSpPr txBox="1"/>
          <p:nvPr/>
        </p:nvSpPr>
        <p:spPr>
          <a:xfrm>
            <a:off x="3854331" y="3243057"/>
            <a:ext cx="1364379" cy="646331"/>
          </a:xfrm>
          <a:prstGeom prst="rect">
            <a:avLst/>
          </a:prstGeom>
          <a:noFill/>
        </p:spPr>
        <p:txBody>
          <a:bodyPr wrap="square" rtlCol="0">
            <a:spAutoFit/>
          </a:bodyPr>
          <a:lstStyle/>
          <a:p>
            <a:pPr algn="ctr"/>
            <a:r>
              <a:rPr lang="en-US" b="1" dirty="0">
                <a:solidFill>
                  <a:schemeClr val="accent6"/>
                </a:solidFill>
              </a:rPr>
              <a:t>Post-puberty males</a:t>
            </a:r>
          </a:p>
        </p:txBody>
      </p:sp>
      <p:sp>
        <p:nvSpPr>
          <p:cNvPr id="3" name="TextBox 2">
            <a:extLst>
              <a:ext uri="{FF2B5EF4-FFF2-40B4-BE49-F238E27FC236}">
                <a16:creationId xmlns:a16="http://schemas.microsoft.com/office/drawing/2014/main" id="{D63F778D-A505-41E1-BE28-EC562531492F}"/>
              </a:ext>
            </a:extLst>
          </p:cNvPr>
          <p:cNvSpPr txBox="1"/>
          <p:nvPr/>
        </p:nvSpPr>
        <p:spPr>
          <a:xfrm>
            <a:off x="5546035" y="2559354"/>
            <a:ext cx="3074504" cy="2308324"/>
          </a:xfrm>
          <a:prstGeom prst="rect">
            <a:avLst/>
          </a:prstGeom>
          <a:noFill/>
        </p:spPr>
        <p:txBody>
          <a:bodyPr wrap="square" rtlCol="0">
            <a:spAutoFit/>
          </a:bodyPr>
          <a:lstStyle/>
          <a:p>
            <a:pPr algn="l"/>
            <a:r>
              <a:rPr lang="en-US" dirty="0">
                <a:latin typeface="Source Sans Pro" panose="020B0503030403020204" pitchFamily="34" charset="0"/>
                <a:ea typeface="Source Sans Pro" panose="020B0503030403020204" pitchFamily="34" charset="0"/>
              </a:rPr>
              <a:t>Increase or </a:t>
            </a:r>
            <a:r>
              <a:rPr lang="en-US" dirty="0" err="1">
                <a:latin typeface="Source Sans Pro" panose="020B0503030403020204" pitchFamily="34" charset="0"/>
                <a:ea typeface="Source Sans Pro" panose="020B0503030403020204" pitchFamily="34" charset="0"/>
              </a:rPr>
              <a:t>decrese</a:t>
            </a:r>
            <a:r>
              <a:rPr lang="en-US" dirty="0">
                <a:latin typeface="Source Sans Pro" panose="020B0503030403020204" pitchFamily="34" charset="0"/>
                <a:ea typeface="Source Sans Pro" panose="020B0503030403020204" pitchFamily="34" charset="0"/>
              </a:rPr>
              <a:t>:</a:t>
            </a:r>
          </a:p>
          <a:p>
            <a:pPr marL="342900" indent="-342900" algn="l">
              <a:buAutoNum type="arabicPeriod"/>
            </a:pPr>
            <a:r>
              <a:rPr lang="en-US" dirty="0">
                <a:latin typeface="Source Sans Pro" panose="020B0503030403020204" pitchFamily="34" charset="0"/>
                <a:ea typeface="Source Sans Pro" panose="020B0503030403020204" pitchFamily="34" charset="0"/>
              </a:rPr>
              <a:t>The </a:t>
            </a:r>
            <a:r>
              <a:rPr lang="en-US" b="1" dirty="0">
                <a:latin typeface="Source Sans Pro" panose="020B0503030403020204" pitchFamily="34" charset="0"/>
                <a:ea typeface="Source Sans Pro" panose="020B0503030403020204" pitchFamily="34" charset="0"/>
              </a:rPr>
              <a:t>number of cell divisions</a:t>
            </a:r>
            <a:r>
              <a:rPr lang="en-US" b="1" i="1" dirty="0">
                <a:latin typeface="Source Sans Pro" panose="020B0503030403020204" pitchFamily="34" charset="0"/>
                <a:ea typeface="Source Sans Pro" panose="020B0503030403020204" pitchFamily="34" charset="0"/>
              </a:rPr>
              <a:t> </a:t>
            </a:r>
            <a:r>
              <a:rPr lang="en-US" dirty="0">
                <a:latin typeface="Source Sans Pro" panose="020B0503030403020204" pitchFamily="34" charset="0"/>
                <a:ea typeface="Source Sans Pro" panose="020B0503030403020204" pitchFamily="34" charset="0"/>
              </a:rPr>
              <a:t>in any stage</a:t>
            </a:r>
          </a:p>
          <a:p>
            <a:pPr marL="342900" indent="-342900" algn="l">
              <a:buAutoNum type="arabicPeriod"/>
            </a:pPr>
            <a:r>
              <a:rPr lang="en-US" dirty="0">
                <a:latin typeface="Source Sans Pro" panose="020B0503030403020204" pitchFamily="34" charset="0"/>
                <a:ea typeface="Source Sans Pro" panose="020B0503030403020204" pitchFamily="34" charset="0"/>
              </a:rPr>
              <a:t>The </a:t>
            </a:r>
            <a:r>
              <a:rPr lang="en-US" b="1" dirty="0">
                <a:latin typeface="Source Sans Pro" panose="020B0503030403020204" pitchFamily="34" charset="0"/>
                <a:ea typeface="Source Sans Pro" panose="020B0503030403020204" pitchFamily="34" charset="0"/>
              </a:rPr>
              <a:t>number of mutations per division</a:t>
            </a:r>
            <a:r>
              <a:rPr lang="en-US" dirty="0">
                <a:latin typeface="Source Sans Pro" panose="020B0503030403020204" pitchFamily="34" charset="0"/>
                <a:ea typeface="Source Sans Pro" panose="020B0503030403020204" pitchFamily="34" charset="0"/>
              </a:rPr>
              <a:t> in any stage</a:t>
            </a:r>
          </a:p>
          <a:p>
            <a:pPr marL="342900" indent="-342900" algn="l">
              <a:buAutoNum type="arabicPeriod"/>
            </a:pPr>
            <a:r>
              <a:rPr lang="en-US" dirty="0">
                <a:latin typeface="Source Sans Pro" panose="020B0503030403020204" pitchFamily="34" charset="0"/>
                <a:ea typeface="Source Sans Pro" panose="020B0503030403020204" pitchFamily="34" charset="0"/>
              </a:rPr>
              <a:t>The </a:t>
            </a:r>
            <a:r>
              <a:rPr lang="en-US" b="1" dirty="0">
                <a:latin typeface="Source Sans Pro" panose="020B0503030403020204" pitchFamily="34" charset="0"/>
                <a:ea typeface="Source Sans Pro" panose="020B0503030403020204" pitchFamily="34" charset="0"/>
              </a:rPr>
              <a:t>duration of time</a:t>
            </a:r>
            <a:r>
              <a:rPr lang="en-US" dirty="0">
                <a:latin typeface="Source Sans Pro" panose="020B0503030403020204" pitchFamily="34" charset="0"/>
                <a:ea typeface="Source Sans Pro" panose="020B0503030403020204" pitchFamily="34" charset="0"/>
              </a:rPr>
              <a:t> the germline spends in males after puberty</a:t>
            </a:r>
          </a:p>
        </p:txBody>
      </p:sp>
      <p:sp>
        <p:nvSpPr>
          <p:cNvPr id="5" name="Rectangle 4">
            <a:extLst>
              <a:ext uri="{FF2B5EF4-FFF2-40B4-BE49-F238E27FC236}">
                <a16:creationId xmlns:a16="http://schemas.microsoft.com/office/drawing/2014/main" id="{0B83EB13-EF09-4CEC-B6D7-DC08A8F9ED87}"/>
              </a:ext>
            </a:extLst>
          </p:cNvPr>
          <p:cNvSpPr/>
          <p:nvPr/>
        </p:nvSpPr>
        <p:spPr>
          <a:xfrm>
            <a:off x="5546035" y="4000505"/>
            <a:ext cx="3266661" cy="10144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a:extLst>
              <a:ext uri="{FF2B5EF4-FFF2-40B4-BE49-F238E27FC236}">
                <a16:creationId xmlns:a16="http://schemas.microsoft.com/office/drawing/2014/main" id="{E45BE855-A8C0-4359-9D9A-FF9E350163BC}"/>
              </a:ext>
            </a:extLst>
          </p:cNvPr>
          <p:cNvSpPr txBox="1"/>
          <p:nvPr/>
        </p:nvSpPr>
        <p:spPr>
          <a:xfrm>
            <a:off x="5435772" y="1555310"/>
            <a:ext cx="3458818" cy="923330"/>
          </a:xfrm>
          <a:prstGeom prst="rect">
            <a:avLst/>
          </a:prstGeom>
          <a:noFill/>
        </p:spPr>
        <p:txBody>
          <a:bodyPr wrap="square" rtlCol="0">
            <a:spAutoFit/>
          </a:bodyPr>
          <a:lstStyle/>
          <a:p>
            <a:pPr algn="ctr"/>
            <a:r>
              <a:rPr lang="en-US" dirty="0">
                <a:latin typeface="Source Sans Pro" panose="020B0503030403020204" pitchFamily="34" charset="0"/>
                <a:ea typeface="Source Sans Pro" panose="020B0503030403020204" pitchFamily="34" charset="0"/>
              </a:rPr>
              <a:t>The mammalian germline exists in three distinct stages where mutations can accumulate</a:t>
            </a:r>
          </a:p>
        </p:txBody>
      </p:sp>
      <p:sp>
        <p:nvSpPr>
          <p:cNvPr id="31" name="Title 1">
            <a:extLst>
              <a:ext uri="{FF2B5EF4-FFF2-40B4-BE49-F238E27FC236}">
                <a16:creationId xmlns:a16="http://schemas.microsoft.com/office/drawing/2014/main" id="{C364A98B-79D7-45ED-ADBF-C8C357B27435}"/>
              </a:ext>
            </a:extLst>
          </p:cNvPr>
          <p:cNvSpPr>
            <a:spLocks noGrp="1"/>
          </p:cNvSpPr>
          <p:nvPr>
            <p:ph type="title"/>
          </p:nvPr>
        </p:nvSpPr>
        <p:spPr>
          <a:xfrm>
            <a:off x="219075" y="34529"/>
            <a:ext cx="6946106" cy="857250"/>
          </a:xfrm>
        </p:spPr>
        <p:txBody>
          <a:bodyPr>
            <a:normAutofit fontScale="90000"/>
          </a:bodyPr>
          <a:lstStyle/>
          <a:p>
            <a:r>
              <a:rPr lang="en-US" dirty="0"/>
              <a:t>How can mutation rate per generation vary?</a:t>
            </a:r>
          </a:p>
        </p:txBody>
      </p:sp>
    </p:spTree>
    <p:extLst>
      <p:ext uri="{BB962C8B-B14F-4D97-AF65-F5344CB8AC3E}">
        <p14:creationId xmlns:p14="http://schemas.microsoft.com/office/powerpoint/2010/main" val="1224586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Number Placeholder 13"/>
          <p:cNvSpPr>
            <a:spLocks noGrp="1"/>
          </p:cNvSpPr>
          <p:nvPr>
            <p:ph type="sldNum" sz="quarter" idx="12"/>
          </p:nvPr>
        </p:nvSpPr>
        <p:spPr/>
        <p:txBody>
          <a:bodyPr/>
          <a:lstStyle/>
          <a:p>
            <a:fld id="{CF69CA37-420A-400E-8ACC-FB9469DD06F5}" type="slidenum">
              <a:rPr lang="en-US" smtClean="0"/>
              <a:t>22</a:t>
            </a:fld>
            <a:endParaRPr lang="en-US"/>
          </a:p>
        </p:txBody>
      </p:sp>
      <p:grpSp>
        <p:nvGrpSpPr>
          <p:cNvPr id="30" name="Group 29">
            <a:extLst>
              <a:ext uri="{FF2B5EF4-FFF2-40B4-BE49-F238E27FC236}">
                <a16:creationId xmlns:a16="http://schemas.microsoft.com/office/drawing/2014/main" id="{51A87A07-CA8A-4D88-ADCD-25C57EC1BD3E}"/>
              </a:ext>
            </a:extLst>
          </p:cNvPr>
          <p:cNvGrpSpPr/>
          <p:nvPr/>
        </p:nvGrpSpPr>
        <p:grpSpPr>
          <a:xfrm>
            <a:off x="457200" y="1290087"/>
            <a:ext cx="4282307" cy="3562350"/>
            <a:chOff x="457200" y="1061487"/>
            <a:chExt cx="4282307" cy="3562350"/>
          </a:xfrm>
        </p:grpSpPr>
        <p:pic>
          <p:nvPicPr>
            <p:cNvPr id="37" name="Picture 21">
              <a:extLst>
                <a:ext uri="{FF2B5EF4-FFF2-40B4-BE49-F238E27FC236}">
                  <a16:creationId xmlns:a16="http://schemas.microsoft.com/office/drawing/2014/main" id="{544997EA-932A-4735-AEA7-D3DB7591578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061487"/>
              <a:ext cx="4122073" cy="3562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8" name="TextBox 37">
              <a:extLst>
                <a:ext uri="{FF2B5EF4-FFF2-40B4-BE49-F238E27FC236}">
                  <a16:creationId xmlns:a16="http://schemas.microsoft.com/office/drawing/2014/main" id="{7062B169-FCBD-4359-A4FA-1047876C6C6B}"/>
                </a:ext>
              </a:extLst>
            </p:cNvPr>
            <p:cNvSpPr txBox="1"/>
            <p:nvPr/>
          </p:nvSpPr>
          <p:spPr>
            <a:xfrm>
              <a:off x="3708220" y="4305093"/>
              <a:ext cx="1031287" cy="215442"/>
            </a:xfrm>
            <a:prstGeom prst="rect">
              <a:avLst/>
            </a:prstGeom>
            <a:noFill/>
          </p:spPr>
          <p:txBody>
            <a:bodyPr wrap="square" lIns="91438" tIns="45719" rIns="91438" bIns="45719" rtlCol="0">
              <a:spAutoFit/>
            </a:bodyPr>
            <a:lstStyle/>
            <a:p>
              <a:r>
                <a:rPr lang="en-US" sz="800" i="1" dirty="0" err="1"/>
                <a:t>Goriely</a:t>
              </a:r>
              <a:r>
                <a:rPr lang="en-US" sz="800" i="1" dirty="0"/>
                <a:t> 2016</a:t>
              </a:r>
              <a:endParaRPr lang="en-US" i="1" dirty="0"/>
            </a:p>
          </p:txBody>
        </p:sp>
        <p:sp>
          <p:nvSpPr>
            <p:cNvPr id="39" name="Rectangle 38">
              <a:extLst>
                <a:ext uri="{FF2B5EF4-FFF2-40B4-BE49-F238E27FC236}">
                  <a16:creationId xmlns:a16="http://schemas.microsoft.com/office/drawing/2014/main" id="{71876827-940F-4AA1-A1FB-7DF5A88E8127}"/>
                </a:ext>
              </a:extLst>
            </p:cNvPr>
            <p:cNvSpPr/>
            <p:nvPr/>
          </p:nvSpPr>
          <p:spPr>
            <a:xfrm>
              <a:off x="1139305" y="1705692"/>
              <a:ext cx="717672" cy="1480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318B03B1-A98F-4EE3-A465-4B4919C16A0D}"/>
                </a:ext>
              </a:extLst>
            </p:cNvPr>
            <p:cNvSpPr/>
            <p:nvPr/>
          </p:nvSpPr>
          <p:spPr>
            <a:xfrm>
              <a:off x="1049878" y="1806924"/>
              <a:ext cx="717672" cy="1480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FC924E55-6CC4-4629-B0C6-D5A3A3C8E0AA}"/>
                </a:ext>
              </a:extLst>
            </p:cNvPr>
            <p:cNvSpPr/>
            <p:nvPr/>
          </p:nvSpPr>
          <p:spPr>
            <a:xfrm>
              <a:off x="780468" y="2440359"/>
              <a:ext cx="948211" cy="46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CB13FDA5-2574-4D0D-842D-287CE658E644}"/>
                </a:ext>
              </a:extLst>
            </p:cNvPr>
            <p:cNvSpPr/>
            <p:nvPr/>
          </p:nvSpPr>
          <p:spPr>
            <a:xfrm>
              <a:off x="3252095" y="1694862"/>
              <a:ext cx="717672" cy="1480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F1543A9D-BB9A-4B81-BE7B-A851DB93DB23}"/>
                </a:ext>
              </a:extLst>
            </p:cNvPr>
            <p:cNvSpPr/>
            <p:nvPr/>
          </p:nvSpPr>
          <p:spPr>
            <a:xfrm>
              <a:off x="3349384" y="1788375"/>
              <a:ext cx="717672" cy="1480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75D3A256-18A2-4710-8F0D-0421C7C0D5DD}"/>
                </a:ext>
              </a:extLst>
            </p:cNvPr>
            <p:cNvSpPr/>
            <p:nvPr/>
          </p:nvSpPr>
          <p:spPr>
            <a:xfrm>
              <a:off x="3610931" y="2440359"/>
              <a:ext cx="925954" cy="1480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D9AE4D24-0476-48CD-AD4F-1F54A0AD59E6}"/>
                </a:ext>
              </a:extLst>
            </p:cNvPr>
            <p:cNvSpPr/>
            <p:nvPr/>
          </p:nvSpPr>
          <p:spPr>
            <a:xfrm>
              <a:off x="3728794" y="2673459"/>
              <a:ext cx="717672" cy="4021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4C619DD4-5D22-4656-896A-5DD72550599D}"/>
                </a:ext>
              </a:extLst>
            </p:cNvPr>
            <p:cNvSpPr/>
            <p:nvPr/>
          </p:nvSpPr>
          <p:spPr>
            <a:xfrm>
              <a:off x="1854200" y="3559524"/>
              <a:ext cx="651336" cy="2504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666B1504-2FA6-431F-8A09-54D621F94892}"/>
                </a:ext>
              </a:extLst>
            </p:cNvPr>
            <p:cNvSpPr/>
            <p:nvPr/>
          </p:nvSpPr>
          <p:spPr>
            <a:xfrm>
              <a:off x="1931030" y="4040656"/>
              <a:ext cx="382818" cy="50722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Rectangle 50">
              <a:extLst>
                <a:ext uri="{FF2B5EF4-FFF2-40B4-BE49-F238E27FC236}">
                  <a16:creationId xmlns:a16="http://schemas.microsoft.com/office/drawing/2014/main" id="{B59D089A-DC72-4723-842B-70642C518325}"/>
                </a:ext>
              </a:extLst>
            </p:cNvPr>
            <p:cNvSpPr/>
            <p:nvPr/>
          </p:nvSpPr>
          <p:spPr>
            <a:xfrm>
              <a:off x="2115459" y="3184874"/>
              <a:ext cx="335641" cy="1488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8992F1FE-B3AF-415A-B5C7-8A1BC8675B89}"/>
                </a:ext>
              </a:extLst>
            </p:cNvPr>
            <p:cNvSpPr/>
            <p:nvPr/>
          </p:nvSpPr>
          <p:spPr>
            <a:xfrm>
              <a:off x="2698804" y="3184874"/>
              <a:ext cx="372154" cy="1488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39A0777C-D423-4387-8ADA-131BD7B4DCD8}"/>
                </a:ext>
              </a:extLst>
            </p:cNvPr>
            <p:cNvSpPr/>
            <p:nvPr/>
          </p:nvSpPr>
          <p:spPr>
            <a:xfrm>
              <a:off x="2699659" y="4054616"/>
              <a:ext cx="382818" cy="50722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4" name="Rectangle 53">
            <a:extLst>
              <a:ext uri="{FF2B5EF4-FFF2-40B4-BE49-F238E27FC236}">
                <a16:creationId xmlns:a16="http://schemas.microsoft.com/office/drawing/2014/main" id="{31F29053-33D2-4027-B098-FE34FFEDD9E4}"/>
              </a:ext>
            </a:extLst>
          </p:cNvPr>
          <p:cNvSpPr/>
          <p:nvPr/>
        </p:nvSpPr>
        <p:spPr>
          <a:xfrm>
            <a:off x="2657079" y="1356225"/>
            <a:ext cx="907712" cy="1067896"/>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8114A583-4B86-42F3-8BB1-8C6A6A474591}"/>
              </a:ext>
            </a:extLst>
          </p:cNvPr>
          <p:cNvSpPr/>
          <p:nvPr/>
        </p:nvSpPr>
        <p:spPr>
          <a:xfrm>
            <a:off x="1523012" y="1356225"/>
            <a:ext cx="907712" cy="3072655"/>
          </a:xfrm>
          <a:prstGeom prst="rect">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TextBox 55">
            <a:extLst>
              <a:ext uri="{FF2B5EF4-FFF2-40B4-BE49-F238E27FC236}">
                <a16:creationId xmlns:a16="http://schemas.microsoft.com/office/drawing/2014/main" id="{552CF6BC-DE2A-43B5-8A74-C3DB7A2CA185}"/>
              </a:ext>
            </a:extLst>
          </p:cNvPr>
          <p:cNvSpPr txBox="1"/>
          <p:nvPr/>
        </p:nvSpPr>
        <p:spPr>
          <a:xfrm>
            <a:off x="572373" y="2718582"/>
            <a:ext cx="950640" cy="369332"/>
          </a:xfrm>
          <a:prstGeom prst="rect">
            <a:avLst/>
          </a:prstGeom>
          <a:noFill/>
        </p:spPr>
        <p:txBody>
          <a:bodyPr wrap="square" rtlCol="0">
            <a:spAutoFit/>
          </a:bodyPr>
          <a:lstStyle/>
          <a:p>
            <a:r>
              <a:rPr lang="en-US" b="1" dirty="0">
                <a:solidFill>
                  <a:schemeClr val="accent5"/>
                </a:solidFill>
              </a:rPr>
              <a:t>Females</a:t>
            </a:r>
          </a:p>
        </p:txBody>
      </p:sp>
      <p:sp>
        <p:nvSpPr>
          <p:cNvPr id="57" name="TextBox 56">
            <a:extLst>
              <a:ext uri="{FF2B5EF4-FFF2-40B4-BE49-F238E27FC236}">
                <a16:creationId xmlns:a16="http://schemas.microsoft.com/office/drawing/2014/main" id="{09C27EA9-DD44-4283-8BD9-AC1D1BECF07C}"/>
              </a:ext>
            </a:extLst>
          </p:cNvPr>
          <p:cNvSpPr txBox="1"/>
          <p:nvPr/>
        </p:nvSpPr>
        <p:spPr>
          <a:xfrm>
            <a:off x="3569974" y="1619538"/>
            <a:ext cx="1423801" cy="646331"/>
          </a:xfrm>
          <a:prstGeom prst="rect">
            <a:avLst/>
          </a:prstGeom>
          <a:noFill/>
        </p:spPr>
        <p:txBody>
          <a:bodyPr wrap="square" rtlCol="0">
            <a:spAutoFit/>
          </a:bodyPr>
          <a:lstStyle/>
          <a:p>
            <a:pPr algn="ctr"/>
            <a:r>
              <a:rPr lang="en-US" b="1" dirty="0">
                <a:solidFill>
                  <a:schemeClr val="accent4"/>
                </a:solidFill>
              </a:rPr>
              <a:t>Pre-puberty males</a:t>
            </a:r>
          </a:p>
        </p:txBody>
      </p:sp>
      <p:sp>
        <p:nvSpPr>
          <p:cNvPr id="58" name="Rectangle 57">
            <a:extLst>
              <a:ext uri="{FF2B5EF4-FFF2-40B4-BE49-F238E27FC236}">
                <a16:creationId xmlns:a16="http://schemas.microsoft.com/office/drawing/2014/main" id="{0469BBA0-53F3-463B-B87D-9A58864DB591}"/>
              </a:ext>
            </a:extLst>
          </p:cNvPr>
          <p:cNvSpPr/>
          <p:nvPr/>
        </p:nvSpPr>
        <p:spPr>
          <a:xfrm>
            <a:off x="2559357" y="2543186"/>
            <a:ext cx="1287039" cy="1857869"/>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TextBox 58">
            <a:extLst>
              <a:ext uri="{FF2B5EF4-FFF2-40B4-BE49-F238E27FC236}">
                <a16:creationId xmlns:a16="http://schemas.microsoft.com/office/drawing/2014/main" id="{A6CCE35E-32CA-41A6-AA1F-9ED8C1D01E38}"/>
              </a:ext>
            </a:extLst>
          </p:cNvPr>
          <p:cNvSpPr txBox="1"/>
          <p:nvPr/>
        </p:nvSpPr>
        <p:spPr>
          <a:xfrm>
            <a:off x="3854331" y="3243057"/>
            <a:ext cx="1364379" cy="646331"/>
          </a:xfrm>
          <a:prstGeom prst="rect">
            <a:avLst/>
          </a:prstGeom>
          <a:noFill/>
        </p:spPr>
        <p:txBody>
          <a:bodyPr wrap="square" rtlCol="0">
            <a:spAutoFit/>
          </a:bodyPr>
          <a:lstStyle/>
          <a:p>
            <a:pPr algn="ctr"/>
            <a:r>
              <a:rPr lang="en-US" b="1" dirty="0">
                <a:solidFill>
                  <a:schemeClr val="accent6"/>
                </a:solidFill>
              </a:rPr>
              <a:t>Post-puberty males</a:t>
            </a:r>
          </a:p>
        </p:txBody>
      </p:sp>
      <p:sp>
        <p:nvSpPr>
          <p:cNvPr id="27" name="TextBox 26">
            <a:extLst>
              <a:ext uri="{FF2B5EF4-FFF2-40B4-BE49-F238E27FC236}">
                <a16:creationId xmlns:a16="http://schemas.microsoft.com/office/drawing/2014/main" id="{A3374E68-2478-40F6-BEF8-7A32EC25BF63}"/>
              </a:ext>
            </a:extLst>
          </p:cNvPr>
          <p:cNvSpPr txBox="1"/>
          <p:nvPr/>
        </p:nvSpPr>
        <p:spPr>
          <a:xfrm>
            <a:off x="5546035" y="2559354"/>
            <a:ext cx="3074504" cy="2308324"/>
          </a:xfrm>
          <a:prstGeom prst="rect">
            <a:avLst/>
          </a:prstGeom>
          <a:noFill/>
        </p:spPr>
        <p:txBody>
          <a:bodyPr wrap="square" rtlCol="0">
            <a:spAutoFit/>
          </a:bodyPr>
          <a:lstStyle/>
          <a:p>
            <a:pPr algn="l"/>
            <a:r>
              <a:rPr lang="en-US" dirty="0">
                <a:latin typeface="Source Sans Pro" panose="020B0503030403020204" pitchFamily="34" charset="0"/>
                <a:ea typeface="Source Sans Pro" panose="020B0503030403020204" pitchFamily="34" charset="0"/>
              </a:rPr>
              <a:t>Increase or </a:t>
            </a:r>
            <a:r>
              <a:rPr lang="en-US" dirty="0" err="1">
                <a:latin typeface="Source Sans Pro" panose="020B0503030403020204" pitchFamily="34" charset="0"/>
                <a:ea typeface="Source Sans Pro" panose="020B0503030403020204" pitchFamily="34" charset="0"/>
              </a:rPr>
              <a:t>decrese</a:t>
            </a:r>
            <a:r>
              <a:rPr lang="en-US" dirty="0">
                <a:latin typeface="Source Sans Pro" panose="020B0503030403020204" pitchFamily="34" charset="0"/>
                <a:ea typeface="Source Sans Pro" panose="020B0503030403020204" pitchFamily="34" charset="0"/>
              </a:rPr>
              <a:t>:</a:t>
            </a:r>
          </a:p>
          <a:p>
            <a:pPr marL="342900" indent="-342900" algn="l">
              <a:buAutoNum type="arabicPeriod"/>
            </a:pPr>
            <a:r>
              <a:rPr lang="en-US" dirty="0">
                <a:latin typeface="Source Sans Pro" panose="020B0503030403020204" pitchFamily="34" charset="0"/>
                <a:ea typeface="Source Sans Pro" panose="020B0503030403020204" pitchFamily="34" charset="0"/>
              </a:rPr>
              <a:t>The </a:t>
            </a:r>
            <a:r>
              <a:rPr lang="en-US" b="1" dirty="0">
                <a:latin typeface="Source Sans Pro" panose="020B0503030403020204" pitchFamily="34" charset="0"/>
                <a:ea typeface="Source Sans Pro" panose="020B0503030403020204" pitchFamily="34" charset="0"/>
              </a:rPr>
              <a:t>number of cell divisions</a:t>
            </a:r>
            <a:r>
              <a:rPr lang="en-US" b="1" i="1" dirty="0">
                <a:latin typeface="Source Sans Pro" panose="020B0503030403020204" pitchFamily="34" charset="0"/>
                <a:ea typeface="Source Sans Pro" panose="020B0503030403020204" pitchFamily="34" charset="0"/>
              </a:rPr>
              <a:t> </a:t>
            </a:r>
            <a:r>
              <a:rPr lang="en-US" dirty="0">
                <a:latin typeface="Source Sans Pro" panose="020B0503030403020204" pitchFamily="34" charset="0"/>
                <a:ea typeface="Source Sans Pro" panose="020B0503030403020204" pitchFamily="34" charset="0"/>
              </a:rPr>
              <a:t>in any stage</a:t>
            </a:r>
          </a:p>
          <a:p>
            <a:pPr marL="342900" indent="-342900" algn="l">
              <a:buAutoNum type="arabicPeriod"/>
            </a:pPr>
            <a:r>
              <a:rPr lang="en-US" dirty="0">
                <a:latin typeface="Source Sans Pro" panose="020B0503030403020204" pitchFamily="34" charset="0"/>
                <a:ea typeface="Source Sans Pro" panose="020B0503030403020204" pitchFamily="34" charset="0"/>
              </a:rPr>
              <a:t>The </a:t>
            </a:r>
            <a:r>
              <a:rPr lang="en-US" b="1" dirty="0">
                <a:latin typeface="Source Sans Pro" panose="020B0503030403020204" pitchFamily="34" charset="0"/>
                <a:ea typeface="Source Sans Pro" panose="020B0503030403020204" pitchFamily="34" charset="0"/>
              </a:rPr>
              <a:t>number of mutations per division</a:t>
            </a:r>
            <a:r>
              <a:rPr lang="en-US" dirty="0">
                <a:latin typeface="Source Sans Pro" panose="020B0503030403020204" pitchFamily="34" charset="0"/>
                <a:ea typeface="Source Sans Pro" panose="020B0503030403020204" pitchFamily="34" charset="0"/>
              </a:rPr>
              <a:t> in any stage</a:t>
            </a:r>
          </a:p>
          <a:p>
            <a:pPr marL="342900" indent="-342900" algn="l">
              <a:buAutoNum type="arabicPeriod"/>
            </a:pPr>
            <a:r>
              <a:rPr lang="en-US" dirty="0">
                <a:latin typeface="Source Sans Pro" panose="020B0503030403020204" pitchFamily="34" charset="0"/>
                <a:ea typeface="Source Sans Pro" panose="020B0503030403020204" pitchFamily="34" charset="0"/>
              </a:rPr>
              <a:t>The </a:t>
            </a:r>
            <a:r>
              <a:rPr lang="en-US" b="1" dirty="0">
                <a:latin typeface="Source Sans Pro" panose="020B0503030403020204" pitchFamily="34" charset="0"/>
                <a:ea typeface="Source Sans Pro" panose="020B0503030403020204" pitchFamily="34" charset="0"/>
              </a:rPr>
              <a:t>duration of time</a:t>
            </a:r>
            <a:r>
              <a:rPr lang="en-US" dirty="0">
                <a:latin typeface="Source Sans Pro" panose="020B0503030403020204" pitchFamily="34" charset="0"/>
                <a:ea typeface="Source Sans Pro" panose="020B0503030403020204" pitchFamily="34" charset="0"/>
              </a:rPr>
              <a:t> the germline spends in males after puberty</a:t>
            </a:r>
          </a:p>
        </p:txBody>
      </p:sp>
      <p:sp>
        <p:nvSpPr>
          <p:cNvPr id="28" name="TextBox 27">
            <a:extLst>
              <a:ext uri="{FF2B5EF4-FFF2-40B4-BE49-F238E27FC236}">
                <a16:creationId xmlns:a16="http://schemas.microsoft.com/office/drawing/2014/main" id="{A6D942BB-B3B4-4806-B0C3-B9457C327E9C}"/>
              </a:ext>
            </a:extLst>
          </p:cNvPr>
          <p:cNvSpPr txBox="1"/>
          <p:nvPr/>
        </p:nvSpPr>
        <p:spPr>
          <a:xfrm>
            <a:off x="5435772" y="1555310"/>
            <a:ext cx="3458818" cy="923330"/>
          </a:xfrm>
          <a:prstGeom prst="rect">
            <a:avLst/>
          </a:prstGeom>
          <a:noFill/>
        </p:spPr>
        <p:txBody>
          <a:bodyPr wrap="square" rtlCol="0">
            <a:spAutoFit/>
          </a:bodyPr>
          <a:lstStyle/>
          <a:p>
            <a:pPr algn="ctr"/>
            <a:r>
              <a:rPr lang="en-US" dirty="0">
                <a:latin typeface="Source Sans Pro" panose="020B0503030403020204" pitchFamily="34" charset="0"/>
                <a:ea typeface="Source Sans Pro" panose="020B0503030403020204" pitchFamily="34" charset="0"/>
              </a:rPr>
              <a:t>The mammalian germline exists in three distinct stages where mutations can accumulate</a:t>
            </a:r>
          </a:p>
        </p:txBody>
      </p:sp>
      <p:sp>
        <p:nvSpPr>
          <p:cNvPr id="31" name="Title 1">
            <a:extLst>
              <a:ext uri="{FF2B5EF4-FFF2-40B4-BE49-F238E27FC236}">
                <a16:creationId xmlns:a16="http://schemas.microsoft.com/office/drawing/2014/main" id="{5F279796-3D51-43AF-89D8-72AE90D7BFF0}"/>
              </a:ext>
            </a:extLst>
          </p:cNvPr>
          <p:cNvSpPr>
            <a:spLocks noGrp="1"/>
          </p:cNvSpPr>
          <p:nvPr>
            <p:ph type="title"/>
          </p:nvPr>
        </p:nvSpPr>
        <p:spPr>
          <a:xfrm>
            <a:off x="219075" y="34529"/>
            <a:ext cx="6946106" cy="857250"/>
          </a:xfrm>
        </p:spPr>
        <p:txBody>
          <a:bodyPr>
            <a:normAutofit fontScale="90000"/>
          </a:bodyPr>
          <a:lstStyle/>
          <a:p>
            <a:r>
              <a:rPr lang="en-US" dirty="0"/>
              <a:t>How can mutation rate per generation vary?</a:t>
            </a:r>
          </a:p>
        </p:txBody>
      </p:sp>
    </p:spTree>
    <p:extLst>
      <p:ext uri="{BB962C8B-B14F-4D97-AF65-F5344CB8AC3E}">
        <p14:creationId xmlns:p14="http://schemas.microsoft.com/office/powerpoint/2010/main" val="38589294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9D9EB-2001-4928-B4A3-6F9DCC9A3567}"/>
              </a:ext>
            </a:extLst>
          </p:cNvPr>
          <p:cNvSpPr>
            <a:spLocks noGrp="1"/>
          </p:cNvSpPr>
          <p:nvPr>
            <p:ph type="title"/>
          </p:nvPr>
        </p:nvSpPr>
        <p:spPr/>
        <p:txBody>
          <a:bodyPr/>
          <a:lstStyle/>
          <a:p>
            <a:r>
              <a:rPr lang="en-US" sz="3600" dirty="0"/>
              <a:t>Primate pedigree sequencing</a:t>
            </a:r>
            <a:endParaRPr lang="en-US" dirty="0"/>
          </a:p>
        </p:txBody>
      </p:sp>
      <p:sp>
        <p:nvSpPr>
          <p:cNvPr id="4" name="Slide Number Placeholder 3">
            <a:extLst>
              <a:ext uri="{FF2B5EF4-FFF2-40B4-BE49-F238E27FC236}">
                <a16:creationId xmlns:a16="http://schemas.microsoft.com/office/drawing/2014/main" id="{70293C27-865D-4DFB-AEEE-EEB639B72074}"/>
              </a:ext>
            </a:extLst>
          </p:cNvPr>
          <p:cNvSpPr>
            <a:spLocks noGrp="1"/>
          </p:cNvSpPr>
          <p:nvPr>
            <p:ph type="sldNum" sz="quarter" idx="12"/>
          </p:nvPr>
        </p:nvSpPr>
        <p:spPr/>
        <p:txBody>
          <a:bodyPr/>
          <a:lstStyle/>
          <a:p>
            <a:fld id="{CF69CA37-420A-400E-8ACC-FB9469DD06F5}" type="slidenum">
              <a:rPr lang="en-US" smtClean="0"/>
              <a:pPr/>
              <a:t>23</a:t>
            </a:fld>
            <a:endParaRPr lang="en-US" dirty="0"/>
          </a:p>
        </p:txBody>
      </p:sp>
      <p:pic>
        <p:nvPicPr>
          <p:cNvPr id="15" name="Picture 14" descr="Diagram, schematic&#10;&#10;Description automatically generated">
            <a:extLst>
              <a:ext uri="{FF2B5EF4-FFF2-40B4-BE49-F238E27FC236}">
                <a16:creationId xmlns:a16="http://schemas.microsoft.com/office/drawing/2014/main" id="{5800B370-9C4C-495E-A80D-22C0E1A5725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4775" y="866200"/>
            <a:ext cx="5303044" cy="3746264"/>
          </a:xfrm>
          <a:prstGeom prst="rect">
            <a:avLst/>
          </a:prstGeom>
        </p:spPr>
      </p:pic>
      <p:sp>
        <p:nvSpPr>
          <p:cNvPr id="3" name="TextBox 2">
            <a:extLst>
              <a:ext uri="{FF2B5EF4-FFF2-40B4-BE49-F238E27FC236}">
                <a16:creationId xmlns:a16="http://schemas.microsoft.com/office/drawing/2014/main" id="{56C82A06-3F35-4B9E-954B-DC33CFBBB7E6}"/>
              </a:ext>
            </a:extLst>
          </p:cNvPr>
          <p:cNvSpPr txBox="1"/>
          <p:nvPr/>
        </p:nvSpPr>
        <p:spPr>
          <a:xfrm>
            <a:off x="5734844" y="1497264"/>
            <a:ext cx="3111500" cy="646331"/>
          </a:xfrm>
          <a:prstGeom prst="rect">
            <a:avLst/>
          </a:prstGeom>
          <a:noFill/>
        </p:spPr>
        <p:txBody>
          <a:bodyPr wrap="square" rtlCol="0">
            <a:spAutoFit/>
          </a:bodyPr>
          <a:lstStyle/>
          <a:p>
            <a:pPr algn="l"/>
            <a:r>
              <a:rPr lang="en-US" dirty="0">
                <a:latin typeface="Source Sans Pro" panose="020B0503030403020204" pitchFamily="34" charset="0"/>
                <a:ea typeface="Source Sans Pro" panose="020B0503030403020204" pitchFamily="34" charset="0"/>
              </a:rPr>
              <a:t>Humans (9 trio studies)</a:t>
            </a:r>
          </a:p>
          <a:p>
            <a:pPr algn="l"/>
            <a:r>
              <a:rPr lang="en-US" dirty="0">
                <a:latin typeface="Source Sans Pro" panose="020B0503030403020204" pitchFamily="34" charset="0"/>
                <a:ea typeface="Source Sans Pro" panose="020B0503030403020204" pitchFamily="34" charset="0"/>
              </a:rPr>
              <a:t>Chimpanzees (2 trio studies)</a:t>
            </a:r>
          </a:p>
        </p:txBody>
      </p:sp>
    </p:spTree>
    <p:extLst>
      <p:ext uri="{BB962C8B-B14F-4D97-AF65-F5344CB8AC3E}">
        <p14:creationId xmlns:p14="http://schemas.microsoft.com/office/powerpoint/2010/main" val="2189403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9D9EB-2001-4928-B4A3-6F9DCC9A3567}"/>
              </a:ext>
            </a:extLst>
          </p:cNvPr>
          <p:cNvSpPr>
            <a:spLocks noGrp="1"/>
          </p:cNvSpPr>
          <p:nvPr>
            <p:ph type="title"/>
          </p:nvPr>
        </p:nvSpPr>
        <p:spPr/>
        <p:txBody>
          <a:bodyPr/>
          <a:lstStyle/>
          <a:p>
            <a:r>
              <a:rPr lang="en-US" sz="3600" dirty="0"/>
              <a:t>Primate pedigree sequencing</a:t>
            </a:r>
            <a:endParaRPr lang="en-US" dirty="0"/>
          </a:p>
        </p:txBody>
      </p:sp>
      <p:sp>
        <p:nvSpPr>
          <p:cNvPr id="4" name="Slide Number Placeholder 3">
            <a:extLst>
              <a:ext uri="{FF2B5EF4-FFF2-40B4-BE49-F238E27FC236}">
                <a16:creationId xmlns:a16="http://schemas.microsoft.com/office/drawing/2014/main" id="{70293C27-865D-4DFB-AEEE-EEB639B72074}"/>
              </a:ext>
            </a:extLst>
          </p:cNvPr>
          <p:cNvSpPr>
            <a:spLocks noGrp="1"/>
          </p:cNvSpPr>
          <p:nvPr>
            <p:ph type="sldNum" sz="quarter" idx="12"/>
          </p:nvPr>
        </p:nvSpPr>
        <p:spPr/>
        <p:txBody>
          <a:bodyPr/>
          <a:lstStyle/>
          <a:p>
            <a:fld id="{CF69CA37-420A-400E-8ACC-FB9469DD06F5}" type="slidenum">
              <a:rPr lang="en-US" smtClean="0"/>
              <a:pPr/>
              <a:t>24</a:t>
            </a:fld>
            <a:endParaRPr lang="en-US" dirty="0"/>
          </a:p>
        </p:txBody>
      </p:sp>
      <p:pic>
        <p:nvPicPr>
          <p:cNvPr id="15" name="Picture 14" descr="Diagram, schematic&#10;&#10;Description automatically generated">
            <a:extLst>
              <a:ext uri="{FF2B5EF4-FFF2-40B4-BE49-F238E27FC236}">
                <a16:creationId xmlns:a16="http://schemas.microsoft.com/office/drawing/2014/main" id="{5800B370-9C4C-495E-A80D-22C0E1A5725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4775" y="866200"/>
            <a:ext cx="5303044" cy="3746264"/>
          </a:xfrm>
          <a:prstGeom prst="rect">
            <a:avLst/>
          </a:prstGeom>
        </p:spPr>
      </p:pic>
      <p:sp>
        <p:nvSpPr>
          <p:cNvPr id="3" name="TextBox 2">
            <a:extLst>
              <a:ext uri="{FF2B5EF4-FFF2-40B4-BE49-F238E27FC236}">
                <a16:creationId xmlns:a16="http://schemas.microsoft.com/office/drawing/2014/main" id="{56C82A06-3F35-4B9E-954B-DC33CFBBB7E6}"/>
              </a:ext>
            </a:extLst>
          </p:cNvPr>
          <p:cNvSpPr txBox="1"/>
          <p:nvPr/>
        </p:nvSpPr>
        <p:spPr>
          <a:xfrm>
            <a:off x="5734844" y="1497264"/>
            <a:ext cx="3111500" cy="646331"/>
          </a:xfrm>
          <a:prstGeom prst="rect">
            <a:avLst/>
          </a:prstGeom>
          <a:noFill/>
        </p:spPr>
        <p:txBody>
          <a:bodyPr wrap="square" rtlCol="0">
            <a:spAutoFit/>
          </a:bodyPr>
          <a:lstStyle/>
          <a:p>
            <a:pPr algn="l"/>
            <a:r>
              <a:rPr lang="en-US" dirty="0">
                <a:latin typeface="Source Sans Pro" panose="020B0503030403020204" pitchFamily="34" charset="0"/>
                <a:ea typeface="Source Sans Pro" panose="020B0503030403020204" pitchFamily="34" charset="0"/>
              </a:rPr>
              <a:t>Humans (9 trio studies)</a:t>
            </a:r>
          </a:p>
          <a:p>
            <a:pPr algn="l"/>
            <a:r>
              <a:rPr lang="en-US" dirty="0">
                <a:latin typeface="Source Sans Pro" panose="020B0503030403020204" pitchFamily="34" charset="0"/>
                <a:ea typeface="Source Sans Pro" panose="020B0503030403020204" pitchFamily="34" charset="0"/>
              </a:rPr>
              <a:t>Chimpanzees (2 trio studies)</a:t>
            </a:r>
          </a:p>
        </p:txBody>
      </p:sp>
      <p:sp>
        <p:nvSpPr>
          <p:cNvPr id="22" name="TextBox 21">
            <a:extLst>
              <a:ext uri="{FF2B5EF4-FFF2-40B4-BE49-F238E27FC236}">
                <a16:creationId xmlns:a16="http://schemas.microsoft.com/office/drawing/2014/main" id="{059AD40E-CCFD-4762-8E8D-D285EEE61F9C}"/>
              </a:ext>
            </a:extLst>
          </p:cNvPr>
          <p:cNvSpPr txBox="1"/>
          <p:nvPr/>
        </p:nvSpPr>
        <p:spPr>
          <a:xfrm>
            <a:off x="5734844" y="2475760"/>
            <a:ext cx="3111500" cy="369332"/>
          </a:xfrm>
          <a:prstGeom prst="rect">
            <a:avLst/>
          </a:prstGeom>
          <a:noFill/>
        </p:spPr>
        <p:txBody>
          <a:bodyPr wrap="square" rtlCol="0">
            <a:spAutoFit/>
          </a:bodyPr>
          <a:lstStyle/>
          <a:p>
            <a:pPr algn="l"/>
            <a:r>
              <a:rPr lang="en-US" dirty="0">
                <a:latin typeface="Source Sans Pro" panose="020B0503030403020204" pitchFamily="34" charset="0"/>
                <a:ea typeface="Source Sans Pro" panose="020B0503030403020204" pitchFamily="34" charset="0"/>
              </a:rPr>
              <a:t>Macaca mulatta(14 trios)</a:t>
            </a:r>
          </a:p>
        </p:txBody>
      </p:sp>
      <p:sp>
        <p:nvSpPr>
          <p:cNvPr id="23" name="TextBox 22">
            <a:extLst>
              <a:ext uri="{FF2B5EF4-FFF2-40B4-BE49-F238E27FC236}">
                <a16:creationId xmlns:a16="http://schemas.microsoft.com/office/drawing/2014/main" id="{5336A997-D9B7-43F2-A39C-9BB17E8F8C89}"/>
              </a:ext>
            </a:extLst>
          </p:cNvPr>
          <p:cNvSpPr txBox="1"/>
          <p:nvPr/>
        </p:nvSpPr>
        <p:spPr>
          <a:xfrm>
            <a:off x="5734844" y="3709526"/>
            <a:ext cx="3111500" cy="369332"/>
          </a:xfrm>
          <a:prstGeom prst="rect">
            <a:avLst/>
          </a:prstGeom>
          <a:noFill/>
        </p:spPr>
        <p:txBody>
          <a:bodyPr wrap="square" rtlCol="0">
            <a:spAutoFit/>
          </a:bodyPr>
          <a:lstStyle/>
          <a:p>
            <a:pPr algn="l"/>
            <a:r>
              <a:rPr lang="en-US" dirty="0" err="1">
                <a:latin typeface="Source Sans Pro" panose="020B0503030403020204" pitchFamily="34" charset="0"/>
                <a:ea typeface="Source Sans Pro" panose="020B0503030403020204" pitchFamily="34" charset="0"/>
              </a:rPr>
              <a:t>Aotus</a:t>
            </a:r>
            <a:r>
              <a:rPr lang="en-US" dirty="0">
                <a:latin typeface="Source Sans Pro" panose="020B0503030403020204" pitchFamily="34" charset="0"/>
                <a:ea typeface="Source Sans Pro" panose="020B0503030403020204" pitchFamily="34" charset="0"/>
              </a:rPr>
              <a:t> </a:t>
            </a:r>
            <a:r>
              <a:rPr lang="en-US" dirty="0" err="1">
                <a:latin typeface="Source Sans Pro" panose="020B0503030403020204" pitchFamily="34" charset="0"/>
                <a:ea typeface="Source Sans Pro" panose="020B0503030403020204" pitchFamily="34" charset="0"/>
              </a:rPr>
              <a:t>nancymaae</a:t>
            </a:r>
            <a:r>
              <a:rPr lang="en-US" dirty="0">
                <a:latin typeface="Source Sans Pro" panose="020B0503030403020204" pitchFamily="34" charset="0"/>
                <a:ea typeface="Source Sans Pro" panose="020B0503030403020204" pitchFamily="34" charset="0"/>
              </a:rPr>
              <a:t> (14 trios)</a:t>
            </a:r>
          </a:p>
        </p:txBody>
      </p:sp>
      <p:pic>
        <p:nvPicPr>
          <p:cNvPr id="6" name="Picture 5" descr="A close up of a monkey&#10;&#10;Description automatically generated">
            <a:extLst>
              <a:ext uri="{FF2B5EF4-FFF2-40B4-BE49-F238E27FC236}">
                <a16:creationId xmlns:a16="http://schemas.microsoft.com/office/drawing/2014/main" id="{EDE635B9-5803-4F22-ABA5-ECA579F7059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154558" y="2794835"/>
            <a:ext cx="1782149" cy="705783"/>
          </a:xfrm>
          <a:prstGeom prst="rect">
            <a:avLst/>
          </a:prstGeom>
        </p:spPr>
      </p:pic>
      <p:pic>
        <p:nvPicPr>
          <p:cNvPr id="10" name="Picture 2" descr="Owl monkey">
            <a:extLst>
              <a:ext uri="{FF2B5EF4-FFF2-40B4-BE49-F238E27FC236}">
                <a16:creationId xmlns:a16="http://schemas.microsoft.com/office/drawing/2014/main" id="{C0D1C72F-4E3D-4DFF-9C70-5509B863DE47}"/>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154558" y="4045728"/>
            <a:ext cx="1782149" cy="5483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28616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2">
            <a:extLst>
              <a:ext uri="{FF2B5EF4-FFF2-40B4-BE49-F238E27FC236}">
                <a16:creationId xmlns:a16="http://schemas.microsoft.com/office/drawing/2014/main" id="{AADCC828-BFAA-4600-B62C-60D6D9CB9AD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p:blipFill>
        <p:spPr bwMode="auto">
          <a:xfrm>
            <a:off x="1255605" y="1224312"/>
            <a:ext cx="6361328" cy="381679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219075" y="34529"/>
            <a:ext cx="6988969" cy="857250"/>
          </a:xfrm>
        </p:spPr>
        <p:txBody>
          <a:bodyPr>
            <a:noAutofit/>
          </a:bodyPr>
          <a:lstStyle/>
          <a:p>
            <a:pPr algn="l"/>
            <a:r>
              <a:rPr lang="en-US" sz="3200" dirty="0"/>
              <a:t>Owl monkey and macaque mutation rates</a:t>
            </a:r>
          </a:p>
        </p:txBody>
      </p:sp>
      <p:sp>
        <p:nvSpPr>
          <p:cNvPr id="6" name="Rectangle 5"/>
          <p:cNvSpPr/>
          <p:nvPr/>
        </p:nvSpPr>
        <p:spPr>
          <a:xfrm>
            <a:off x="2508432" y="4336478"/>
            <a:ext cx="5121297" cy="7477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4653357" y="2597026"/>
            <a:ext cx="1052548" cy="77063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594508" y="1586779"/>
            <a:ext cx="1341802" cy="5939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Rectangle 7"/>
          <p:cNvSpPr/>
          <p:nvPr/>
        </p:nvSpPr>
        <p:spPr>
          <a:xfrm>
            <a:off x="2614464" y="1560485"/>
            <a:ext cx="1302104" cy="7477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lide Number Placeholder 2"/>
          <p:cNvSpPr>
            <a:spLocks noGrp="1"/>
          </p:cNvSpPr>
          <p:nvPr>
            <p:ph type="sldNum" sz="quarter" idx="12"/>
          </p:nvPr>
        </p:nvSpPr>
        <p:spPr/>
        <p:txBody>
          <a:bodyPr/>
          <a:lstStyle/>
          <a:p>
            <a:fld id="{CF69CA37-420A-400E-8ACC-FB9469DD06F5}" type="slidenum">
              <a:rPr lang="en-US" smtClean="0"/>
              <a:t>25</a:t>
            </a:fld>
            <a:endParaRPr lang="en-US"/>
          </a:p>
        </p:txBody>
      </p:sp>
      <p:sp>
        <p:nvSpPr>
          <p:cNvPr id="13" name="Rectangle 12">
            <a:extLst>
              <a:ext uri="{FF2B5EF4-FFF2-40B4-BE49-F238E27FC236}">
                <a16:creationId xmlns:a16="http://schemas.microsoft.com/office/drawing/2014/main" id="{12814784-936E-4202-B08E-911F804825E9}"/>
              </a:ext>
            </a:extLst>
          </p:cNvPr>
          <p:cNvSpPr/>
          <p:nvPr/>
        </p:nvSpPr>
        <p:spPr>
          <a:xfrm>
            <a:off x="2614464" y="1363635"/>
            <a:ext cx="1302104" cy="8773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EB20B38-BA58-47AF-87B0-C8652594CEDB}"/>
              </a:ext>
            </a:extLst>
          </p:cNvPr>
          <p:cNvSpPr/>
          <p:nvPr/>
        </p:nvSpPr>
        <p:spPr>
          <a:xfrm>
            <a:off x="4708263" y="2017708"/>
            <a:ext cx="1302104" cy="8773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2C6B7597-AC5B-46C5-98C9-10329C519B96}"/>
              </a:ext>
            </a:extLst>
          </p:cNvPr>
          <p:cNvSpPr txBox="1"/>
          <p:nvPr/>
        </p:nvSpPr>
        <p:spPr>
          <a:xfrm>
            <a:off x="4978135" y="3225421"/>
            <a:ext cx="2898988" cy="584775"/>
          </a:xfrm>
          <a:prstGeom prst="rect">
            <a:avLst/>
          </a:prstGeom>
          <a:noFill/>
        </p:spPr>
        <p:txBody>
          <a:bodyPr wrap="square" rtlCol="0">
            <a:spAutoFit/>
          </a:bodyPr>
          <a:lstStyle/>
          <a:p>
            <a:r>
              <a:rPr lang="en-US" sz="1600" b="1" dirty="0">
                <a:solidFill>
                  <a:schemeClr val="accent4">
                    <a:lumMod val="75000"/>
                  </a:schemeClr>
                </a:solidFill>
              </a:rPr>
              <a:t>Owl monkey:</a:t>
            </a:r>
          </a:p>
          <a:p>
            <a:r>
              <a:rPr lang="en-US" sz="1600" b="1" dirty="0">
                <a:solidFill>
                  <a:schemeClr val="accent4">
                    <a:lumMod val="75000"/>
                  </a:schemeClr>
                </a:solidFill>
              </a:rPr>
              <a:t>0.81 x 10</a:t>
            </a:r>
            <a:r>
              <a:rPr lang="en-US" sz="1600" b="1" baseline="30000" dirty="0">
                <a:solidFill>
                  <a:schemeClr val="accent4">
                    <a:lumMod val="75000"/>
                  </a:schemeClr>
                </a:solidFill>
              </a:rPr>
              <a:t>-8</a:t>
            </a:r>
            <a:r>
              <a:rPr lang="en-US" sz="1600" b="1" dirty="0">
                <a:solidFill>
                  <a:schemeClr val="accent4">
                    <a:lumMod val="75000"/>
                  </a:schemeClr>
                </a:solidFill>
              </a:rPr>
              <a:t> average across 14 trios</a:t>
            </a:r>
          </a:p>
        </p:txBody>
      </p:sp>
      <p:sp>
        <p:nvSpPr>
          <p:cNvPr id="16" name="TextBox 15">
            <a:extLst>
              <a:ext uri="{FF2B5EF4-FFF2-40B4-BE49-F238E27FC236}">
                <a16:creationId xmlns:a16="http://schemas.microsoft.com/office/drawing/2014/main" id="{353049FC-37AD-4F89-86FD-B414785524A9}"/>
              </a:ext>
            </a:extLst>
          </p:cNvPr>
          <p:cNvSpPr txBox="1"/>
          <p:nvPr/>
        </p:nvSpPr>
        <p:spPr>
          <a:xfrm>
            <a:off x="3265410" y="3548599"/>
            <a:ext cx="1712726" cy="830997"/>
          </a:xfrm>
          <a:prstGeom prst="rect">
            <a:avLst/>
          </a:prstGeom>
          <a:noFill/>
        </p:spPr>
        <p:txBody>
          <a:bodyPr wrap="square" rtlCol="0">
            <a:spAutoFit/>
          </a:bodyPr>
          <a:lstStyle/>
          <a:p>
            <a:r>
              <a:rPr lang="en-US" sz="1600" b="1" dirty="0">
                <a:solidFill>
                  <a:srgbClr val="920000"/>
                </a:solidFill>
              </a:rPr>
              <a:t>Macaque:</a:t>
            </a:r>
          </a:p>
          <a:p>
            <a:r>
              <a:rPr lang="en-US" sz="1600" b="1" dirty="0">
                <a:solidFill>
                  <a:srgbClr val="920000"/>
                </a:solidFill>
              </a:rPr>
              <a:t>0.58 x 10</a:t>
            </a:r>
            <a:r>
              <a:rPr lang="en-US" sz="1600" b="1" baseline="30000" dirty="0">
                <a:solidFill>
                  <a:srgbClr val="920000"/>
                </a:solidFill>
              </a:rPr>
              <a:t>-8</a:t>
            </a:r>
            <a:r>
              <a:rPr lang="en-US" sz="1600" b="1" dirty="0">
                <a:solidFill>
                  <a:srgbClr val="920000"/>
                </a:solidFill>
              </a:rPr>
              <a:t> average across 14 trios</a:t>
            </a:r>
          </a:p>
        </p:txBody>
      </p:sp>
    </p:spTree>
    <p:extLst>
      <p:ext uri="{BB962C8B-B14F-4D97-AF65-F5344CB8AC3E}">
        <p14:creationId xmlns:p14="http://schemas.microsoft.com/office/powerpoint/2010/main" val="20003573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9075" y="34529"/>
            <a:ext cx="6981825" cy="857250"/>
          </a:xfrm>
        </p:spPr>
        <p:txBody>
          <a:bodyPr>
            <a:noAutofit/>
          </a:bodyPr>
          <a:lstStyle/>
          <a:p>
            <a:pPr algn="l"/>
            <a:r>
              <a:rPr lang="en-US" sz="3200" dirty="0"/>
              <a:t>The owl monkey and macaque rates are lower than great apes</a:t>
            </a:r>
          </a:p>
        </p:txBody>
      </p:sp>
      <p:sp>
        <p:nvSpPr>
          <p:cNvPr id="4" name="Slide Number Placeholder 3"/>
          <p:cNvSpPr>
            <a:spLocks noGrp="1"/>
          </p:cNvSpPr>
          <p:nvPr>
            <p:ph type="sldNum" sz="quarter" idx="12"/>
          </p:nvPr>
        </p:nvSpPr>
        <p:spPr/>
        <p:txBody>
          <a:bodyPr/>
          <a:lstStyle/>
          <a:p>
            <a:fld id="{CF69CA37-420A-400E-8ACC-FB9469DD06F5}" type="slidenum">
              <a:rPr lang="en-US" smtClean="0"/>
              <a:t>26</a:t>
            </a:fld>
            <a:endParaRPr lang="en-US"/>
          </a:p>
        </p:txBody>
      </p:sp>
      <p:pic>
        <p:nvPicPr>
          <p:cNvPr id="12" name="Picture 2">
            <a:extLst>
              <a:ext uri="{FF2B5EF4-FFF2-40B4-BE49-F238E27FC236}">
                <a16:creationId xmlns:a16="http://schemas.microsoft.com/office/drawing/2014/main" id="{54E3F6DF-2C93-4D25-9C75-8644DC627A85}"/>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p:blipFill>
        <p:spPr bwMode="auto">
          <a:xfrm>
            <a:off x="1255605" y="1224312"/>
            <a:ext cx="6361328" cy="3816796"/>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12">
            <a:extLst>
              <a:ext uri="{FF2B5EF4-FFF2-40B4-BE49-F238E27FC236}">
                <a16:creationId xmlns:a16="http://schemas.microsoft.com/office/drawing/2014/main" id="{BB43D8CD-6981-48C8-9291-0D5171020032}"/>
              </a:ext>
            </a:extLst>
          </p:cNvPr>
          <p:cNvSpPr/>
          <p:nvPr/>
        </p:nvSpPr>
        <p:spPr>
          <a:xfrm>
            <a:off x="2508432" y="4336478"/>
            <a:ext cx="5121297" cy="7477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2">
            <a:extLst>
              <a:ext uri="{FF2B5EF4-FFF2-40B4-BE49-F238E27FC236}">
                <a16:creationId xmlns:a16="http://schemas.microsoft.com/office/drawing/2014/main" id="{769678D2-7B9C-4705-8A02-103AA29FAC84}"/>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594508" y="1586779"/>
            <a:ext cx="1341802" cy="5939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6" name="Rectangle 15">
            <a:extLst>
              <a:ext uri="{FF2B5EF4-FFF2-40B4-BE49-F238E27FC236}">
                <a16:creationId xmlns:a16="http://schemas.microsoft.com/office/drawing/2014/main" id="{CF05A350-024D-4B21-A5B8-231CCD9D9574}"/>
              </a:ext>
            </a:extLst>
          </p:cNvPr>
          <p:cNvSpPr/>
          <p:nvPr/>
        </p:nvSpPr>
        <p:spPr>
          <a:xfrm>
            <a:off x="2614464" y="1560485"/>
            <a:ext cx="1302104" cy="7477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39DB8A5E-8405-4EC8-A7CA-D8BFB6E91E82}"/>
              </a:ext>
            </a:extLst>
          </p:cNvPr>
          <p:cNvSpPr/>
          <p:nvPr/>
        </p:nvSpPr>
        <p:spPr>
          <a:xfrm>
            <a:off x="2614464" y="1363635"/>
            <a:ext cx="1302104" cy="8773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88B64A96-E564-4574-9B4D-F23DE6B4A9A8}"/>
              </a:ext>
            </a:extLst>
          </p:cNvPr>
          <p:cNvSpPr txBox="1"/>
          <p:nvPr/>
        </p:nvSpPr>
        <p:spPr>
          <a:xfrm>
            <a:off x="4978135" y="3225421"/>
            <a:ext cx="2898988" cy="584775"/>
          </a:xfrm>
          <a:prstGeom prst="rect">
            <a:avLst/>
          </a:prstGeom>
          <a:noFill/>
        </p:spPr>
        <p:txBody>
          <a:bodyPr wrap="square" rtlCol="0">
            <a:spAutoFit/>
          </a:bodyPr>
          <a:lstStyle/>
          <a:p>
            <a:r>
              <a:rPr lang="en-US" sz="1600" b="1" dirty="0">
                <a:solidFill>
                  <a:schemeClr val="accent4">
                    <a:lumMod val="75000"/>
                  </a:schemeClr>
                </a:solidFill>
              </a:rPr>
              <a:t>Owl monkey:</a:t>
            </a:r>
          </a:p>
          <a:p>
            <a:r>
              <a:rPr lang="en-US" sz="1600" b="1" dirty="0">
                <a:solidFill>
                  <a:schemeClr val="accent4">
                    <a:lumMod val="75000"/>
                  </a:schemeClr>
                </a:solidFill>
              </a:rPr>
              <a:t>0.81 x 10</a:t>
            </a:r>
            <a:r>
              <a:rPr lang="en-US" sz="1600" b="1" baseline="30000" dirty="0">
                <a:solidFill>
                  <a:schemeClr val="accent4">
                    <a:lumMod val="75000"/>
                  </a:schemeClr>
                </a:solidFill>
              </a:rPr>
              <a:t>-8</a:t>
            </a:r>
            <a:r>
              <a:rPr lang="en-US" sz="1600" b="1" dirty="0">
                <a:solidFill>
                  <a:schemeClr val="accent4">
                    <a:lumMod val="75000"/>
                  </a:schemeClr>
                </a:solidFill>
              </a:rPr>
              <a:t> average across 14 trios</a:t>
            </a:r>
          </a:p>
        </p:txBody>
      </p:sp>
      <p:sp>
        <p:nvSpPr>
          <p:cNvPr id="20" name="TextBox 19">
            <a:extLst>
              <a:ext uri="{FF2B5EF4-FFF2-40B4-BE49-F238E27FC236}">
                <a16:creationId xmlns:a16="http://schemas.microsoft.com/office/drawing/2014/main" id="{51C105A6-B36C-486F-A9F6-FB8C35C9A6A0}"/>
              </a:ext>
            </a:extLst>
          </p:cNvPr>
          <p:cNvSpPr txBox="1"/>
          <p:nvPr/>
        </p:nvSpPr>
        <p:spPr>
          <a:xfrm>
            <a:off x="3265410" y="3548599"/>
            <a:ext cx="1712726" cy="830997"/>
          </a:xfrm>
          <a:prstGeom prst="rect">
            <a:avLst/>
          </a:prstGeom>
          <a:noFill/>
        </p:spPr>
        <p:txBody>
          <a:bodyPr wrap="square" rtlCol="0">
            <a:spAutoFit/>
          </a:bodyPr>
          <a:lstStyle/>
          <a:p>
            <a:r>
              <a:rPr lang="en-US" sz="1600" b="1" dirty="0">
                <a:solidFill>
                  <a:srgbClr val="920000"/>
                </a:solidFill>
              </a:rPr>
              <a:t>Macaque:</a:t>
            </a:r>
          </a:p>
          <a:p>
            <a:r>
              <a:rPr lang="en-US" sz="1600" b="1" dirty="0">
                <a:solidFill>
                  <a:srgbClr val="920000"/>
                </a:solidFill>
              </a:rPr>
              <a:t>0.58 x 10</a:t>
            </a:r>
            <a:r>
              <a:rPr lang="en-US" sz="1600" b="1" baseline="30000" dirty="0">
                <a:solidFill>
                  <a:srgbClr val="920000"/>
                </a:solidFill>
              </a:rPr>
              <a:t>-8</a:t>
            </a:r>
            <a:r>
              <a:rPr lang="en-US" sz="1600" b="1" dirty="0">
                <a:solidFill>
                  <a:srgbClr val="920000"/>
                </a:solidFill>
              </a:rPr>
              <a:t> average across 14 trios</a:t>
            </a:r>
          </a:p>
        </p:txBody>
      </p:sp>
      <p:sp>
        <p:nvSpPr>
          <p:cNvPr id="21" name="TextBox 20">
            <a:extLst>
              <a:ext uri="{FF2B5EF4-FFF2-40B4-BE49-F238E27FC236}">
                <a16:creationId xmlns:a16="http://schemas.microsoft.com/office/drawing/2014/main" id="{D8BC2A97-05A5-41AA-8E36-B6AFD50F715B}"/>
              </a:ext>
            </a:extLst>
          </p:cNvPr>
          <p:cNvSpPr txBox="1"/>
          <p:nvPr/>
        </p:nvSpPr>
        <p:spPr>
          <a:xfrm>
            <a:off x="5308282" y="2315718"/>
            <a:ext cx="3046308" cy="584775"/>
          </a:xfrm>
          <a:prstGeom prst="rect">
            <a:avLst/>
          </a:prstGeom>
          <a:noFill/>
        </p:spPr>
        <p:txBody>
          <a:bodyPr wrap="square" rtlCol="0">
            <a:spAutoFit/>
          </a:bodyPr>
          <a:lstStyle/>
          <a:p>
            <a:r>
              <a:rPr lang="en-US" sz="1600" b="1" dirty="0">
                <a:solidFill>
                  <a:schemeClr val="accent6">
                    <a:lumMod val="75000"/>
                  </a:schemeClr>
                </a:solidFill>
              </a:rPr>
              <a:t>Human:</a:t>
            </a:r>
          </a:p>
          <a:p>
            <a:r>
              <a:rPr lang="en-US" sz="1600" b="1" dirty="0">
                <a:solidFill>
                  <a:schemeClr val="accent6">
                    <a:lumMod val="75000"/>
                  </a:schemeClr>
                </a:solidFill>
              </a:rPr>
              <a:t>1.32 x 10</a:t>
            </a:r>
            <a:r>
              <a:rPr lang="en-US" sz="1600" b="1" baseline="30000" dirty="0">
                <a:solidFill>
                  <a:schemeClr val="accent6">
                    <a:lumMod val="75000"/>
                  </a:schemeClr>
                </a:solidFill>
              </a:rPr>
              <a:t>-8</a:t>
            </a:r>
            <a:r>
              <a:rPr lang="en-US" sz="1600" b="1" dirty="0">
                <a:solidFill>
                  <a:schemeClr val="accent6">
                    <a:lumMod val="75000"/>
                  </a:schemeClr>
                </a:solidFill>
              </a:rPr>
              <a:t> average across 9 studies</a:t>
            </a:r>
          </a:p>
        </p:txBody>
      </p:sp>
      <p:sp>
        <p:nvSpPr>
          <p:cNvPr id="22" name="TextBox 21">
            <a:extLst>
              <a:ext uri="{FF2B5EF4-FFF2-40B4-BE49-F238E27FC236}">
                <a16:creationId xmlns:a16="http://schemas.microsoft.com/office/drawing/2014/main" id="{1D7CFF5F-8401-45FB-9E1D-2746650E9983}"/>
              </a:ext>
            </a:extLst>
          </p:cNvPr>
          <p:cNvSpPr txBox="1"/>
          <p:nvPr/>
        </p:nvSpPr>
        <p:spPr>
          <a:xfrm>
            <a:off x="3271520" y="2168377"/>
            <a:ext cx="1811019" cy="830997"/>
          </a:xfrm>
          <a:prstGeom prst="rect">
            <a:avLst/>
          </a:prstGeom>
          <a:noFill/>
        </p:spPr>
        <p:txBody>
          <a:bodyPr wrap="square" rtlCol="0">
            <a:spAutoFit/>
          </a:bodyPr>
          <a:lstStyle/>
          <a:p>
            <a:pPr algn="r"/>
            <a:r>
              <a:rPr lang="en-US" sz="1600" b="1" dirty="0">
                <a:solidFill>
                  <a:schemeClr val="accent1">
                    <a:lumMod val="75000"/>
                  </a:schemeClr>
                </a:solidFill>
              </a:rPr>
              <a:t>Chimpanzee:</a:t>
            </a:r>
          </a:p>
          <a:p>
            <a:pPr algn="r"/>
            <a:r>
              <a:rPr lang="en-US" sz="1600" b="1" dirty="0">
                <a:solidFill>
                  <a:schemeClr val="accent1">
                    <a:lumMod val="75000"/>
                  </a:schemeClr>
                </a:solidFill>
              </a:rPr>
              <a:t>1.34 x 10</a:t>
            </a:r>
            <a:r>
              <a:rPr lang="en-US" sz="1600" b="1" baseline="30000" dirty="0">
                <a:solidFill>
                  <a:schemeClr val="accent1">
                    <a:lumMod val="75000"/>
                  </a:schemeClr>
                </a:solidFill>
              </a:rPr>
              <a:t>-8</a:t>
            </a:r>
            <a:r>
              <a:rPr lang="en-US" sz="1600" b="1" dirty="0">
                <a:solidFill>
                  <a:schemeClr val="accent1">
                    <a:lumMod val="75000"/>
                  </a:schemeClr>
                </a:solidFill>
              </a:rPr>
              <a:t> average across 2 studies</a:t>
            </a:r>
          </a:p>
        </p:txBody>
      </p:sp>
    </p:spTree>
    <p:extLst>
      <p:ext uri="{BB962C8B-B14F-4D97-AF65-F5344CB8AC3E}">
        <p14:creationId xmlns:p14="http://schemas.microsoft.com/office/powerpoint/2010/main" val="279358180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9075" y="34529"/>
            <a:ext cx="6981825" cy="857250"/>
          </a:xfrm>
        </p:spPr>
        <p:txBody>
          <a:bodyPr>
            <a:normAutofit fontScale="90000"/>
          </a:bodyPr>
          <a:lstStyle/>
          <a:p>
            <a:pPr algn="l"/>
            <a:r>
              <a:rPr lang="en-US" sz="4000" dirty="0"/>
              <a:t>Similar paternal age effects in owl monkeys and macaques</a:t>
            </a:r>
          </a:p>
        </p:txBody>
      </p:sp>
      <p:sp>
        <p:nvSpPr>
          <p:cNvPr id="3" name="Slide Number Placeholder 2"/>
          <p:cNvSpPr>
            <a:spLocks noGrp="1"/>
          </p:cNvSpPr>
          <p:nvPr>
            <p:ph type="sldNum" sz="quarter" idx="12"/>
          </p:nvPr>
        </p:nvSpPr>
        <p:spPr/>
        <p:txBody>
          <a:bodyPr/>
          <a:lstStyle/>
          <a:p>
            <a:fld id="{CF69CA37-420A-400E-8ACC-FB9469DD06F5}" type="slidenum">
              <a:rPr lang="en-US" smtClean="0"/>
              <a:t>27</a:t>
            </a:fld>
            <a:endParaRPr lang="en-US"/>
          </a:p>
        </p:txBody>
      </p:sp>
      <p:pic>
        <p:nvPicPr>
          <p:cNvPr id="10" name="Picture 9" descr="Chart&#10;&#10;Description automatically generated">
            <a:extLst>
              <a:ext uri="{FF2B5EF4-FFF2-40B4-BE49-F238E27FC236}">
                <a16:creationId xmlns:a16="http://schemas.microsoft.com/office/drawing/2014/main" id="{46F28773-D5BB-47D0-A7FE-88A07FDC36C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24068" y="990571"/>
            <a:ext cx="3863738" cy="3863738"/>
          </a:xfrm>
          <a:prstGeom prst="rect">
            <a:avLst/>
          </a:prstGeom>
        </p:spPr>
      </p:pic>
      <p:sp>
        <p:nvSpPr>
          <p:cNvPr id="12" name="TextBox 11">
            <a:extLst>
              <a:ext uri="{FF2B5EF4-FFF2-40B4-BE49-F238E27FC236}">
                <a16:creationId xmlns:a16="http://schemas.microsoft.com/office/drawing/2014/main" id="{83728627-6FAE-4FB3-9925-979861C1F242}"/>
              </a:ext>
            </a:extLst>
          </p:cNvPr>
          <p:cNvSpPr txBox="1"/>
          <p:nvPr/>
        </p:nvSpPr>
        <p:spPr>
          <a:xfrm>
            <a:off x="5290151" y="2201068"/>
            <a:ext cx="3251200" cy="830997"/>
          </a:xfrm>
          <a:prstGeom prst="rect">
            <a:avLst/>
          </a:prstGeom>
          <a:noFill/>
        </p:spPr>
        <p:txBody>
          <a:bodyPr wrap="square" rtlCol="0">
            <a:spAutoFit/>
          </a:bodyPr>
          <a:lstStyle/>
          <a:p>
            <a:pPr algn="ctr"/>
            <a:r>
              <a:rPr lang="en-US" sz="2400" dirty="0">
                <a:latin typeface="Source Sans Pro" panose="020B0503030403020204" pitchFamily="34" charset="0"/>
                <a:ea typeface="Source Sans Pro" panose="020B0503030403020204" pitchFamily="34" charset="0"/>
              </a:rPr>
              <a:t>Roughly 2 mutations per year of the father</a:t>
            </a:r>
          </a:p>
        </p:txBody>
      </p:sp>
    </p:spTree>
    <p:extLst>
      <p:ext uri="{BB962C8B-B14F-4D97-AF65-F5344CB8AC3E}">
        <p14:creationId xmlns:p14="http://schemas.microsoft.com/office/powerpoint/2010/main" val="114666030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9075" y="34529"/>
            <a:ext cx="6960394" cy="857250"/>
          </a:xfrm>
        </p:spPr>
        <p:txBody>
          <a:bodyPr>
            <a:noAutofit/>
          </a:bodyPr>
          <a:lstStyle/>
          <a:p>
            <a:pPr algn="l"/>
            <a:r>
              <a:rPr lang="en-US" sz="3200" dirty="0"/>
              <a:t>Point estimates do not capture the paternal age effect</a:t>
            </a:r>
          </a:p>
        </p:txBody>
      </p:sp>
      <p:sp>
        <p:nvSpPr>
          <p:cNvPr id="4" name="Slide Number Placeholder 3"/>
          <p:cNvSpPr>
            <a:spLocks noGrp="1"/>
          </p:cNvSpPr>
          <p:nvPr>
            <p:ph type="sldNum" sz="quarter" idx="12"/>
          </p:nvPr>
        </p:nvSpPr>
        <p:spPr/>
        <p:txBody>
          <a:bodyPr/>
          <a:lstStyle/>
          <a:p>
            <a:fld id="{CF69CA37-420A-400E-8ACC-FB9469DD06F5}" type="slidenum">
              <a:rPr lang="en-US" smtClean="0"/>
              <a:t>28</a:t>
            </a:fld>
            <a:endParaRPr lang="en-US"/>
          </a:p>
        </p:txBody>
      </p:sp>
      <p:pic>
        <p:nvPicPr>
          <p:cNvPr id="12" name="Picture 2">
            <a:extLst>
              <a:ext uri="{FF2B5EF4-FFF2-40B4-BE49-F238E27FC236}">
                <a16:creationId xmlns:a16="http://schemas.microsoft.com/office/drawing/2014/main" id="{E7486A8A-C859-4BE4-AF76-CEC6C583195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p:blipFill>
        <p:spPr bwMode="auto">
          <a:xfrm>
            <a:off x="1255605" y="1224312"/>
            <a:ext cx="6361328" cy="3816796"/>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12">
            <a:extLst>
              <a:ext uri="{FF2B5EF4-FFF2-40B4-BE49-F238E27FC236}">
                <a16:creationId xmlns:a16="http://schemas.microsoft.com/office/drawing/2014/main" id="{7DF81A66-7BCA-4354-A660-414B52A7DDD3}"/>
              </a:ext>
            </a:extLst>
          </p:cNvPr>
          <p:cNvSpPr/>
          <p:nvPr/>
        </p:nvSpPr>
        <p:spPr>
          <a:xfrm>
            <a:off x="2508432" y="4336478"/>
            <a:ext cx="5121297" cy="7477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2">
            <a:extLst>
              <a:ext uri="{FF2B5EF4-FFF2-40B4-BE49-F238E27FC236}">
                <a16:creationId xmlns:a16="http://schemas.microsoft.com/office/drawing/2014/main" id="{C375633D-1518-4EB8-B66F-87337B01A847}"/>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594508" y="1586779"/>
            <a:ext cx="1341802" cy="5939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5" name="Rectangle 14">
            <a:extLst>
              <a:ext uri="{FF2B5EF4-FFF2-40B4-BE49-F238E27FC236}">
                <a16:creationId xmlns:a16="http://schemas.microsoft.com/office/drawing/2014/main" id="{B2437310-6984-4AD7-B72B-FAE66F0D572A}"/>
              </a:ext>
            </a:extLst>
          </p:cNvPr>
          <p:cNvSpPr/>
          <p:nvPr/>
        </p:nvSpPr>
        <p:spPr>
          <a:xfrm>
            <a:off x="2614464" y="1560485"/>
            <a:ext cx="1302104" cy="7477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F33DC0B-187D-47A5-A2F2-A280652F696E}"/>
              </a:ext>
            </a:extLst>
          </p:cNvPr>
          <p:cNvSpPr/>
          <p:nvPr/>
        </p:nvSpPr>
        <p:spPr>
          <a:xfrm>
            <a:off x="2614464" y="1363635"/>
            <a:ext cx="1302104" cy="8773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34B11F73-A218-41A0-9CD5-40F8D69263FA}"/>
              </a:ext>
            </a:extLst>
          </p:cNvPr>
          <p:cNvSpPr txBox="1"/>
          <p:nvPr/>
        </p:nvSpPr>
        <p:spPr>
          <a:xfrm>
            <a:off x="4978135" y="3225421"/>
            <a:ext cx="2898988" cy="584775"/>
          </a:xfrm>
          <a:prstGeom prst="rect">
            <a:avLst/>
          </a:prstGeom>
          <a:noFill/>
        </p:spPr>
        <p:txBody>
          <a:bodyPr wrap="square" rtlCol="0">
            <a:spAutoFit/>
          </a:bodyPr>
          <a:lstStyle/>
          <a:p>
            <a:r>
              <a:rPr lang="en-US" sz="1600" b="1" dirty="0">
                <a:solidFill>
                  <a:schemeClr val="accent4">
                    <a:lumMod val="75000"/>
                  </a:schemeClr>
                </a:solidFill>
              </a:rPr>
              <a:t>Owl monkey:</a:t>
            </a:r>
          </a:p>
          <a:p>
            <a:r>
              <a:rPr lang="en-US" sz="1600" b="1" dirty="0">
                <a:solidFill>
                  <a:schemeClr val="accent4">
                    <a:lumMod val="75000"/>
                  </a:schemeClr>
                </a:solidFill>
              </a:rPr>
              <a:t>0.81 x 10</a:t>
            </a:r>
            <a:r>
              <a:rPr lang="en-US" sz="1600" b="1" baseline="30000" dirty="0">
                <a:solidFill>
                  <a:schemeClr val="accent4">
                    <a:lumMod val="75000"/>
                  </a:schemeClr>
                </a:solidFill>
              </a:rPr>
              <a:t>-8</a:t>
            </a:r>
            <a:r>
              <a:rPr lang="en-US" sz="1600" b="1" dirty="0">
                <a:solidFill>
                  <a:schemeClr val="accent4">
                    <a:lumMod val="75000"/>
                  </a:schemeClr>
                </a:solidFill>
              </a:rPr>
              <a:t> average across 14 trios</a:t>
            </a:r>
          </a:p>
        </p:txBody>
      </p:sp>
      <p:sp>
        <p:nvSpPr>
          <p:cNvPr id="18" name="TextBox 17">
            <a:extLst>
              <a:ext uri="{FF2B5EF4-FFF2-40B4-BE49-F238E27FC236}">
                <a16:creationId xmlns:a16="http://schemas.microsoft.com/office/drawing/2014/main" id="{60ED7786-E8A8-4254-B359-59790E22F1DB}"/>
              </a:ext>
            </a:extLst>
          </p:cNvPr>
          <p:cNvSpPr txBox="1"/>
          <p:nvPr/>
        </p:nvSpPr>
        <p:spPr>
          <a:xfrm>
            <a:off x="3265410" y="3548599"/>
            <a:ext cx="1712726" cy="830997"/>
          </a:xfrm>
          <a:prstGeom prst="rect">
            <a:avLst/>
          </a:prstGeom>
          <a:noFill/>
        </p:spPr>
        <p:txBody>
          <a:bodyPr wrap="square" rtlCol="0">
            <a:spAutoFit/>
          </a:bodyPr>
          <a:lstStyle/>
          <a:p>
            <a:r>
              <a:rPr lang="en-US" sz="1600" b="1" dirty="0">
                <a:solidFill>
                  <a:srgbClr val="920000"/>
                </a:solidFill>
              </a:rPr>
              <a:t>Macaque:</a:t>
            </a:r>
          </a:p>
          <a:p>
            <a:r>
              <a:rPr lang="en-US" sz="1600" b="1" dirty="0">
                <a:solidFill>
                  <a:srgbClr val="920000"/>
                </a:solidFill>
              </a:rPr>
              <a:t>0.58 x 10</a:t>
            </a:r>
            <a:r>
              <a:rPr lang="en-US" sz="1600" b="1" baseline="30000" dirty="0">
                <a:solidFill>
                  <a:srgbClr val="920000"/>
                </a:solidFill>
              </a:rPr>
              <a:t>-8</a:t>
            </a:r>
            <a:r>
              <a:rPr lang="en-US" sz="1600" b="1" dirty="0">
                <a:solidFill>
                  <a:srgbClr val="920000"/>
                </a:solidFill>
              </a:rPr>
              <a:t> average across 14 trios</a:t>
            </a:r>
          </a:p>
        </p:txBody>
      </p:sp>
      <p:sp>
        <p:nvSpPr>
          <p:cNvPr id="19" name="TextBox 18">
            <a:extLst>
              <a:ext uri="{FF2B5EF4-FFF2-40B4-BE49-F238E27FC236}">
                <a16:creationId xmlns:a16="http://schemas.microsoft.com/office/drawing/2014/main" id="{82C0BFA7-D5A9-4CAF-9E1A-355BEAEC9CB2}"/>
              </a:ext>
            </a:extLst>
          </p:cNvPr>
          <p:cNvSpPr txBox="1"/>
          <p:nvPr/>
        </p:nvSpPr>
        <p:spPr>
          <a:xfrm>
            <a:off x="5308282" y="2315718"/>
            <a:ext cx="3046308" cy="584775"/>
          </a:xfrm>
          <a:prstGeom prst="rect">
            <a:avLst/>
          </a:prstGeom>
          <a:noFill/>
        </p:spPr>
        <p:txBody>
          <a:bodyPr wrap="square" rtlCol="0">
            <a:spAutoFit/>
          </a:bodyPr>
          <a:lstStyle/>
          <a:p>
            <a:r>
              <a:rPr lang="en-US" sz="1600" b="1" dirty="0">
                <a:solidFill>
                  <a:schemeClr val="accent6">
                    <a:lumMod val="75000"/>
                  </a:schemeClr>
                </a:solidFill>
              </a:rPr>
              <a:t>Human:</a:t>
            </a:r>
          </a:p>
          <a:p>
            <a:r>
              <a:rPr lang="en-US" sz="1600" b="1" dirty="0">
                <a:solidFill>
                  <a:schemeClr val="accent6">
                    <a:lumMod val="75000"/>
                  </a:schemeClr>
                </a:solidFill>
              </a:rPr>
              <a:t>1.32 x 10</a:t>
            </a:r>
            <a:r>
              <a:rPr lang="en-US" sz="1600" b="1" baseline="30000" dirty="0">
                <a:solidFill>
                  <a:schemeClr val="accent6">
                    <a:lumMod val="75000"/>
                  </a:schemeClr>
                </a:solidFill>
              </a:rPr>
              <a:t>-8</a:t>
            </a:r>
            <a:r>
              <a:rPr lang="en-US" sz="1600" b="1" dirty="0">
                <a:solidFill>
                  <a:schemeClr val="accent6">
                    <a:lumMod val="75000"/>
                  </a:schemeClr>
                </a:solidFill>
              </a:rPr>
              <a:t> average across 9 studies</a:t>
            </a:r>
          </a:p>
        </p:txBody>
      </p:sp>
      <p:sp>
        <p:nvSpPr>
          <p:cNvPr id="20" name="TextBox 19">
            <a:extLst>
              <a:ext uri="{FF2B5EF4-FFF2-40B4-BE49-F238E27FC236}">
                <a16:creationId xmlns:a16="http://schemas.microsoft.com/office/drawing/2014/main" id="{4AD730FC-4BEE-4504-B0AF-3069EE799A20}"/>
              </a:ext>
            </a:extLst>
          </p:cNvPr>
          <p:cNvSpPr txBox="1"/>
          <p:nvPr/>
        </p:nvSpPr>
        <p:spPr>
          <a:xfrm>
            <a:off x="3271520" y="2168377"/>
            <a:ext cx="1811019" cy="830997"/>
          </a:xfrm>
          <a:prstGeom prst="rect">
            <a:avLst/>
          </a:prstGeom>
          <a:noFill/>
        </p:spPr>
        <p:txBody>
          <a:bodyPr wrap="square" rtlCol="0">
            <a:spAutoFit/>
          </a:bodyPr>
          <a:lstStyle/>
          <a:p>
            <a:pPr algn="r"/>
            <a:r>
              <a:rPr lang="en-US" sz="1600" b="1" dirty="0">
                <a:solidFill>
                  <a:schemeClr val="accent1">
                    <a:lumMod val="75000"/>
                  </a:schemeClr>
                </a:solidFill>
              </a:rPr>
              <a:t>Chimpanzee:</a:t>
            </a:r>
          </a:p>
          <a:p>
            <a:pPr algn="r"/>
            <a:r>
              <a:rPr lang="en-US" sz="1600" b="1" dirty="0">
                <a:solidFill>
                  <a:schemeClr val="accent1">
                    <a:lumMod val="75000"/>
                  </a:schemeClr>
                </a:solidFill>
              </a:rPr>
              <a:t>1.34 x 10</a:t>
            </a:r>
            <a:r>
              <a:rPr lang="en-US" sz="1600" b="1" baseline="30000" dirty="0">
                <a:solidFill>
                  <a:schemeClr val="accent1">
                    <a:lumMod val="75000"/>
                  </a:schemeClr>
                </a:solidFill>
              </a:rPr>
              <a:t>-8</a:t>
            </a:r>
            <a:r>
              <a:rPr lang="en-US" sz="1600" b="1" dirty="0">
                <a:solidFill>
                  <a:schemeClr val="accent1">
                    <a:lumMod val="75000"/>
                  </a:schemeClr>
                </a:solidFill>
              </a:rPr>
              <a:t> average across 2 studies</a:t>
            </a:r>
          </a:p>
        </p:txBody>
      </p:sp>
    </p:spTree>
    <p:extLst>
      <p:ext uri="{BB962C8B-B14F-4D97-AF65-F5344CB8AC3E}">
        <p14:creationId xmlns:p14="http://schemas.microsoft.com/office/powerpoint/2010/main" val="109190729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9075" y="34529"/>
            <a:ext cx="6924675" cy="857250"/>
          </a:xfrm>
        </p:spPr>
        <p:txBody>
          <a:bodyPr>
            <a:noAutofit/>
          </a:bodyPr>
          <a:lstStyle/>
          <a:p>
            <a:pPr algn="l"/>
            <a:r>
              <a:rPr lang="en-US" sz="2800" dirty="0"/>
              <a:t>How can we compare rates between species while accounting for paternal age effects?</a:t>
            </a:r>
          </a:p>
        </p:txBody>
      </p:sp>
      <p:sp>
        <p:nvSpPr>
          <p:cNvPr id="4" name="Slide Number Placeholder 3"/>
          <p:cNvSpPr>
            <a:spLocks noGrp="1"/>
          </p:cNvSpPr>
          <p:nvPr>
            <p:ph type="sldNum" sz="quarter" idx="12"/>
          </p:nvPr>
        </p:nvSpPr>
        <p:spPr/>
        <p:txBody>
          <a:bodyPr/>
          <a:lstStyle/>
          <a:p>
            <a:fld id="{CF69CA37-420A-400E-8ACC-FB9469DD06F5}" type="slidenum">
              <a:rPr lang="en-US" smtClean="0"/>
              <a:t>29</a:t>
            </a:fld>
            <a:endParaRPr lang="en-US"/>
          </a:p>
        </p:txBody>
      </p:sp>
      <p:pic>
        <p:nvPicPr>
          <p:cNvPr id="12" name="Picture 2">
            <a:extLst>
              <a:ext uri="{FF2B5EF4-FFF2-40B4-BE49-F238E27FC236}">
                <a16:creationId xmlns:a16="http://schemas.microsoft.com/office/drawing/2014/main" id="{676D8C00-725C-4C40-91C5-E918E54086C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p:blipFill>
        <p:spPr bwMode="auto">
          <a:xfrm>
            <a:off x="1255605" y="1224312"/>
            <a:ext cx="6361328" cy="3816796"/>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12">
            <a:extLst>
              <a:ext uri="{FF2B5EF4-FFF2-40B4-BE49-F238E27FC236}">
                <a16:creationId xmlns:a16="http://schemas.microsoft.com/office/drawing/2014/main" id="{1F6E2A5A-F04C-4DAA-9F83-35BE580DDE79}"/>
              </a:ext>
            </a:extLst>
          </p:cNvPr>
          <p:cNvSpPr/>
          <p:nvPr/>
        </p:nvSpPr>
        <p:spPr>
          <a:xfrm>
            <a:off x="2508432" y="4336478"/>
            <a:ext cx="5121297" cy="7477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2">
            <a:extLst>
              <a:ext uri="{FF2B5EF4-FFF2-40B4-BE49-F238E27FC236}">
                <a16:creationId xmlns:a16="http://schemas.microsoft.com/office/drawing/2014/main" id="{DC294915-12F9-42BB-90A1-171BF88EB313}"/>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594508" y="1586779"/>
            <a:ext cx="1341802" cy="5939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5" name="Rectangle 14">
            <a:extLst>
              <a:ext uri="{FF2B5EF4-FFF2-40B4-BE49-F238E27FC236}">
                <a16:creationId xmlns:a16="http://schemas.microsoft.com/office/drawing/2014/main" id="{1D76078F-615F-498A-948C-9F2486D9BD27}"/>
              </a:ext>
            </a:extLst>
          </p:cNvPr>
          <p:cNvSpPr/>
          <p:nvPr/>
        </p:nvSpPr>
        <p:spPr>
          <a:xfrm>
            <a:off x="2614464" y="1560485"/>
            <a:ext cx="1302104" cy="7477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47578015-3862-4A92-A628-61F5B2405E63}"/>
              </a:ext>
            </a:extLst>
          </p:cNvPr>
          <p:cNvSpPr/>
          <p:nvPr/>
        </p:nvSpPr>
        <p:spPr>
          <a:xfrm>
            <a:off x="2614464" y="1363635"/>
            <a:ext cx="1302104" cy="8773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9E367EC7-184D-4B06-B951-9060ABA124FE}"/>
              </a:ext>
            </a:extLst>
          </p:cNvPr>
          <p:cNvSpPr txBox="1"/>
          <p:nvPr/>
        </p:nvSpPr>
        <p:spPr>
          <a:xfrm>
            <a:off x="5322567" y="2473901"/>
            <a:ext cx="3046308" cy="338554"/>
          </a:xfrm>
          <a:prstGeom prst="rect">
            <a:avLst/>
          </a:prstGeom>
          <a:noFill/>
        </p:spPr>
        <p:txBody>
          <a:bodyPr wrap="square" rtlCol="0">
            <a:spAutoFit/>
          </a:bodyPr>
          <a:lstStyle/>
          <a:p>
            <a:r>
              <a:rPr lang="en-US" sz="1600" b="1" dirty="0">
                <a:solidFill>
                  <a:schemeClr val="accent6">
                    <a:lumMod val="75000"/>
                  </a:schemeClr>
                </a:solidFill>
              </a:rPr>
              <a:t>Human: 31 </a:t>
            </a:r>
            <a:r>
              <a:rPr lang="en-US" sz="1600" b="1" dirty="0" err="1">
                <a:solidFill>
                  <a:schemeClr val="accent6">
                    <a:lumMod val="75000"/>
                  </a:schemeClr>
                </a:solidFill>
              </a:rPr>
              <a:t>yrs</a:t>
            </a:r>
            <a:endParaRPr lang="en-US" sz="1600" b="1" dirty="0">
              <a:solidFill>
                <a:schemeClr val="accent6">
                  <a:lumMod val="75000"/>
                </a:schemeClr>
              </a:solidFill>
            </a:endParaRPr>
          </a:p>
        </p:txBody>
      </p:sp>
      <p:sp>
        <p:nvSpPr>
          <p:cNvPr id="22" name="TextBox 21">
            <a:extLst>
              <a:ext uri="{FF2B5EF4-FFF2-40B4-BE49-F238E27FC236}">
                <a16:creationId xmlns:a16="http://schemas.microsoft.com/office/drawing/2014/main" id="{70350F10-1198-44C7-8F9A-0E988C6F8BB3}"/>
              </a:ext>
            </a:extLst>
          </p:cNvPr>
          <p:cNvSpPr txBox="1"/>
          <p:nvPr/>
        </p:nvSpPr>
        <p:spPr>
          <a:xfrm>
            <a:off x="3239542" y="2420683"/>
            <a:ext cx="1811019" cy="338554"/>
          </a:xfrm>
          <a:prstGeom prst="rect">
            <a:avLst/>
          </a:prstGeom>
          <a:noFill/>
        </p:spPr>
        <p:txBody>
          <a:bodyPr wrap="square" rtlCol="0">
            <a:spAutoFit/>
          </a:bodyPr>
          <a:lstStyle/>
          <a:p>
            <a:pPr algn="r"/>
            <a:r>
              <a:rPr lang="en-US" sz="1600" b="1" dirty="0">
                <a:solidFill>
                  <a:schemeClr val="accent1">
                    <a:lumMod val="75000"/>
                  </a:schemeClr>
                </a:solidFill>
              </a:rPr>
              <a:t>Chimpanzee: 24 </a:t>
            </a:r>
            <a:r>
              <a:rPr lang="en-US" sz="1600" b="1" dirty="0" err="1">
                <a:solidFill>
                  <a:schemeClr val="accent1">
                    <a:lumMod val="75000"/>
                  </a:schemeClr>
                </a:solidFill>
              </a:rPr>
              <a:t>yrs</a:t>
            </a:r>
            <a:endParaRPr lang="en-US" sz="1600" b="1" dirty="0">
              <a:solidFill>
                <a:schemeClr val="accent1">
                  <a:lumMod val="75000"/>
                </a:schemeClr>
              </a:solidFill>
            </a:endParaRPr>
          </a:p>
        </p:txBody>
      </p:sp>
      <p:sp>
        <p:nvSpPr>
          <p:cNvPr id="23" name="TextBox 22">
            <a:extLst>
              <a:ext uri="{FF2B5EF4-FFF2-40B4-BE49-F238E27FC236}">
                <a16:creationId xmlns:a16="http://schemas.microsoft.com/office/drawing/2014/main" id="{F6E18390-29C9-40F1-B8D3-C8C6DBEACC1C}"/>
              </a:ext>
            </a:extLst>
          </p:cNvPr>
          <p:cNvSpPr txBox="1"/>
          <p:nvPr/>
        </p:nvSpPr>
        <p:spPr>
          <a:xfrm>
            <a:off x="5056714" y="3385912"/>
            <a:ext cx="2898988" cy="338554"/>
          </a:xfrm>
          <a:prstGeom prst="rect">
            <a:avLst/>
          </a:prstGeom>
          <a:noFill/>
        </p:spPr>
        <p:txBody>
          <a:bodyPr wrap="square" rtlCol="0">
            <a:spAutoFit/>
          </a:bodyPr>
          <a:lstStyle/>
          <a:p>
            <a:r>
              <a:rPr lang="en-US" sz="1600" b="1" dirty="0">
                <a:solidFill>
                  <a:schemeClr val="accent4">
                    <a:lumMod val="75000"/>
                  </a:schemeClr>
                </a:solidFill>
              </a:rPr>
              <a:t>Owl monkey: 6.6 </a:t>
            </a:r>
            <a:r>
              <a:rPr lang="en-US" sz="1600" b="1" dirty="0" err="1">
                <a:solidFill>
                  <a:schemeClr val="accent4">
                    <a:lumMod val="75000"/>
                  </a:schemeClr>
                </a:solidFill>
              </a:rPr>
              <a:t>yrs</a:t>
            </a:r>
            <a:endParaRPr lang="en-US" sz="1600" b="1" dirty="0">
              <a:solidFill>
                <a:schemeClr val="accent4">
                  <a:lumMod val="75000"/>
                </a:schemeClr>
              </a:solidFill>
            </a:endParaRPr>
          </a:p>
        </p:txBody>
      </p:sp>
      <p:sp>
        <p:nvSpPr>
          <p:cNvPr id="24" name="TextBox 23">
            <a:extLst>
              <a:ext uri="{FF2B5EF4-FFF2-40B4-BE49-F238E27FC236}">
                <a16:creationId xmlns:a16="http://schemas.microsoft.com/office/drawing/2014/main" id="{9BD845F6-BBCA-4A94-925E-36F350D779D3}"/>
              </a:ext>
            </a:extLst>
          </p:cNvPr>
          <p:cNvSpPr txBox="1"/>
          <p:nvPr/>
        </p:nvSpPr>
        <p:spPr>
          <a:xfrm>
            <a:off x="3422137" y="3748711"/>
            <a:ext cx="1712726" cy="338554"/>
          </a:xfrm>
          <a:prstGeom prst="rect">
            <a:avLst/>
          </a:prstGeom>
          <a:noFill/>
        </p:spPr>
        <p:txBody>
          <a:bodyPr wrap="square" rtlCol="0">
            <a:spAutoFit/>
          </a:bodyPr>
          <a:lstStyle/>
          <a:p>
            <a:r>
              <a:rPr lang="en-US" sz="1600" b="1" dirty="0">
                <a:solidFill>
                  <a:srgbClr val="920000"/>
                </a:solidFill>
              </a:rPr>
              <a:t>Macaque: 7.5 </a:t>
            </a:r>
            <a:r>
              <a:rPr lang="en-US" sz="1600" b="1" dirty="0" err="1">
                <a:solidFill>
                  <a:srgbClr val="920000"/>
                </a:solidFill>
              </a:rPr>
              <a:t>yrs</a:t>
            </a:r>
            <a:endParaRPr lang="en-US" sz="1600" b="1" dirty="0">
              <a:solidFill>
                <a:srgbClr val="920000"/>
              </a:solidFill>
            </a:endParaRPr>
          </a:p>
        </p:txBody>
      </p:sp>
    </p:spTree>
    <p:extLst>
      <p:ext uri="{BB962C8B-B14F-4D97-AF65-F5344CB8AC3E}">
        <p14:creationId xmlns:p14="http://schemas.microsoft.com/office/powerpoint/2010/main" val="9657798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3AF5F-24D5-4EF8-ACB6-5371E0FA0305}"/>
              </a:ext>
            </a:extLst>
          </p:cNvPr>
          <p:cNvSpPr>
            <a:spLocks noGrp="1"/>
          </p:cNvSpPr>
          <p:nvPr>
            <p:ph type="title"/>
          </p:nvPr>
        </p:nvSpPr>
        <p:spPr/>
        <p:txBody>
          <a:bodyPr/>
          <a:lstStyle/>
          <a:p>
            <a:r>
              <a:rPr lang="en-US" dirty="0"/>
              <a:t>Mutation is a fundamental process</a:t>
            </a:r>
          </a:p>
        </p:txBody>
      </p:sp>
      <p:sp>
        <p:nvSpPr>
          <p:cNvPr id="4" name="Slide Number Placeholder 3">
            <a:extLst>
              <a:ext uri="{FF2B5EF4-FFF2-40B4-BE49-F238E27FC236}">
                <a16:creationId xmlns:a16="http://schemas.microsoft.com/office/drawing/2014/main" id="{BCE88B7B-9F4B-4358-B262-52EB4506B4DC}"/>
              </a:ext>
            </a:extLst>
          </p:cNvPr>
          <p:cNvSpPr>
            <a:spLocks noGrp="1"/>
          </p:cNvSpPr>
          <p:nvPr>
            <p:ph type="sldNum" sz="quarter" idx="12"/>
          </p:nvPr>
        </p:nvSpPr>
        <p:spPr/>
        <p:txBody>
          <a:bodyPr/>
          <a:lstStyle/>
          <a:p>
            <a:fld id="{CF69CA37-420A-400E-8ACC-FB9469DD06F5}" type="slidenum">
              <a:rPr lang="en-US" smtClean="0"/>
              <a:pPr/>
              <a:t>3</a:t>
            </a:fld>
            <a:endParaRPr lang="en-US" dirty="0"/>
          </a:p>
        </p:txBody>
      </p:sp>
      <p:pic>
        <p:nvPicPr>
          <p:cNvPr id="7" name="Picture 6">
            <a:extLst>
              <a:ext uri="{FF2B5EF4-FFF2-40B4-BE49-F238E27FC236}">
                <a16:creationId xmlns:a16="http://schemas.microsoft.com/office/drawing/2014/main" id="{6A426CBF-0E1C-4A40-B431-F15E69F69B1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4929" y="1955894"/>
            <a:ext cx="1368872" cy="1545790"/>
          </a:xfrm>
          <a:prstGeom prst="rect">
            <a:avLst/>
          </a:prstGeom>
        </p:spPr>
      </p:pic>
      <p:sp>
        <p:nvSpPr>
          <p:cNvPr id="8" name="TextBox 7">
            <a:extLst>
              <a:ext uri="{FF2B5EF4-FFF2-40B4-BE49-F238E27FC236}">
                <a16:creationId xmlns:a16="http://schemas.microsoft.com/office/drawing/2014/main" id="{F41DEAB9-8A7C-4ACC-871B-959F63E496B5}"/>
              </a:ext>
            </a:extLst>
          </p:cNvPr>
          <p:cNvSpPr txBox="1"/>
          <p:nvPr/>
        </p:nvSpPr>
        <p:spPr>
          <a:xfrm>
            <a:off x="1898816" y="2360115"/>
            <a:ext cx="1924055" cy="738664"/>
          </a:xfrm>
          <a:prstGeom prst="rect">
            <a:avLst/>
          </a:prstGeom>
          <a:noFill/>
        </p:spPr>
        <p:txBody>
          <a:bodyPr wrap="square" rtlCol="0">
            <a:spAutoFit/>
          </a:bodyPr>
          <a:lstStyle/>
          <a:p>
            <a:pPr algn="ctr"/>
            <a:r>
              <a:rPr lang="en-US" sz="2100" dirty="0">
                <a:latin typeface="Source Sans Pro" panose="020B0503030403020204" pitchFamily="34" charset="0"/>
                <a:ea typeface="Source Sans Pro" panose="020B0503030403020204" pitchFamily="34" charset="0"/>
              </a:rPr>
              <a:t>Mutations can cause disease</a:t>
            </a:r>
          </a:p>
        </p:txBody>
      </p:sp>
    </p:spTree>
    <p:extLst>
      <p:ext uri="{BB962C8B-B14F-4D97-AF65-F5344CB8AC3E}">
        <p14:creationId xmlns:p14="http://schemas.microsoft.com/office/powerpoint/2010/main" val="355599499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9075" y="34529"/>
            <a:ext cx="6953250" cy="857250"/>
          </a:xfrm>
        </p:spPr>
        <p:txBody>
          <a:bodyPr>
            <a:noAutofit/>
          </a:bodyPr>
          <a:lstStyle/>
          <a:p>
            <a:pPr algn="l"/>
            <a:r>
              <a:rPr lang="en-US" sz="2800" dirty="0"/>
              <a:t>Age of reproduction is crucial in determining mutation rates per generation</a:t>
            </a:r>
          </a:p>
        </p:txBody>
      </p:sp>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p:blipFill>
        <p:spPr bwMode="auto">
          <a:xfrm>
            <a:off x="1391337" y="1269279"/>
            <a:ext cx="6361325" cy="381679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6209967" y="3559199"/>
            <a:ext cx="2741115" cy="369332"/>
          </a:xfrm>
          <a:prstGeom prst="rect">
            <a:avLst/>
          </a:prstGeom>
          <a:noFill/>
          <a:ln>
            <a:solidFill>
              <a:schemeClr val="tx1"/>
            </a:solidFill>
          </a:ln>
        </p:spPr>
        <p:txBody>
          <a:bodyPr wrap="square" rtlCol="0">
            <a:spAutoFit/>
          </a:bodyPr>
          <a:lstStyle/>
          <a:p>
            <a:r>
              <a:rPr lang="en-US" dirty="0"/>
              <a:t>Each point = 1 study</a:t>
            </a:r>
          </a:p>
        </p:txBody>
      </p:sp>
      <p:sp>
        <p:nvSpPr>
          <p:cNvPr id="4" name="Slide Number Placeholder 3"/>
          <p:cNvSpPr>
            <a:spLocks noGrp="1"/>
          </p:cNvSpPr>
          <p:nvPr>
            <p:ph type="sldNum" sz="quarter" idx="12"/>
          </p:nvPr>
        </p:nvSpPr>
        <p:spPr/>
        <p:txBody>
          <a:bodyPr/>
          <a:lstStyle/>
          <a:p>
            <a:fld id="{CF69CA37-420A-400E-8ACC-FB9469DD06F5}" type="slidenum">
              <a:rPr lang="en-US" smtClean="0"/>
              <a:t>30</a:t>
            </a:fld>
            <a:endParaRPr lang="en-US"/>
          </a:p>
        </p:txBody>
      </p:sp>
    </p:spTree>
    <p:extLst>
      <p:ext uri="{BB962C8B-B14F-4D97-AF65-F5344CB8AC3E}">
        <p14:creationId xmlns:p14="http://schemas.microsoft.com/office/powerpoint/2010/main" val="428770857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9075" y="34529"/>
            <a:ext cx="6624638" cy="857250"/>
          </a:xfrm>
        </p:spPr>
        <p:txBody>
          <a:bodyPr>
            <a:noAutofit/>
          </a:bodyPr>
          <a:lstStyle/>
          <a:p>
            <a:pPr algn="l"/>
            <a:r>
              <a:rPr lang="en-US" sz="2800" dirty="0"/>
              <a:t>Human studies give us a mutation rate function for a given age of puberty</a:t>
            </a:r>
          </a:p>
        </p:txBody>
      </p:sp>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p:blipFill>
        <p:spPr bwMode="auto">
          <a:xfrm>
            <a:off x="1391337" y="1269279"/>
            <a:ext cx="6361325" cy="3816794"/>
          </a:xfrm>
          <a:prstGeom prst="rect">
            <a:avLst/>
          </a:prstGeom>
          <a:noFill/>
          <a:extLst>
            <a:ext uri="{909E8E84-426E-40DD-AFC4-6F175D3DCCD1}">
              <a14:hiddenFill xmlns:a14="http://schemas.microsoft.com/office/drawing/2010/main">
                <a:solidFill>
                  <a:srgbClr val="FFFFFF"/>
                </a:solidFill>
              </a14:hiddenFill>
            </a:ext>
          </a:extLst>
        </p:spPr>
      </p:pic>
      <p:sp>
        <p:nvSpPr>
          <p:cNvPr id="16" name="Rectangle 15"/>
          <p:cNvSpPr/>
          <p:nvPr/>
        </p:nvSpPr>
        <p:spPr>
          <a:xfrm>
            <a:off x="4072041" y="1326640"/>
            <a:ext cx="285588" cy="7324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5724939" y="3514955"/>
            <a:ext cx="3226144" cy="923330"/>
          </a:xfrm>
          <a:prstGeom prst="rect">
            <a:avLst/>
          </a:prstGeom>
          <a:noFill/>
          <a:ln>
            <a:solidFill>
              <a:schemeClr val="tx1"/>
            </a:solidFill>
          </a:ln>
        </p:spPr>
        <p:txBody>
          <a:bodyPr wrap="square" rtlCol="0">
            <a:spAutoFit/>
          </a:bodyPr>
          <a:lstStyle/>
          <a:p>
            <a:r>
              <a:rPr lang="en-US" dirty="0"/>
              <a:t>Each point = 1 study</a:t>
            </a:r>
          </a:p>
          <a:p>
            <a:r>
              <a:rPr lang="en-US" dirty="0"/>
              <a:t>Vertical lines = puberty age</a:t>
            </a:r>
          </a:p>
          <a:p>
            <a:r>
              <a:rPr lang="en-US" dirty="0"/>
              <a:t>Dashed line = model predictions</a:t>
            </a:r>
          </a:p>
        </p:txBody>
      </p:sp>
      <p:sp>
        <p:nvSpPr>
          <p:cNvPr id="3" name="Slide Number Placeholder 2"/>
          <p:cNvSpPr>
            <a:spLocks noGrp="1"/>
          </p:cNvSpPr>
          <p:nvPr>
            <p:ph type="sldNum" sz="quarter" idx="12"/>
          </p:nvPr>
        </p:nvSpPr>
        <p:spPr/>
        <p:txBody>
          <a:bodyPr/>
          <a:lstStyle/>
          <a:p>
            <a:fld id="{CF69CA37-420A-400E-8ACC-FB9469DD06F5}" type="slidenum">
              <a:rPr lang="en-US" smtClean="0"/>
              <a:t>31</a:t>
            </a:fld>
            <a:endParaRPr lang="en-US"/>
          </a:p>
        </p:txBody>
      </p:sp>
      <p:sp>
        <p:nvSpPr>
          <p:cNvPr id="20" name="TextBox 19">
            <a:extLst>
              <a:ext uri="{FF2B5EF4-FFF2-40B4-BE49-F238E27FC236}">
                <a16:creationId xmlns:a16="http://schemas.microsoft.com/office/drawing/2014/main" id="{549E266D-320C-457C-BB77-E74FD3A13F11}"/>
              </a:ext>
            </a:extLst>
          </p:cNvPr>
          <p:cNvSpPr txBox="1"/>
          <p:nvPr/>
        </p:nvSpPr>
        <p:spPr>
          <a:xfrm rot="3083277">
            <a:off x="2611511" y="4610640"/>
            <a:ext cx="800645" cy="461665"/>
          </a:xfrm>
          <a:prstGeom prst="rect">
            <a:avLst/>
          </a:prstGeom>
          <a:noFill/>
        </p:spPr>
        <p:txBody>
          <a:bodyPr wrap="square" rtlCol="0">
            <a:spAutoFit/>
          </a:bodyPr>
          <a:lstStyle/>
          <a:p>
            <a:pPr algn="ctr"/>
            <a:r>
              <a:rPr lang="en-US" sz="1200" dirty="0"/>
              <a:t>Owl monkey</a:t>
            </a:r>
            <a:endParaRPr lang="en-US" dirty="0"/>
          </a:p>
        </p:txBody>
      </p:sp>
      <p:sp>
        <p:nvSpPr>
          <p:cNvPr id="21" name="TextBox 20">
            <a:extLst>
              <a:ext uri="{FF2B5EF4-FFF2-40B4-BE49-F238E27FC236}">
                <a16:creationId xmlns:a16="http://schemas.microsoft.com/office/drawing/2014/main" id="{9BFEC30B-71D9-460E-8D17-1651D7892E18}"/>
              </a:ext>
            </a:extLst>
          </p:cNvPr>
          <p:cNvSpPr txBox="1"/>
          <p:nvPr/>
        </p:nvSpPr>
        <p:spPr>
          <a:xfrm rot="2927091">
            <a:off x="3353355" y="4538911"/>
            <a:ext cx="697068" cy="276999"/>
          </a:xfrm>
          <a:prstGeom prst="rect">
            <a:avLst/>
          </a:prstGeom>
          <a:noFill/>
        </p:spPr>
        <p:txBody>
          <a:bodyPr wrap="square" rtlCol="0">
            <a:spAutoFit/>
          </a:bodyPr>
          <a:lstStyle/>
          <a:p>
            <a:pPr algn="ctr"/>
            <a:r>
              <a:rPr lang="en-US" sz="1200" dirty="0"/>
              <a:t>Chimp</a:t>
            </a:r>
            <a:endParaRPr lang="en-US" dirty="0"/>
          </a:p>
        </p:txBody>
      </p:sp>
      <p:sp>
        <p:nvSpPr>
          <p:cNvPr id="23" name="TextBox 22">
            <a:extLst>
              <a:ext uri="{FF2B5EF4-FFF2-40B4-BE49-F238E27FC236}">
                <a16:creationId xmlns:a16="http://schemas.microsoft.com/office/drawing/2014/main" id="{90899117-294E-44F9-A66E-C5E68FDD5E8D}"/>
              </a:ext>
            </a:extLst>
          </p:cNvPr>
          <p:cNvSpPr txBox="1"/>
          <p:nvPr/>
        </p:nvSpPr>
        <p:spPr>
          <a:xfrm rot="3120502">
            <a:off x="2960830" y="4625094"/>
            <a:ext cx="842332" cy="276999"/>
          </a:xfrm>
          <a:prstGeom prst="rect">
            <a:avLst/>
          </a:prstGeom>
          <a:noFill/>
        </p:spPr>
        <p:txBody>
          <a:bodyPr wrap="square" rtlCol="0">
            <a:spAutoFit/>
          </a:bodyPr>
          <a:lstStyle/>
          <a:p>
            <a:pPr algn="ctr"/>
            <a:r>
              <a:rPr lang="en-US" sz="1200" dirty="0"/>
              <a:t>Macaque</a:t>
            </a:r>
            <a:endParaRPr lang="en-US" dirty="0"/>
          </a:p>
        </p:txBody>
      </p:sp>
      <p:sp>
        <p:nvSpPr>
          <p:cNvPr id="10" name="TextBox 9">
            <a:extLst>
              <a:ext uri="{FF2B5EF4-FFF2-40B4-BE49-F238E27FC236}">
                <a16:creationId xmlns:a16="http://schemas.microsoft.com/office/drawing/2014/main" id="{505485C8-E978-4DA6-8CB1-FE0CB5FE2747}"/>
              </a:ext>
            </a:extLst>
          </p:cNvPr>
          <p:cNvSpPr txBox="1"/>
          <p:nvPr/>
        </p:nvSpPr>
        <p:spPr>
          <a:xfrm>
            <a:off x="7752661" y="1623520"/>
            <a:ext cx="1391339" cy="577081"/>
          </a:xfrm>
          <a:prstGeom prst="rect">
            <a:avLst/>
          </a:prstGeom>
          <a:noFill/>
        </p:spPr>
        <p:txBody>
          <a:bodyPr wrap="square" rtlCol="0">
            <a:spAutoFit/>
          </a:bodyPr>
          <a:lstStyle/>
          <a:p>
            <a:pPr algn="l"/>
            <a:r>
              <a:rPr lang="en-US" sz="1050" dirty="0">
                <a:latin typeface="Source Sans Pro" panose="020B0503030403020204" pitchFamily="34" charset="0"/>
                <a:ea typeface="Source Sans Pro" panose="020B0503030403020204" pitchFamily="34" charset="0"/>
              </a:rPr>
              <a:t>Model fit using parameter estimates from Kong et al. data</a:t>
            </a:r>
          </a:p>
        </p:txBody>
      </p:sp>
      <p:cxnSp>
        <p:nvCxnSpPr>
          <p:cNvPr id="11" name="Straight Arrow Connector 10">
            <a:extLst>
              <a:ext uri="{FF2B5EF4-FFF2-40B4-BE49-F238E27FC236}">
                <a16:creationId xmlns:a16="http://schemas.microsoft.com/office/drawing/2014/main" id="{258B1C56-2E19-4903-89A3-AE96584B44D6}"/>
              </a:ext>
            </a:extLst>
          </p:cNvPr>
          <p:cNvCxnSpPr>
            <a:cxnSpLocks/>
          </p:cNvCxnSpPr>
          <p:nvPr/>
        </p:nvCxnSpPr>
        <p:spPr>
          <a:xfrm flipH="1" flipV="1">
            <a:off x="7415215" y="1616377"/>
            <a:ext cx="373166" cy="207748"/>
          </a:xfrm>
          <a:prstGeom prst="straightConnector1">
            <a:avLst/>
          </a:prstGeom>
          <a:ln w="25400">
            <a:headEnd type="none"/>
            <a:tailEnd type="stealth"/>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407035981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9075" y="34529"/>
            <a:ext cx="6960394" cy="857250"/>
          </a:xfrm>
        </p:spPr>
        <p:txBody>
          <a:bodyPr>
            <a:noAutofit/>
          </a:bodyPr>
          <a:lstStyle/>
          <a:p>
            <a:pPr algn="l"/>
            <a:r>
              <a:rPr lang="en-US" sz="3200" dirty="0"/>
              <a:t>Altering puberty age predicts mutation rates for chimpanzee and owl monkey</a:t>
            </a:r>
          </a:p>
        </p:txBody>
      </p:sp>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p:blipFill>
        <p:spPr bwMode="auto">
          <a:xfrm>
            <a:off x="1391337" y="1269279"/>
            <a:ext cx="6361325" cy="3816794"/>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5724939" y="3514955"/>
            <a:ext cx="3226144" cy="923330"/>
          </a:xfrm>
          <a:prstGeom prst="rect">
            <a:avLst/>
          </a:prstGeom>
          <a:noFill/>
          <a:ln>
            <a:solidFill>
              <a:schemeClr val="tx1"/>
            </a:solidFill>
          </a:ln>
        </p:spPr>
        <p:txBody>
          <a:bodyPr wrap="square" rtlCol="0">
            <a:spAutoFit/>
          </a:bodyPr>
          <a:lstStyle/>
          <a:p>
            <a:r>
              <a:rPr lang="en-US" dirty="0"/>
              <a:t>Each point = 1 study</a:t>
            </a:r>
          </a:p>
          <a:p>
            <a:r>
              <a:rPr lang="en-US" dirty="0"/>
              <a:t>Vertical lines = puberty age</a:t>
            </a:r>
          </a:p>
          <a:p>
            <a:r>
              <a:rPr lang="en-US" dirty="0"/>
              <a:t>Dashed lines = model predictions</a:t>
            </a:r>
          </a:p>
        </p:txBody>
      </p:sp>
      <p:sp>
        <p:nvSpPr>
          <p:cNvPr id="3" name="Slide Number Placeholder 2"/>
          <p:cNvSpPr>
            <a:spLocks noGrp="1"/>
          </p:cNvSpPr>
          <p:nvPr>
            <p:ph type="sldNum" sz="quarter" idx="12"/>
          </p:nvPr>
        </p:nvSpPr>
        <p:spPr/>
        <p:txBody>
          <a:bodyPr/>
          <a:lstStyle/>
          <a:p>
            <a:fld id="{CF69CA37-420A-400E-8ACC-FB9469DD06F5}" type="slidenum">
              <a:rPr lang="en-US" smtClean="0"/>
              <a:t>32</a:t>
            </a:fld>
            <a:endParaRPr lang="en-US"/>
          </a:p>
        </p:txBody>
      </p:sp>
      <p:sp>
        <p:nvSpPr>
          <p:cNvPr id="7" name="TextBox 6">
            <a:extLst>
              <a:ext uri="{FF2B5EF4-FFF2-40B4-BE49-F238E27FC236}">
                <a16:creationId xmlns:a16="http://schemas.microsoft.com/office/drawing/2014/main" id="{5E6ED9F8-C0E6-40F2-B51D-2CAC2B896011}"/>
              </a:ext>
            </a:extLst>
          </p:cNvPr>
          <p:cNvSpPr txBox="1"/>
          <p:nvPr/>
        </p:nvSpPr>
        <p:spPr>
          <a:xfrm>
            <a:off x="7752661" y="1623520"/>
            <a:ext cx="1391339" cy="577081"/>
          </a:xfrm>
          <a:prstGeom prst="rect">
            <a:avLst/>
          </a:prstGeom>
          <a:noFill/>
        </p:spPr>
        <p:txBody>
          <a:bodyPr wrap="square" rtlCol="0">
            <a:spAutoFit/>
          </a:bodyPr>
          <a:lstStyle/>
          <a:p>
            <a:pPr algn="l"/>
            <a:r>
              <a:rPr lang="en-US" sz="1050" dirty="0">
                <a:latin typeface="Source Sans Pro" panose="020B0503030403020204" pitchFamily="34" charset="0"/>
                <a:ea typeface="Source Sans Pro" panose="020B0503030403020204" pitchFamily="34" charset="0"/>
              </a:rPr>
              <a:t>Model fit using parameter estimates from Kong et al. data</a:t>
            </a:r>
          </a:p>
        </p:txBody>
      </p:sp>
      <p:cxnSp>
        <p:nvCxnSpPr>
          <p:cNvPr id="8" name="Straight Arrow Connector 7">
            <a:extLst>
              <a:ext uri="{FF2B5EF4-FFF2-40B4-BE49-F238E27FC236}">
                <a16:creationId xmlns:a16="http://schemas.microsoft.com/office/drawing/2014/main" id="{07F69B26-9D67-4FAC-9423-D19CA3DAC06A}"/>
              </a:ext>
            </a:extLst>
          </p:cNvPr>
          <p:cNvCxnSpPr>
            <a:cxnSpLocks/>
          </p:cNvCxnSpPr>
          <p:nvPr/>
        </p:nvCxnSpPr>
        <p:spPr>
          <a:xfrm flipH="1" flipV="1">
            <a:off x="7415215" y="1616377"/>
            <a:ext cx="373166" cy="207748"/>
          </a:xfrm>
          <a:prstGeom prst="straightConnector1">
            <a:avLst/>
          </a:prstGeom>
          <a:ln w="25400">
            <a:headEnd type="none"/>
            <a:tailEnd type="stealth"/>
          </a:ln>
        </p:spPr>
        <p:style>
          <a:lnRef idx="1">
            <a:schemeClr val="accent6"/>
          </a:lnRef>
          <a:fillRef idx="0">
            <a:schemeClr val="accent6"/>
          </a:fillRef>
          <a:effectRef idx="0">
            <a:schemeClr val="accent6"/>
          </a:effectRef>
          <a:fontRef idx="minor">
            <a:schemeClr val="tx1"/>
          </a:fontRef>
        </p:style>
      </p:cxnSp>
      <p:sp>
        <p:nvSpPr>
          <p:cNvPr id="9" name="TextBox 8">
            <a:extLst>
              <a:ext uri="{FF2B5EF4-FFF2-40B4-BE49-F238E27FC236}">
                <a16:creationId xmlns:a16="http://schemas.microsoft.com/office/drawing/2014/main" id="{605E91E2-A538-47E4-8F33-F6E1992944D3}"/>
              </a:ext>
            </a:extLst>
          </p:cNvPr>
          <p:cNvSpPr txBox="1"/>
          <p:nvPr/>
        </p:nvSpPr>
        <p:spPr>
          <a:xfrm>
            <a:off x="3483080" y="2248868"/>
            <a:ext cx="1391339" cy="415498"/>
          </a:xfrm>
          <a:prstGeom prst="rect">
            <a:avLst/>
          </a:prstGeom>
          <a:noFill/>
        </p:spPr>
        <p:txBody>
          <a:bodyPr wrap="square" rtlCol="0">
            <a:spAutoFit/>
          </a:bodyPr>
          <a:lstStyle/>
          <a:p>
            <a:pPr algn="l"/>
            <a:r>
              <a:rPr lang="en-US" sz="1050" dirty="0">
                <a:latin typeface="Source Sans Pro" panose="020B0503030403020204" pitchFamily="34" charset="0"/>
                <a:ea typeface="Source Sans Pro" panose="020B0503030403020204" pitchFamily="34" charset="0"/>
              </a:rPr>
              <a:t>Same parameters except puberty age</a:t>
            </a:r>
          </a:p>
        </p:txBody>
      </p:sp>
      <p:cxnSp>
        <p:nvCxnSpPr>
          <p:cNvPr id="10" name="Straight Arrow Connector 9">
            <a:extLst>
              <a:ext uri="{FF2B5EF4-FFF2-40B4-BE49-F238E27FC236}">
                <a16:creationId xmlns:a16="http://schemas.microsoft.com/office/drawing/2014/main" id="{EC95E0DF-7BE8-4BC5-AF1F-0B6460056B05}"/>
              </a:ext>
            </a:extLst>
          </p:cNvPr>
          <p:cNvCxnSpPr>
            <a:cxnSpLocks/>
            <a:stCxn id="9" idx="2"/>
          </p:cNvCxnSpPr>
          <p:nvPr/>
        </p:nvCxnSpPr>
        <p:spPr>
          <a:xfrm flipH="1">
            <a:off x="4079082" y="2664366"/>
            <a:ext cx="99668" cy="428878"/>
          </a:xfrm>
          <a:prstGeom prst="straightConnector1">
            <a:avLst/>
          </a:prstGeom>
          <a:ln w="25400">
            <a:headEnd type="none"/>
            <a:tailEnd type="stealth"/>
          </a:ln>
        </p:spPr>
        <p:style>
          <a:lnRef idx="1">
            <a:schemeClr val="accent4"/>
          </a:lnRef>
          <a:fillRef idx="0">
            <a:schemeClr val="accent4"/>
          </a:fillRef>
          <a:effectRef idx="0">
            <a:schemeClr val="accent4"/>
          </a:effectRef>
          <a:fontRef idx="minor">
            <a:schemeClr val="tx1"/>
          </a:fontRef>
        </p:style>
      </p:cxnSp>
      <p:cxnSp>
        <p:nvCxnSpPr>
          <p:cNvPr id="13" name="Straight Arrow Connector 12">
            <a:extLst>
              <a:ext uri="{FF2B5EF4-FFF2-40B4-BE49-F238E27FC236}">
                <a16:creationId xmlns:a16="http://schemas.microsoft.com/office/drawing/2014/main" id="{0805ADCE-E969-4879-8716-8B6C19ACB26F}"/>
              </a:ext>
            </a:extLst>
          </p:cNvPr>
          <p:cNvCxnSpPr>
            <a:cxnSpLocks/>
          </p:cNvCxnSpPr>
          <p:nvPr/>
        </p:nvCxnSpPr>
        <p:spPr>
          <a:xfrm>
            <a:off x="4571999" y="2640212"/>
            <a:ext cx="270446" cy="310157"/>
          </a:xfrm>
          <a:prstGeom prst="straightConnector1">
            <a:avLst/>
          </a:prstGeom>
          <a:ln w="25400">
            <a:headEnd type="none"/>
            <a:tailEnd type="stealt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6665060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2">
            <a:extLst>
              <a:ext uri="{FF2B5EF4-FFF2-40B4-BE49-F238E27FC236}">
                <a16:creationId xmlns:a16="http://schemas.microsoft.com/office/drawing/2014/main" id="{B4A99DB3-FB79-4240-AB7D-98D7DEE818EF}"/>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p:blipFill>
        <p:spPr bwMode="auto">
          <a:xfrm>
            <a:off x="1391337" y="1269279"/>
            <a:ext cx="6361325" cy="3816794"/>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219075" y="34529"/>
            <a:ext cx="7031831" cy="857250"/>
          </a:xfrm>
        </p:spPr>
        <p:txBody>
          <a:bodyPr>
            <a:noAutofit/>
          </a:bodyPr>
          <a:lstStyle/>
          <a:p>
            <a:pPr algn="l"/>
            <a:r>
              <a:rPr lang="en-US" sz="2400" dirty="0"/>
              <a:t>A human at age 25 passes on the same number of mutations as an owl monkey at age 12</a:t>
            </a:r>
          </a:p>
        </p:txBody>
      </p:sp>
      <p:sp>
        <p:nvSpPr>
          <p:cNvPr id="3" name="Slide Number Placeholder 2"/>
          <p:cNvSpPr>
            <a:spLocks noGrp="1"/>
          </p:cNvSpPr>
          <p:nvPr>
            <p:ph type="sldNum" sz="quarter" idx="12"/>
          </p:nvPr>
        </p:nvSpPr>
        <p:spPr/>
        <p:txBody>
          <a:bodyPr/>
          <a:lstStyle/>
          <a:p>
            <a:fld id="{CF69CA37-420A-400E-8ACC-FB9469DD06F5}" type="slidenum">
              <a:rPr lang="en-US" smtClean="0"/>
              <a:t>33</a:t>
            </a:fld>
            <a:endParaRPr lang="en-US"/>
          </a:p>
        </p:txBody>
      </p:sp>
      <p:sp>
        <p:nvSpPr>
          <p:cNvPr id="14" name="TextBox 13">
            <a:extLst>
              <a:ext uri="{FF2B5EF4-FFF2-40B4-BE49-F238E27FC236}">
                <a16:creationId xmlns:a16="http://schemas.microsoft.com/office/drawing/2014/main" id="{8107760E-2FA9-409D-B6B8-E84D222D4EFE}"/>
              </a:ext>
            </a:extLst>
          </p:cNvPr>
          <p:cNvSpPr txBox="1"/>
          <p:nvPr/>
        </p:nvSpPr>
        <p:spPr>
          <a:xfrm>
            <a:off x="5724939" y="3514955"/>
            <a:ext cx="3226144" cy="923330"/>
          </a:xfrm>
          <a:prstGeom prst="rect">
            <a:avLst/>
          </a:prstGeom>
          <a:noFill/>
          <a:ln>
            <a:solidFill>
              <a:schemeClr val="tx1"/>
            </a:solidFill>
          </a:ln>
        </p:spPr>
        <p:txBody>
          <a:bodyPr wrap="square" rtlCol="0">
            <a:spAutoFit/>
          </a:bodyPr>
          <a:lstStyle/>
          <a:p>
            <a:r>
              <a:rPr lang="en-US" dirty="0"/>
              <a:t>Each point = 1 study</a:t>
            </a:r>
          </a:p>
          <a:p>
            <a:r>
              <a:rPr lang="en-US" dirty="0"/>
              <a:t>Vertical lines = puberty age</a:t>
            </a:r>
          </a:p>
          <a:p>
            <a:r>
              <a:rPr lang="en-US" dirty="0"/>
              <a:t>Dashed lines = model predictions</a:t>
            </a:r>
          </a:p>
        </p:txBody>
      </p:sp>
      <p:cxnSp>
        <p:nvCxnSpPr>
          <p:cNvPr id="15" name="Straight Connector 14">
            <a:extLst>
              <a:ext uri="{FF2B5EF4-FFF2-40B4-BE49-F238E27FC236}">
                <a16:creationId xmlns:a16="http://schemas.microsoft.com/office/drawing/2014/main" id="{5FA4313E-E9E0-40DD-91DE-7F565D6FCBEB}"/>
              </a:ext>
            </a:extLst>
          </p:cNvPr>
          <p:cNvCxnSpPr/>
          <p:nvPr/>
        </p:nvCxnSpPr>
        <p:spPr>
          <a:xfrm>
            <a:off x="2625394" y="3202213"/>
            <a:ext cx="1380015" cy="0"/>
          </a:xfrm>
          <a:prstGeom prst="line">
            <a:avLst/>
          </a:prstGeom>
          <a:ln w="19050" cmpd="sng">
            <a:solidFill>
              <a:schemeClr val="tx1">
                <a:lumMod val="50000"/>
                <a:lumOff val="50000"/>
              </a:schemeClr>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ACF4E0C3-E872-41E2-A481-080617D8828B}"/>
              </a:ext>
            </a:extLst>
          </p:cNvPr>
          <p:cNvCxnSpPr>
            <a:cxnSpLocks/>
          </p:cNvCxnSpPr>
          <p:nvPr/>
        </p:nvCxnSpPr>
        <p:spPr>
          <a:xfrm>
            <a:off x="4005409" y="3202213"/>
            <a:ext cx="0" cy="1244426"/>
          </a:xfrm>
          <a:prstGeom prst="line">
            <a:avLst/>
          </a:prstGeom>
          <a:ln w="19050" cmpd="sng">
            <a:solidFill>
              <a:schemeClr val="tx1">
                <a:lumMod val="50000"/>
                <a:lumOff val="50000"/>
              </a:schemeClr>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51CC9CEF-5A1A-4700-9353-97B10C031B43}"/>
              </a:ext>
            </a:extLst>
          </p:cNvPr>
          <p:cNvCxnSpPr>
            <a:cxnSpLocks/>
          </p:cNvCxnSpPr>
          <p:nvPr/>
        </p:nvCxnSpPr>
        <p:spPr>
          <a:xfrm>
            <a:off x="5155421" y="3202213"/>
            <a:ext cx="0" cy="1244426"/>
          </a:xfrm>
          <a:prstGeom prst="line">
            <a:avLst/>
          </a:prstGeom>
          <a:ln w="19050" cmpd="sng">
            <a:solidFill>
              <a:schemeClr val="tx1">
                <a:lumMod val="50000"/>
                <a:lumOff val="50000"/>
              </a:schemeClr>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BE6C502-89D3-40BD-BD90-F511B33DD749}"/>
              </a:ext>
            </a:extLst>
          </p:cNvPr>
          <p:cNvCxnSpPr/>
          <p:nvPr/>
        </p:nvCxnSpPr>
        <p:spPr>
          <a:xfrm>
            <a:off x="4005409" y="3202213"/>
            <a:ext cx="1150012" cy="0"/>
          </a:xfrm>
          <a:prstGeom prst="line">
            <a:avLst/>
          </a:prstGeom>
          <a:ln w="19050" cmpd="sng">
            <a:solidFill>
              <a:schemeClr val="tx1">
                <a:lumMod val="50000"/>
                <a:lumOff val="50000"/>
              </a:schemeClr>
            </a:solidFill>
            <a:prstDash val="solid"/>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4619682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p:blipFill>
        <p:spPr bwMode="auto">
          <a:xfrm>
            <a:off x="1391338" y="1269279"/>
            <a:ext cx="6361323" cy="3816794"/>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Connector 6"/>
          <p:cNvCxnSpPr/>
          <p:nvPr/>
        </p:nvCxnSpPr>
        <p:spPr>
          <a:xfrm>
            <a:off x="2625394" y="3202213"/>
            <a:ext cx="1380015" cy="0"/>
          </a:xfrm>
          <a:prstGeom prst="line">
            <a:avLst/>
          </a:prstGeom>
          <a:ln w="19050" cmpd="sng">
            <a:solidFill>
              <a:schemeClr val="tx1">
                <a:lumMod val="50000"/>
                <a:lumOff val="50000"/>
              </a:schemeClr>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9" name="Straight Connector 8"/>
          <p:cNvCxnSpPr>
            <a:cxnSpLocks/>
          </p:cNvCxnSpPr>
          <p:nvPr/>
        </p:nvCxnSpPr>
        <p:spPr>
          <a:xfrm>
            <a:off x="4005409" y="3202213"/>
            <a:ext cx="0" cy="1244426"/>
          </a:xfrm>
          <a:prstGeom prst="line">
            <a:avLst/>
          </a:prstGeom>
          <a:ln w="19050" cmpd="sng">
            <a:solidFill>
              <a:schemeClr val="tx1">
                <a:lumMod val="50000"/>
                <a:lumOff val="50000"/>
              </a:schemeClr>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a:cxnSpLocks/>
          </p:cNvCxnSpPr>
          <p:nvPr/>
        </p:nvCxnSpPr>
        <p:spPr>
          <a:xfrm>
            <a:off x="5155421" y="3202213"/>
            <a:ext cx="0" cy="1244426"/>
          </a:xfrm>
          <a:prstGeom prst="line">
            <a:avLst/>
          </a:prstGeom>
          <a:ln w="19050" cmpd="sng">
            <a:solidFill>
              <a:schemeClr val="tx1">
                <a:lumMod val="50000"/>
                <a:lumOff val="50000"/>
              </a:schemeClr>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5724939" y="3514955"/>
            <a:ext cx="3226144" cy="923330"/>
          </a:xfrm>
          <a:prstGeom prst="rect">
            <a:avLst/>
          </a:prstGeom>
          <a:noFill/>
          <a:ln>
            <a:solidFill>
              <a:schemeClr val="tx1"/>
            </a:solidFill>
          </a:ln>
        </p:spPr>
        <p:txBody>
          <a:bodyPr wrap="square" rtlCol="0">
            <a:spAutoFit/>
          </a:bodyPr>
          <a:lstStyle/>
          <a:p>
            <a:r>
              <a:rPr lang="en-US" dirty="0"/>
              <a:t>Each point = 1 study</a:t>
            </a:r>
          </a:p>
          <a:p>
            <a:r>
              <a:rPr lang="en-US" dirty="0"/>
              <a:t>Vertical lines = puberty age</a:t>
            </a:r>
          </a:p>
          <a:p>
            <a:r>
              <a:rPr lang="en-US" dirty="0"/>
              <a:t>Dashed lines = model predictions</a:t>
            </a:r>
          </a:p>
        </p:txBody>
      </p:sp>
      <p:cxnSp>
        <p:nvCxnSpPr>
          <p:cNvPr id="12" name="Straight Connector 11"/>
          <p:cNvCxnSpPr/>
          <p:nvPr/>
        </p:nvCxnSpPr>
        <p:spPr>
          <a:xfrm>
            <a:off x="4005409" y="3202213"/>
            <a:ext cx="1150012" cy="0"/>
          </a:xfrm>
          <a:prstGeom prst="line">
            <a:avLst/>
          </a:prstGeom>
          <a:ln w="19050" cmpd="sng">
            <a:solidFill>
              <a:schemeClr val="tx1">
                <a:lumMod val="50000"/>
                <a:lumOff val="50000"/>
              </a:schemeClr>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3" name="Slide Number Placeholder 2"/>
          <p:cNvSpPr>
            <a:spLocks noGrp="1"/>
          </p:cNvSpPr>
          <p:nvPr>
            <p:ph type="sldNum" sz="quarter" idx="12"/>
          </p:nvPr>
        </p:nvSpPr>
        <p:spPr/>
        <p:txBody>
          <a:bodyPr/>
          <a:lstStyle/>
          <a:p>
            <a:fld id="{CF69CA37-420A-400E-8ACC-FB9469DD06F5}" type="slidenum">
              <a:rPr lang="en-US" smtClean="0"/>
              <a:t>34</a:t>
            </a:fld>
            <a:endParaRPr lang="en-US"/>
          </a:p>
        </p:txBody>
      </p:sp>
      <p:sp>
        <p:nvSpPr>
          <p:cNvPr id="13" name="Title 1">
            <a:extLst>
              <a:ext uri="{FF2B5EF4-FFF2-40B4-BE49-F238E27FC236}">
                <a16:creationId xmlns:a16="http://schemas.microsoft.com/office/drawing/2014/main" id="{04C72751-6419-4974-8206-ED1B6806D77B}"/>
              </a:ext>
            </a:extLst>
          </p:cNvPr>
          <p:cNvSpPr>
            <a:spLocks noGrp="1"/>
          </p:cNvSpPr>
          <p:nvPr>
            <p:ph type="title"/>
          </p:nvPr>
        </p:nvSpPr>
        <p:spPr>
          <a:xfrm>
            <a:off x="219075" y="34529"/>
            <a:ext cx="7031831" cy="857250"/>
          </a:xfrm>
        </p:spPr>
        <p:txBody>
          <a:bodyPr>
            <a:noAutofit/>
          </a:bodyPr>
          <a:lstStyle/>
          <a:p>
            <a:pPr algn="l"/>
            <a:r>
              <a:rPr lang="en-US" sz="2400" dirty="0"/>
              <a:t>A human at age 25 passes on the same number of mutations as an owl monkey at age 12</a:t>
            </a:r>
          </a:p>
        </p:txBody>
      </p:sp>
    </p:spTree>
    <p:extLst>
      <p:ext uri="{BB962C8B-B14F-4D97-AF65-F5344CB8AC3E}">
        <p14:creationId xmlns:p14="http://schemas.microsoft.com/office/powerpoint/2010/main" val="291122262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9075" y="34529"/>
            <a:ext cx="6946106" cy="857250"/>
          </a:xfrm>
        </p:spPr>
        <p:txBody>
          <a:bodyPr>
            <a:noAutofit/>
          </a:bodyPr>
          <a:lstStyle/>
          <a:p>
            <a:pPr algn="l"/>
            <a:r>
              <a:rPr lang="en-US" sz="3200" dirty="0"/>
              <a:t>Measuring samples at different ages leads to differences in rate estimates</a:t>
            </a:r>
          </a:p>
        </p:txBody>
      </p:sp>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p:blipFill>
        <p:spPr bwMode="auto">
          <a:xfrm>
            <a:off x="1391338" y="1269279"/>
            <a:ext cx="6361322" cy="3816793"/>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Connector 6"/>
          <p:cNvCxnSpPr>
            <a:cxnSpLocks/>
          </p:cNvCxnSpPr>
          <p:nvPr/>
        </p:nvCxnSpPr>
        <p:spPr>
          <a:xfrm>
            <a:off x="2625394" y="3554654"/>
            <a:ext cx="843741" cy="0"/>
          </a:xfrm>
          <a:prstGeom prst="line">
            <a:avLst/>
          </a:prstGeom>
          <a:ln w="19050" cmpd="sng">
            <a:solidFill>
              <a:schemeClr val="tx1">
                <a:lumMod val="50000"/>
                <a:lumOff val="50000"/>
              </a:schemeClr>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9" name="Straight Connector 8"/>
          <p:cNvCxnSpPr>
            <a:cxnSpLocks/>
          </p:cNvCxnSpPr>
          <p:nvPr/>
        </p:nvCxnSpPr>
        <p:spPr>
          <a:xfrm>
            <a:off x="3462155" y="3554654"/>
            <a:ext cx="0" cy="914107"/>
          </a:xfrm>
          <a:prstGeom prst="line">
            <a:avLst/>
          </a:prstGeom>
          <a:ln w="19050" cmpd="sng">
            <a:solidFill>
              <a:schemeClr val="tx1">
                <a:lumMod val="50000"/>
                <a:lumOff val="50000"/>
              </a:schemeClr>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a:cxnSpLocks/>
          </p:cNvCxnSpPr>
          <p:nvPr/>
        </p:nvCxnSpPr>
        <p:spPr>
          <a:xfrm>
            <a:off x="5595171" y="2841571"/>
            <a:ext cx="0" cy="1627190"/>
          </a:xfrm>
          <a:prstGeom prst="line">
            <a:avLst/>
          </a:prstGeom>
          <a:ln w="19050" cmpd="sng">
            <a:solidFill>
              <a:schemeClr val="tx1">
                <a:lumMod val="50000"/>
                <a:lumOff val="50000"/>
              </a:schemeClr>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5724939" y="3513655"/>
            <a:ext cx="3226144" cy="923330"/>
          </a:xfrm>
          <a:prstGeom prst="rect">
            <a:avLst/>
          </a:prstGeom>
          <a:noFill/>
          <a:ln>
            <a:solidFill>
              <a:schemeClr val="tx1"/>
            </a:solidFill>
          </a:ln>
        </p:spPr>
        <p:txBody>
          <a:bodyPr wrap="square" rtlCol="0">
            <a:spAutoFit/>
          </a:bodyPr>
          <a:lstStyle/>
          <a:p>
            <a:r>
              <a:rPr lang="en-US" dirty="0"/>
              <a:t>Each point = 1 study</a:t>
            </a:r>
          </a:p>
          <a:p>
            <a:r>
              <a:rPr lang="en-US" dirty="0"/>
              <a:t>Vertical lines = puberty age</a:t>
            </a:r>
          </a:p>
          <a:p>
            <a:r>
              <a:rPr lang="en-US" dirty="0"/>
              <a:t>Dashed lines = model predictions</a:t>
            </a:r>
          </a:p>
        </p:txBody>
      </p:sp>
      <p:cxnSp>
        <p:nvCxnSpPr>
          <p:cNvPr id="12" name="Straight Connector 11"/>
          <p:cNvCxnSpPr>
            <a:cxnSpLocks/>
          </p:cNvCxnSpPr>
          <p:nvPr/>
        </p:nvCxnSpPr>
        <p:spPr>
          <a:xfrm>
            <a:off x="2625394" y="2841571"/>
            <a:ext cx="2969777" cy="0"/>
          </a:xfrm>
          <a:prstGeom prst="line">
            <a:avLst/>
          </a:prstGeom>
          <a:ln w="19050" cmpd="sng">
            <a:solidFill>
              <a:schemeClr val="tx1">
                <a:lumMod val="50000"/>
                <a:lumOff val="50000"/>
              </a:schemeClr>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3" name="Slide Number Placeholder 2"/>
          <p:cNvSpPr>
            <a:spLocks noGrp="1"/>
          </p:cNvSpPr>
          <p:nvPr>
            <p:ph type="sldNum" sz="quarter" idx="12"/>
          </p:nvPr>
        </p:nvSpPr>
        <p:spPr/>
        <p:txBody>
          <a:bodyPr/>
          <a:lstStyle/>
          <a:p>
            <a:fld id="{CF69CA37-420A-400E-8ACC-FB9469DD06F5}" type="slidenum">
              <a:rPr lang="en-US" smtClean="0"/>
              <a:t>35</a:t>
            </a:fld>
            <a:endParaRPr lang="en-US"/>
          </a:p>
        </p:txBody>
      </p:sp>
    </p:spTree>
    <p:extLst>
      <p:ext uri="{BB962C8B-B14F-4D97-AF65-F5344CB8AC3E}">
        <p14:creationId xmlns:p14="http://schemas.microsoft.com/office/powerpoint/2010/main" val="15318632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9075" y="34529"/>
            <a:ext cx="6917531" cy="857250"/>
          </a:xfrm>
        </p:spPr>
        <p:txBody>
          <a:bodyPr>
            <a:noAutofit/>
          </a:bodyPr>
          <a:lstStyle/>
          <a:p>
            <a:pPr algn="l"/>
            <a:r>
              <a:rPr lang="en-US" sz="3200" dirty="0"/>
              <a:t>Earlier puberty age alone doesn’t explain the lower macaque rate</a:t>
            </a:r>
          </a:p>
        </p:txBody>
      </p:sp>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p:blipFill>
        <p:spPr bwMode="auto">
          <a:xfrm>
            <a:off x="1391337" y="1269279"/>
            <a:ext cx="6361325" cy="3816794"/>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p:cNvSpPr>
            <a:spLocks noGrp="1"/>
          </p:cNvSpPr>
          <p:nvPr>
            <p:ph type="sldNum" sz="quarter" idx="12"/>
          </p:nvPr>
        </p:nvSpPr>
        <p:spPr/>
        <p:txBody>
          <a:bodyPr/>
          <a:lstStyle/>
          <a:p>
            <a:fld id="{CF69CA37-420A-400E-8ACC-FB9469DD06F5}" type="slidenum">
              <a:rPr lang="en-US" smtClean="0"/>
              <a:t>36</a:t>
            </a:fld>
            <a:endParaRPr lang="en-US"/>
          </a:p>
        </p:txBody>
      </p:sp>
      <p:sp>
        <p:nvSpPr>
          <p:cNvPr id="7" name="TextBox 6">
            <a:extLst>
              <a:ext uri="{FF2B5EF4-FFF2-40B4-BE49-F238E27FC236}">
                <a16:creationId xmlns:a16="http://schemas.microsoft.com/office/drawing/2014/main" id="{EAE03EAF-3084-4C31-BD08-71834E776CE8}"/>
              </a:ext>
            </a:extLst>
          </p:cNvPr>
          <p:cNvSpPr txBox="1"/>
          <p:nvPr/>
        </p:nvSpPr>
        <p:spPr>
          <a:xfrm>
            <a:off x="5724939" y="3513655"/>
            <a:ext cx="3226144" cy="923330"/>
          </a:xfrm>
          <a:prstGeom prst="rect">
            <a:avLst/>
          </a:prstGeom>
          <a:noFill/>
          <a:ln>
            <a:solidFill>
              <a:schemeClr val="tx1"/>
            </a:solidFill>
          </a:ln>
        </p:spPr>
        <p:txBody>
          <a:bodyPr wrap="square" rtlCol="0">
            <a:spAutoFit/>
          </a:bodyPr>
          <a:lstStyle/>
          <a:p>
            <a:r>
              <a:rPr lang="en-US" dirty="0"/>
              <a:t>Each point = 1 study</a:t>
            </a:r>
          </a:p>
          <a:p>
            <a:r>
              <a:rPr lang="en-US" dirty="0"/>
              <a:t>Vertical lines = puberty age</a:t>
            </a:r>
          </a:p>
          <a:p>
            <a:r>
              <a:rPr lang="en-US" dirty="0"/>
              <a:t>Dashed lines = model predictions</a:t>
            </a:r>
          </a:p>
        </p:txBody>
      </p:sp>
    </p:spTree>
    <p:extLst>
      <p:ext uri="{BB962C8B-B14F-4D97-AF65-F5344CB8AC3E}">
        <p14:creationId xmlns:p14="http://schemas.microsoft.com/office/powerpoint/2010/main" val="31104857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9075" y="34529"/>
            <a:ext cx="6838950" cy="857250"/>
          </a:xfrm>
        </p:spPr>
        <p:txBody>
          <a:bodyPr>
            <a:noAutofit/>
          </a:bodyPr>
          <a:lstStyle/>
          <a:p>
            <a:pPr algn="l"/>
            <a:r>
              <a:rPr lang="en-US" sz="3200" dirty="0"/>
              <a:t>Fewer mutations accumulating before puberty in macaques</a:t>
            </a:r>
          </a:p>
        </p:txBody>
      </p:sp>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p:blipFill>
        <p:spPr bwMode="auto">
          <a:xfrm>
            <a:off x="1391338" y="1269279"/>
            <a:ext cx="6361323" cy="3816794"/>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p:cNvSpPr>
            <a:spLocks noGrp="1"/>
          </p:cNvSpPr>
          <p:nvPr>
            <p:ph type="sldNum" sz="quarter" idx="12"/>
          </p:nvPr>
        </p:nvSpPr>
        <p:spPr/>
        <p:txBody>
          <a:bodyPr/>
          <a:lstStyle/>
          <a:p>
            <a:fld id="{CF69CA37-420A-400E-8ACC-FB9469DD06F5}" type="slidenum">
              <a:rPr lang="en-US" smtClean="0"/>
              <a:t>37</a:t>
            </a:fld>
            <a:endParaRPr lang="en-US"/>
          </a:p>
        </p:txBody>
      </p:sp>
      <p:sp>
        <p:nvSpPr>
          <p:cNvPr id="7" name="TextBox 6">
            <a:extLst>
              <a:ext uri="{FF2B5EF4-FFF2-40B4-BE49-F238E27FC236}">
                <a16:creationId xmlns:a16="http://schemas.microsoft.com/office/drawing/2014/main" id="{EAE03EAF-3084-4C31-BD08-71834E776CE8}"/>
              </a:ext>
            </a:extLst>
          </p:cNvPr>
          <p:cNvSpPr txBox="1"/>
          <p:nvPr/>
        </p:nvSpPr>
        <p:spPr>
          <a:xfrm>
            <a:off x="5724939" y="3513655"/>
            <a:ext cx="3226144" cy="923330"/>
          </a:xfrm>
          <a:prstGeom prst="rect">
            <a:avLst/>
          </a:prstGeom>
          <a:noFill/>
          <a:ln>
            <a:solidFill>
              <a:schemeClr val="tx1"/>
            </a:solidFill>
          </a:ln>
        </p:spPr>
        <p:txBody>
          <a:bodyPr wrap="square" rtlCol="0">
            <a:spAutoFit/>
          </a:bodyPr>
          <a:lstStyle/>
          <a:p>
            <a:r>
              <a:rPr lang="en-US" dirty="0"/>
              <a:t>Each point = 1 study</a:t>
            </a:r>
          </a:p>
          <a:p>
            <a:r>
              <a:rPr lang="en-US" dirty="0"/>
              <a:t>Vertical lines = puberty age</a:t>
            </a:r>
          </a:p>
          <a:p>
            <a:r>
              <a:rPr lang="en-US" dirty="0"/>
              <a:t>Dashed lines = model predictions</a:t>
            </a:r>
          </a:p>
        </p:txBody>
      </p:sp>
      <p:cxnSp>
        <p:nvCxnSpPr>
          <p:cNvPr id="8" name="Straight Connector 7">
            <a:extLst>
              <a:ext uri="{FF2B5EF4-FFF2-40B4-BE49-F238E27FC236}">
                <a16:creationId xmlns:a16="http://schemas.microsoft.com/office/drawing/2014/main" id="{78D9CD91-FCA0-49DE-8194-81B8498EE4CB}"/>
              </a:ext>
            </a:extLst>
          </p:cNvPr>
          <p:cNvCxnSpPr>
            <a:cxnSpLocks/>
          </p:cNvCxnSpPr>
          <p:nvPr/>
        </p:nvCxnSpPr>
        <p:spPr>
          <a:xfrm>
            <a:off x="4687797" y="2934269"/>
            <a:ext cx="0" cy="176777"/>
          </a:xfrm>
          <a:prstGeom prst="line">
            <a:avLst/>
          </a:prstGeom>
          <a:ln w="19050" cmpd="sng">
            <a:solidFill>
              <a:schemeClr val="tx1">
                <a:lumMod val="50000"/>
                <a:lumOff val="50000"/>
              </a:schemeClr>
            </a:solidFill>
            <a:prstDash val="solid"/>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0701734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C5E6E66-969A-4E27-9379-96778E7F4B0F}"/>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267327" y="1207630"/>
            <a:ext cx="6609344" cy="2041120"/>
          </a:xfrm>
          <a:prstGeom prst="rect">
            <a:avLst/>
          </a:prstGeom>
        </p:spPr>
      </p:pic>
      <p:sp>
        <p:nvSpPr>
          <p:cNvPr id="4" name="Slide Number Placeholder 3">
            <a:extLst>
              <a:ext uri="{FF2B5EF4-FFF2-40B4-BE49-F238E27FC236}">
                <a16:creationId xmlns:a16="http://schemas.microsoft.com/office/drawing/2014/main" id="{A5E9F994-A7DC-485C-B4DA-14BDBFA75D6B}"/>
              </a:ext>
            </a:extLst>
          </p:cNvPr>
          <p:cNvSpPr>
            <a:spLocks noGrp="1"/>
          </p:cNvSpPr>
          <p:nvPr>
            <p:ph type="sldNum" sz="quarter" idx="12"/>
          </p:nvPr>
        </p:nvSpPr>
        <p:spPr/>
        <p:txBody>
          <a:bodyPr/>
          <a:lstStyle/>
          <a:p>
            <a:fld id="{A91DC9A1-0149-4A14-AA6F-2444EA3861A9}" type="slidenum">
              <a:rPr lang="en-US" smtClean="0"/>
              <a:pPr/>
              <a:t>38</a:t>
            </a:fld>
            <a:endParaRPr lang="en-US"/>
          </a:p>
        </p:txBody>
      </p:sp>
      <p:sp>
        <p:nvSpPr>
          <p:cNvPr id="8" name="Title 1">
            <a:extLst>
              <a:ext uri="{FF2B5EF4-FFF2-40B4-BE49-F238E27FC236}">
                <a16:creationId xmlns:a16="http://schemas.microsoft.com/office/drawing/2014/main" id="{99A245E0-7265-2B42-B4CD-BBBAB6467B0E}"/>
              </a:ext>
            </a:extLst>
          </p:cNvPr>
          <p:cNvSpPr>
            <a:spLocks noGrp="1"/>
          </p:cNvSpPr>
          <p:nvPr>
            <p:ph type="title"/>
          </p:nvPr>
        </p:nvSpPr>
        <p:spPr>
          <a:xfrm>
            <a:off x="106417" y="102394"/>
            <a:ext cx="6980183" cy="994172"/>
          </a:xfrm>
        </p:spPr>
        <p:txBody>
          <a:bodyPr>
            <a:normAutofit fontScale="90000"/>
          </a:bodyPr>
          <a:lstStyle/>
          <a:p>
            <a:r>
              <a:rPr lang="en-US" sz="3000" dirty="0"/>
              <a:t>Later age of puberty may offset the affects of the paternal age effect</a:t>
            </a:r>
          </a:p>
        </p:txBody>
      </p:sp>
      <p:graphicFrame>
        <p:nvGraphicFramePr>
          <p:cNvPr id="6" name="Table 6">
            <a:extLst>
              <a:ext uri="{FF2B5EF4-FFF2-40B4-BE49-F238E27FC236}">
                <a16:creationId xmlns:a16="http://schemas.microsoft.com/office/drawing/2014/main" id="{5D0263B2-D994-479A-9FB4-B9398C7FC219}"/>
              </a:ext>
            </a:extLst>
          </p:cNvPr>
          <p:cNvGraphicFramePr>
            <a:graphicFrameLocks noGrp="1"/>
          </p:cNvGraphicFramePr>
          <p:nvPr>
            <p:extLst>
              <p:ext uri="{D42A27DB-BD31-4B8C-83A1-F6EECF244321}">
                <p14:modId xmlns:p14="http://schemas.microsoft.com/office/powerpoint/2010/main" val="3049320690"/>
              </p:ext>
            </p:extLst>
          </p:nvPr>
        </p:nvGraphicFramePr>
        <p:xfrm>
          <a:off x="2259499" y="3756286"/>
          <a:ext cx="3975651" cy="1112520"/>
        </p:xfrm>
        <a:graphic>
          <a:graphicData uri="http://schemas.openxmlformats.org/drawingml/2006/table">
            <a:tbl>
              <a:tblPr firstRow="1" bandRow="1">
                <a:tableStyleId>{2D5ABB26-0587-4C30-8999-92F81FD0307C}</a:tableStyleId>
              </a:tblPr>
              <a:tblGrid>
                <a:gridCol w="1325217">
                  <a:extLst>
                    <a:ext uri="{9D8B030D-6E8A-4147-A177-3AD203B41FA5}">
                      <a16:colId xmlns:a16="http://schemas.microsoft.com/office/drawing/2014/main" val="713044319"/>
                    </a:ext>
                  </a:extLst>
                </a:gridCol>
                <a:gridCol w="1325217">
                  <a:extLst>
                    <a:ext uri="{9D8B030D-6E8A-4147-A177-3AD203B41FA5}">
                      <a16:colId xmlns:a16="http://schemas.microsoft.com/office/drawing/2014/main" val="782716006"/>
                    </a:ext>
                  </a:extLst>
                </a:gridCol>
                <a:gridCol w="1325217">
                  <a:extLst>
                    <a:ext uri="{9D8B030D-6E8A-4147-A177-3AD203B41FA5}">
                      <a16:colId xmlns:a16="http://schemas.microsoft.com/office/drawing/2014/main" val="3111171870"/>
                    </a:ext>
                  </a:extLst>
                </a:gridCol>
              </a:tblGrid>
              <a:tr h="370840">
                <a:tc>
                  <a:txBody>
                    <a:bodyPr/>
                    <a:lstStyle/>
                    <a:p>
                      <a:endParaRPr lang="en-US" dirty="0"/>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709747765"/>
                  </a:ext>
                </a:extLst>
              </a:tr>
              <a:tr h="370840">
                <a:tc>
                  <a:txBody>
                    <a:bodyPr/>
                    <a:lstStyle/>
                    <a:p>
                      <a:r>
                        <a:rPr lang="en-US" dirty="0"/>
                        <a:t>Species 1</a:t>
                      </a:r>
                    </a:p>
                  </a:txBody>
                  <a:tcPr/>
                </a:tc>
                <a:tc>
                  <a:txBody>
                    <a:bodyPr/>
                    <a:lstStyle/>
                    <a:p>
                      <a:pPr algn="ctr"/>
                      <a:r>
                        <a:rPr lang="en-US" dirty="0"/>
                        <a:t>7.5</a:t>
                      </a:r>
                    </a:p>
                  </a:txBody>
                  <a:tcPr/>
                </a:tc>
                <a:tc>
                  <a:txBody>
                    <a:bodyPr/>
                    <a:lstStyle/>
                    <a:p>
                      <a:pPr algn="ctr"/>
                      <a:r>
                        <a:rPr lang="en-US" dirty="0"/>
                        <a:t>15</a:t>
                      </a:r>
                    </a:p>
                  </a:txBody>
                  <a:tcPr/>
                </a:tc>
                <a:extLst>
                  <a:ext uri="{0D108BD9-81ED-4DB2-BD59-A6C34878D82A}">
                    <a16:rowId xmlns:a16="http://schemas.microsoft.com/office/drawing/2014/main" val="63721895"/>
                  </a:ext>
                </a:extLst>
              </a:tr>
              <a:tr h="370840">
                <a:tc>
                  <a:txBody>
                    <a:bodyPr/>
                    <a:lstStyle/>
                    <a:p>
                      <a:r>
                        <a:rPr lang="en-US" dirty="0"/>
                        <a:t>Species 2</a:t>
                      </a:r>
                    </a:p>
                  </a:txBody>
                  <a:tcPr/>
                </a:tc>
                <a:tc>
                  <a:txBody>
                    <a:bodyPr/>
                    <a:lstStyle/>
                    <a:p>
                      <a:pPr algn="ctr"/>
                      <a:r>
                        <a:rPr lang="en-US" dirty="0"/>
                        <a:t>7</a:t>
                      </a:r>
                    </a:p>
                  </a:txBody>
                  <a:tcPr/>
                </a:tc>
                <a:tc>
                  <a:txBody>
                    <a:bodyPr/>
                    <a:lstStyle/>
                    <a:p>
                      <a:pPr algn="ctr"/>
                      <a:r>
                        <a:rPr lang="en-US" dirty="0"/>
                        <a:t>14</a:t>
                      </a:r>
                    </a:p>
                  </a:txBody>
                  <a:tcPr/>
                </a:tc>
                <a:extLst>
                  <a:ext uri="{0D108BD9-81ED-4DB2-BD59-A6C34878D82A}">
                    <a16:rowId xmlns:a16="http://schemas.microsoft.com/office/drawing/2014/main" val="4253306246"/>
                  </a:ext>
                </a:extLst>
              </a:tr>
            </a:tbl>
          </a:graphicData>
        </a:graphic>
      </p:graphicFrame>
      <p:grpSp>
        <p:nvGrpSpPr>
          <p:cNvPr id="7" name="Group 6">
            <a:extLst>
              <a:ext uri="{FF2B5EF4-FFF2-40B4-BE49-F238E27FC236}">
                <a16:creationId xmlns:a16="http://schemas.microsoft.com/office/drawing/2014/main" id="{0604FBBC-058D-408D-911C-AC0B0F06FD17}"/>
              </a:ext>
            </a:extLst>
          </p:cNvPr>
          <p:cNvGrpSpPr/>
          <p:nvPr/>
        </p:nvGrpSpPr>
        <p:grpSpPr>
          <a:xfrm>
            <a:off x="5221790" y="3453873"/>
            <a:ext cx="641394" cy="585422"/>
            <a:chOff x="3936740" y="1519364"/>
            <a:chExt cx="641394" cy="585422"/>
          </a:xfrm>
        </p:grpSpPr>
        <p:sp>
          <p:nvSpPr>
            <p:cNvPr id="9" name="Rectangle: Rounded Corners 8">
              <a:extLst>
                <a:ext uri="{FF2B5EF4-FFF2-40B4-BE49-F238E27FC236}">
                  <a16:creationId xmlns:a16="http://schemas.microsoft.com/office/drawing/2014/main" id="{81A22616-1091-43C2-B567-DE937B1F5213}"/>
                </a:ext>
              </a:extLst>
            </p:cNvPr>
            <p:cNvSpPr/>
            <p:nvPr/>
          </p:nvSpPr>
          <p:spPr>
            <a:xfrm>
              <a:off x="3936740" y="1630095"/>
              <a:ext cx="641394" cy="474691"/>
            </a:xfrm>
            <a:prstGeom prst="roundRect">
              <a:avLst/>
            </a:prstGeom>
            <a:solidFill>
              <a:srgbClr val="7030A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B41FB321-CC03-408F-B860-0C595287557F}"/>
                    </a:ext>
                  </a:extLst>
                </p:cNvPr>
                <p:cNvSpPr txBox="1"/>
                <p:nvPr/>
              </p:nvSpPr>
              <p:spPr>
                <a:xfrm>
                  <a:off x="4004448" y="1519364"/>
                  <a:ext cx="565517" cy="557204"/>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sz="2800" b="0" i="1" u="none" strike="noStrike" kern="0" cap="none" spc="0" normalizeH="0" baseline="0" noProof="0" smtClean="0">
                                <a:ln>
                                  <a:noFill/>
                                </a:ln>
                                <a:solidFill>
                                  <a:prstClr val="white"/>
                                </a:solidFill>
                                <a:effectLst/>
                                <a:uLnTx/>
                                <a:uFillTx/>
                                <a:latin typeface="Cambria Math" panose="02040503050406030204" pitchFamily="18" charset="0"/>
                                <a:ea typeface="Cambria Math" panose="02040503050406030204" pitchFamily="18" charset="0"/>
                              </a:rPr>
                            </m:ctrlPr>
                          </m:sSubPr>
                          <m:e>
                            <m:r>
                              <a:rPr kumimoji="0" lang="en-US" sz="2800" b="0" i="1" u="none" strike="noStrike" kern="0" cap="none" spc="0" normalizeH="0" baseline="0" noProof="0" smtClean="0">
                                <a:ln>
                                  <a:noFill/>
                                </a:ln>
                                <a:solidFill>
                                  <a:prstClr val="white"/>
                                </a:solidFill>
                                <a:effectLst/>
                                <a:uLnTx/>
                                <a:uFillTx/>
                                <a:latin typeface="Cambria Math" panose="02040503050406030204" pitchFamily="18" charset="0"/>
                                <a:ea typeface="Cambria Math" panose="02040503050406030204" pitchFamily="18" charset="0"/>
                              </a:rPr>
                              <m:t>𝜇</m:t>
                            </m:r>
                          </m:e>
                          <m:sub>
                            <m:r>
                              <a:rPr kumimoji="0" lang="en-US" sz="2800" b="0" i="1" u="none" strike="noStrike" kern="0" cap="none" spc="0" normalizeH="0" baseline="0" noProof="0" smtClean="0">
                                <a:ln>
                                  <a:noFill/>
                                </a:ln>
                                <a:solidFill>
                                  <a:prstClr val="white"/>
                                </a:solidFill>
                                <a:effectLst/>
                                <a:uLnTx/>
                                <a:uFillTx/>
                                <a:latin typeface="Cambria Math" panose="02040503050406030204" pitchFamily="18" charset="0"/>
                                <a:ea typeface="Cambria Math" panose="02040503050406030204" pitchFamily="18" charset="0"/>
                              </a:rPr>
                              <m:t>𝑦</m:t>
                            </m:r>
                          </m:sub>
                        </m:sSub>
                      </m:oMath>
                    </m:oMathPara>
                  </a14:m>
                  <a:endParaRPr kumimoji="0" lang="en-US" sz="1600" b="0" i="0" u="none" strike="noStrike" kern="0" cap="none" spc="0" normalizeH="0" baseline="0" noProof="0" dirty="0">
                    <a:ln>
                      <a:noFill/>
                    </a:ln>
                    <a:solidFill>
                      <a:prstClr val="white"/>
                    </a:solidFill>
                    <a:effectLst/>
                    <a:uLnTx/>
                    <a:uFillTx/>
                    <a:latin typeface="Myriad Pro" panose="020B0503030403020204" pitchFamily="34" charset="0"/>
                  </a:endParaRPr>
                </a:p>
              </p:txBody>
            </p:sp>
          </mc:Choice>
          <mc:Fallback xmlns="">
            <p:sp>
              <p:nvSpPr>
                <p:cNvPr id="20" name="TextBox 19">
                  <a:extLst>
                    <a:ext uri="{FF2B5EF4-FFF2-40B4-BE49-F238E27FC236}">
                      <a16:creationId xmlns:a16="http://schemas.microsoft.com/office/drawing/2014/main" id="{55C624AC-FADC-46CB-82A0-9BA85369BC87}"/>
                    </a:ext>
                  </a:extLst>
                </p:cNvPr>
                <p:cNvSpPr txBox="1">
                  <a:spLocks noRot="1" noChangeAspect="1" noMove="1" noResize="1" noEditPoints="1" noAdjustHandles="1" noChangeArrowheads="1" noChangeShapeType="1" noTextEdit="1"/>
                </p:cNvSpPr>
                <p:nvPr/>
              </p:nvSpPr>
              <p:spPr>
                <a:xfrm>
                  <a:off x="4004448" y="1519364"/>
                  <a:ext cx="565517" cy="557204"/>
                </a:xfrm>
                <a:prstGeom prst="rect">
                  <a:avLst/>
                </a:prstGeom>
                <a:blipFill>
                  <a:blip r:embed="rId4"/>
                  <a:stretch>
                    <a:fillRect/>
                  </a:stretch>
                </a:blipFill>
              </p:spPr>
              <p:txBody>
                <a:bodyPr/>
                <a:lstStyle/>
                <a:p>
                  <a:r>
                    <a:rPr lang="en-US">
                      <a:noFill/>
                    </a:rPr>
                    <a:t> </a:t>
                  </a:r>
                </a:p>
              </p:txBody>
            </p:sp>
          </mc:Fallback>
        </mc:AlternateContent>
      </p:grpSp>
      <p:grpSp>
        <p:nvGrpSpPr>
          <p:cNvPr id="11" name="Group 10">
            <a:extLst>
              <a:ext uri="{FF2B5EF4-FFF2-40B4-BE49-F238E27FC236}">
                <a16:creationId xmlns:a16="http://schemas.microsoft.com/office/drawing/2014/main" id="{1904A558-1D83-4A85-ADF9-A5488F5366FD}"/>
              </a:ext>
            </a:extLst>
          </p:cNvPr>
          <p:cNvGrpSpPr/>
          <p:nvPr/>
        </p:nvGrpSpPr>
        <p:grpSpPr>
          <a:xfrm>
            <a:off x="3925450" y="3452847"/>
            <a:ext cx="643748" cy="586448"/>
            <a:chOff x="1590890" y="1962284"/>
            <a:chExt cx="643748" cy="586448"/>
          </a:xfrm>
        </p:grpSpPr>
        <p:sp>
          <p:nvSpPr>
            <p:cNvPr id="12" name="Rectangle: Rounded Corners 11">
              <a:extLst>
                <a:ext uri="{FF2B5EF4-FFF2-40B4-BE49-F238E27FC236}">
                  <a16:creationId xmlns:a16="http://schemas.microsoft.com/office/drawing/2014/main" id="{0669F002-4D16-4E13-B467-4473453F801A}"/>
                </a:ext>
              </a:extLst>
            </p:cNvPr>
            <p:cNvSpPr/>
            <p:nvPr/>
          </p:nvSpPr>
          <p:spPr>
            <a:xfrm>
              <a:off x="1590890" y="2074041"/>
              <a:ext cx="641394" cy="474691"/>
            </a:xfrm>
            <a:prstGeom prst="roundRect">
              <a:avLst/>
            </a:prstGeom>
            <a:solidFill>
              <a:srgbClr val="ED7D3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FC23156E-5179-49EE-97B5-8694379B72A5}"/>
                    </a:ext>
                  </a:extLst>
                </p:cNvPr>
                <p:cNvSpPr txBox="1"/>
                <p:nvPr/>
              </p:nvSpPr>
              <p:spPr>
                <a:xfrm>
                  <a:off x="1669121" y="1962284"/>
                  <a:ext cx="565517" cy="558230"/>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sz="2800" b="0" i="1" u="none" strike="noStrike" kern="0" cap="none" spc="0" normalizeH="0" baseline="0" noProof="0" smtClean="0">
                                <a:ln>
                                  <a:noFill/>
                                </a:ln>
                                <a:solidFill>
                                  <a:prstClr val="white"/>
                                </a:solidFill>
                                <a:effectLst/>
                                <a:uLnTx/>
                                <a:uFillTx/>
                                <a:latin typeface="Cambria Math" panose="02040503050406030204" pitchFamily="18" charset="0"/>
                                <a:ea typeface="Cambria Math" panose="02040503050406030204" pitchFamily="18" charset="0"/>
                              </a:rPr>
                            </m:ctrlPr>
                          </m:sSubPr>
                          <m:e>
                            <m:r>
                              <a:rPr kumimoji="0" lang="en-US" sz="2800" b="0" i="1" u="none" strike="noStrike" kern="0" cap="none" spc="0" normalizeH="0" baseline="0" noProof="0" smtClean="0">
                                <a:ln>
                                  <a:noFill/>
                                </a:ln>
                                <a:solidFill>
                                  <a:prstClr val="white"/>
                                </a:solidFill>
                                <a:effectLst/>
                                <a:uLnTx/>
                                <a:uFillTx/>
                                <a:latin typeface="Cambria Math" panose="02040503050406030204" pitchFamily="18" charset="0"/>
                                <a:ea typeface="Cambria Math" panose="02040503050406030204" pitchFamily="18" charset="0"/>
                              </a:rPr>
                              <m:t>𝜇</m:t>
                            </m:r>
                          </m:e>
                          <m:sub>
                            <m:r>
                              <a:rPr kumimoji="0" lang="en-US" sz="2800" b="0" i="1" u="none" strike="noStrike" kern="0" cap="none" spc="0" normalizeH="0" baseline="0" noProof="0" smtClean="0">
                                <a:ln>
                                  <a:noFill/>
                                </a:ln>
                                <a:solidFill>
                                  <a:prstClr val="white"/>
                                </a:solidFill>
                                <a:effectLst/>
                                <a:uLnTx/>
                                <a:uFillTx/>
                                <a:latin typeface="Cambria Math" panose="02040503050406030204" pitchFamily="18" charset="0"/>
                                <a:ea typeface="Cambria Math" panose="02040503050406030204" pitchFamily="18" charset="0"/>
                              </a:rPr>
                              <m:t>𝑔</m:t>
                            </m:r>
                          </m:sub>
                        </m:sSub>
                      </m:oMath>
                    </m:oMathPara>
                  </a14:m>
                  <a:endParaRPr kumimoji="0" lang="en-US" sz="1600" b="0" i="0" u="none" strike="noStrike" kern="0" cap="none" spc="0" normalizeH="0" baseline="0" noProof="0" dirty="0">
                    <a:ln>
                      <a:noFill/>
                    </a:ln>
                    <a:solidFill>
                      <a:prstClr val="white"/>
                    </a:solidFill>
                    <a:effectLst/>
                    <a:uLnTx/>
                    <a:uFillTx/>
                    <a:latin typeface="Myriad Pro" panose="020B0503030403020204" pitchFamily="34" charset="0"/>
                  </a:endParaRPr>
                </a:p>
              </p:txBody>
            </p:sp>
          </mc:Choice>
          <mc:Fallback xmlns="">
            <p:sp>
              <p:nvSpPr>
                <p:cNvPr id="13" name="TextBox 12">
                  <a:extLst>
                    <a:ext uri="{FF2B5EF4-FFF2-40B4-BE49-F238E27FC236}">
                      <a16:creationId xmlns:a16="http://schemas.microsoft.com/office/drawing/2014/main" id="{FC23156E-5179-49EE-97B5-8694379B72A5}"/>
                    </a:ext>
                  </a:extLst>
                </p:cNvPr>
                <p:cNvSpPr txBox="1">
                  <a:spLocks noRot="1" noChangeAspect="1" noMove="1" noResize="1" noEditPoints="1" noAdjustHandles="1" noChangeArrowheads="1" noChangeShapeType="1" noTextEdit="1"/>
                </p:cNvSpPr>
                <p:nvPr/>
              </p:nvSpPr>
              <p:spPr>
                <a:xfrm>
                  <a:off x="1669121" y="1962284"/>
                  <a:ext cx="565517" cy="558230"/>
                </a:xfrm>
                <a:prstGeom prst="rect">
                  <a:avLst/>
                </a:prstGeom>
                <a:blipFill>
                  <a:blip r:embed="rId5"/>
                  <a:stretch>
                    <a:fillRect/>
                  </a:stretch>
                </a:blipFill>
              </p:spPr>
              <p:txBody>
                <a:bodyPr/>
                <a:lstStyle/>
                <a:p>
                  <a:r>
                    <a:rPr lang="en-US">
                      <a:noFill/>
                    </a:rPr>
                    <a:t> </a:t>
                  </a:r>
                </a:p>
              </p:txBody>
            </p:sp>
          </mc:Fallback>
        </mc:AlternateContent>
      </p:grpSp>
    </p:spTree>
    <p:extLst>
      <p:ext uri="{BB962C8B-B14F-4D97-AF65-F5344CB8AC3E}">
        <p14:creationId xmlns:p14="http://schemas.microsoft.com/office/powerpoint/2010/main" val="197422844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5E9F994-A7DC-485C-B4DA-14BDBFA75D6B}"/>
              </a:ext>
            </a:extLst>
          </p:cNvPr>
          <p:cNvSpPr>
            <a:spLocks noGrp="1"/>
          </p:cNvSpPr>
          <p:nvPr>
            <p:ph type="sldNum" sz="quarter" idx="12"/>
          </p:nvPr>
        </p:nvSpPr>
        <p:spPr/>
        <p:txBody>
          <a:bodyPr/>
          <a:lstStyle/>
          <a:p>
            <a:fld id="{A91DC9A1-0149-4A14-AA6F-2444EA3861A9}" type="slidenum">
              <a:rPr lang="en-US" smtClean="0"/>
              <a:pPr/>
              <a:t>39</a:t>
            </a:fld>
            <a:endParaRPr lang="en-US"/>
          </a:p>
        </p:txBody>
      </p:sp>
      <p:pic>
        <p:nvPicPr>
          <p:cNvPr id="5" name="Picture 4">
            <a:extLst>
              <a:ext uri="{FF2B5EF4-FFF2-40B4-BE49-F238E27FC236}">
                <a16:creationId xmlns:a16="http://schemas.microsoft.com/office/drawing/2014/main" id="{FC5E6E66-969A-4E27-9379-96778E7F4B0F}"/>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267327" y="1207630"/>
            <a:ext cx="6609344" cy="2041120"/>
          </a:xfrm>
          <a:prstGeom prst="rect">
            <a:avLst/>
          </a:prstGeom>
        </p:spPr>
      </p:pic>
      <p:graphicFrame>
        <p:nvGraphicFramePr>
          <p:cNvPr id="6" name="Table 6">
            <a:extLst>
              <a:ext uri="{FF2B5EF4-FFF2-40B4-BE49-F238E27FC236}">
                <a16:creationId xmlns:a16="http://schemas.microsoft.com/office/drawing/2014/main" id="{5D0263B2-D994-479A-9FB4-B9398C7FC219}"/>
              </a:ext>
            </a:extLst>
          </p:cNvPr>
          <p:cNvGraphicFramePr>
            <a:graphicFrameLocks noGrp="1"/>
          </p:cNvGraphicFramePr>
          <p:nvPr>
            <p:extLst>
              <p:ext uri="{D42A27DB-BD31-4B8C-83A1-F6EECF244321}">
                <p14:modId xmlns:p14="http://schemas.microsoft.com/office/powerpoint/2010/main" val="13344394"/>
              </p:ext>
            </p:extLst>
          </p:nvPr>
        </p:nvGraphicFramePr>
        <p:xfrm>
          <a:off x="2259499" y="3756286"/>
          <a:ext cx="3975651" cy="1112520"/>
        </p:xfrm>
        <a:graphic>
          <a:graphicData uri="http://schemas.openxmlformats.org/drawingml/2006/table">
            <a:tbl>
              <a:tblPr firstRow="1" bandRow="1">
                <a:tableStyleId>{2D5ABB26-0587-4C30-8999-92F81FD0307C}</a:tableStyleId>
              </a:tblPr>
              <a:tblGrid>
                <a:gridCol w="1325217">
                  <a:extLst>
                    <a:ext uri="{9D8B030D-6E8A-4147-A177-3AD203B41FA5}">
                      <a16:colId xmlns:a16="http://schemas.microsoft.com/office/drawing/2014/main" val="713044319"/>
                    </a:ext>
                  </a:extLst>
                </a:gridCol>
                <a:gridCol w="1325217">
                  <a:extLst>
                    <a:ext uri="{9D8B030D-6E8A-4147-A177-3AD203B41FA5}">
                      <a16:colId xmlns:a16="http://schemas.microsoft.com/office/drawing/2014/main" val="782716006"/>
                    </a:ext>
                  </a:extLst>
                </a:gridCol>
                <a:gridCol w="1325217">
                  <a:extLst>
                    <a:ext uri="{9D8B030D-6E8A-4147-A177-3AD203B41FA5}">
                      <a16:colId xmlns:a16="http://schemas.microsoft.com/office/drawing/2014/main" val="3111171870"/>
                    </a:ext>
                  </a:extLst>
                </a:gridCol>
              </a:tblGrid>
              <a:tr h="370840">
                <a:tc>
                  <a:txBody>
                    <a:bodyPr/>
                    <a:lstStyle/>
                    <a:p>
                      <a:endParaRPr lang="en-US" dirty="0"/>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709747765"/>
                  </a:ext>
                </a:extLst>
              </a:tr>
              <a:tr h="370840">
                <a:tc>
                  <a:txBody>
                    <a:bodyPr/>
                    <a:lstStyle/>
                    <a:p>
                      <a:r>
                        <a:rPr lang="en-US" dirty="0"/>
                        <a:t>Species 1</a:t>
                      </a:r>
                    </a:p>
                  </a:txBody>
                  <a:tcPr/>
                </a:tc>
                <a:tc>
                  <a:txBody>
                    <a:bodyPr/>
                    <a:lstStyle/>
                    <a:p>
                      <a:pPr algn="ctr"/>
                      <a:r>
                        <a:rPr lang="en-US" dirty="0"/>
                        <a:t>4.5</a:t>
                      </a:r>
                    </a:p>
                  </a:txBody>
                  <a:tcPr/>
                </a:tc>
                <a:tc>
                  <a:txBody>
                    <a:bodyPr/>
                    <a:lstStyle/>
                    <a:p>
                      <a:pPr algn="ctr"/>
                      <a:r>
                        <a:rPr lang="en-US" dirty="0"/>
                        <a:t>9</a:t>
                      </a:r>
                    </a:p>
                  </a:txBody>
                  <a:tcPr/>
                </a:tc>
                <a:extLst>
                  <a:ext uri="{0D108BD9-81ED-4DB2-BD59-A6C34878D82A}">
                    <a16:rowId xmlns:a16="http://schemas.microsoft.com/office/drawing/2014/main" val="63721895"/>
                  </a:ext>
                </a:extLst>
              </a:tr>
              <a:tr h="370840">
                <a:tc>
                  <a:txBody>
                    <a:bodyPr/>
                    <a:lstStyle/>
                    <a:p>
                      <a:r>
                        <a:rPr lang="en-US" dirty="0"/>
                        <a:t>Species 2</a:t>
                      </a:r>
                    </a:p>
                  </a:txBody>
                  <a:tcPr/>
                </a:tc>
                <a:tc>
                  <a:txBody>
                    <a:bodyPr/>
                    <a:lstStyle/>
                    <a:p>
                      <a:pPr algn="ctr"/>
                      <a:r>
                        <a:rPr lang="en-US" dirty="0"/>
                        <a:t>3</a:t>
                      </a:r>
                    </a:p>
                  </a:txBody>
                  <a:tcPr/>
                </a:tc>
                <a:tc>
                  <a:txBody>
                    <a:bodyPr/>
                    <a:lstStyle/>
                    <a:p>
                      <a:pPr algn="ctr"/>
                      <a:r>
                        <a:rPr lang="en-US" dirty="0"/>
                        <a:t>12</a:t>
                      </a:r>
                    </a:p>
                  </a:txBody>
                  <a:tcPr/>
                </a:tc>
                <a:extLst>
                  <a:ext uri="{0D108BD9-81ED-4DB2-BD59-A6C34878D82A}">
                    <a16:rowId xmlns:a16="http://schemas.microsoft.com/office/drawing/2014/main" val="4253306246"/>
                  </a:ext>
                </a:extLst>
              </a:tr>
            </a:tbl>
          </a:graphicData>
        </a:graphic>
      </p:graphicFrame>
      <p:grpSp>
        <p:nvGrpSpPr>
          <p:cNvPr id="7" name="Group 6">
            <a:extLst>
              <a:ext uri="{FF2B5EF4-FFF2-40B4-BE49-F238E27FC236}">
                <a16:creationId xmlns:a16="http://schemas.microsoft.com/office/drawing/2014/main" id="{0604FBBC-058D-408D-911C-AC0B0F06FD17}"/>
              </a:ext>
            </a:extLst>
          </p:cNvPr>
          <p:cNvGrpSpPr/>
          <p:nvPr/>
        </p:nvGrpSpPr>
        <p:grpSpPr>
          <a:xfrm>
            <a:off x="5221790" y="3453873"/>
            <a:ext cx="641394" cy="585422"/>
            <a:chOff x="3936740" y="1519364"/>
            <a:chExt cx="641394" cy="585422"/>
          </a:xfrm>
        </p:grpSpPr>
        <p:sp>
          <p:nvSpPr>
            <p:cNvPr id="9" name="Rectangle: Rounded Corners 8">
              <a:extLst>
                <a:ext uri="{FF2B5EF4-FFF2-40B4-BE49-F238E27FC236}">
                  <a16:creationId xmlns:a16="http://schemas.microsoft.com/office/drawing/2014/main" id="{81A22616-1091-43C2-B567-DE937B1F5213}"/>
                </a:ext>
              </a:extLst>
            </p:cNvPr>
            <p:cNvSpPr/>
            <p:nvPr/>
          </p:nvSpPr>
          <p:spPr>
            <a:xfrm>
              <a:off x="3936740" y="1630095"/>
              <a:ext cx="641394" cy="474691"/>
            </a:xfrm>
            <a:prstGeom prst="roundRect">
              <a:avLst/>
            </a:prstGeom>
            <a:solidFill>
              <a:srgbClr val="7030A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B41FB321-CC03-408F-B860-0C595287557F}"/>
                    </a:ext>
                  </a:extLst>
                </p:cNvPr>
                <p:cNvSpPr txBox="1"/>
                <p:nvPr/>
              </p:nvSpPr>
              <p:spPr>
                <a:xfrm>
                  <a:off x="4004448" y="1519364"/>
                  <a:ext cx="565517" cy="557204"/>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sz="2800" b="0" i="1" u="none" strike="noStrike" kern="0" cap="none" spc="0" normalizeH="0" baseline="0" noProof="0" smtClean="0">
                                <a:ln>
                                  <a:noFill/>
                                </a:ln>
                                <a:solidFill>
                                  <a:prstClr val="white"/>
                                </a:solidFill>
                                <a:effectLst/>
                                <a:uLnTx/>
                                <a:uFillTx/>
                                <a:latin typeface="Cambria Math" panose="02040503050406030204" pitchFamily="18" charset="0"/>
                                <a:ea typeface="Cambria Math" panose="02040503050406030204" pitchFamily="18" charset="0"/>
                              </a:rPr>
                            </m:ctrlPr>
                          </m:sSubPr>
                          <m:e>
                            <m:r>
                              <a:rPr kumimoji="0" lang="en-US" sz="2800" b="0" i="1" u="none" strike="noStrike" kern="0" cap="none" spc="0" normalizeH="0" baseline="0" noProof="0" smtClean="0">
                                <a:ln>
                                  <a:noFill/>
                                </a:ln>
                                <a:solidFill>
                                  <a:prstClr val="white"/>
                                </a:solidFill>
                                <a:effectLst/>
                                <a:uLnTx/>
                                <a:uFillTx/>
                                <a:latin typeface="Cambria Math" panose="02040503050406030204" pitchFamily="18" charset="0"/>
                                <a:ea typeface="Cambria Math" panose="02040503050406030204" pitchFamily="18" charset="0"/>
                              </a:rPr>
                              <m:t>𝜇</m:t>
                            </m:r>
                          </m:e>
                          <m:sub>
                            <m:r>
                              <a:rPr kumimoji="0" lang="en-US" sz="2800" b="0" i="1" u="none" strike="noStrike" kern="0" cap="none" spc="0" normalizeH="0" baseline="0" noProof="0" smtClean="0">
                                <a:ln>
                                  <a:noFill/>
                                </a:ln>
                                <a:solidFill>
                                  <a:prstClr val="white"/>
                                </a:solidFill>
                                <a:effectLst/>
                                <a:uLnTx/>
                                <a:uFillTx/>
                                <a:latin typeface="Cambria Math" panose="02040503050406030204" pitchFamily="18" charset="0"/>
                                <a:ea typeface="Cambria Math" panose="02040503050406030204" pitchFamily="18" charset="0"/>
                              </a:rPr>
                              <m:t>𝑦</m:t>
                            </m:r>
                          </m:sub>
                        </m:sSub>
                      </m:oMath>
                    </m:oMathPara>
                  </a14:m>
                  <a:endParaRPr kumimoji="0" lang="en-US" sz="1600" b="0" i="0" u="none" strike="noStrike" kern="0" cap="none" spc="0" normalizeH="0" baseline="0" noProof="0" dirty="0">
                    <a:ln>
                      <a:noFill/>
                    </a:ln>
                    <a:solidFill>
                      <a:prstClr val="white"/>
                    </a:solidFill>
                    <a:effectLst/>
                    <a:uLnTx/>
                    <a:uFillTx/>
                    <a:latin typeface="Myriad Pro" panose="020B0503030403020204" pitchFamily="34" charset="0"/>
                  </a:endParaRPr>
                </a:p>
              </p:txBody>
            </p:sp>
          </mc:Choice>
          <mc:Fallback xmlns="">
            <p:sp>
              <p:nvSpPr>
                <p:cNvPr id="20" name="TextBox 19">
                  <a:extLst>
                    <a:ext uri="{FF2B5EF4-FFF2-40B4-BE49-F238E27FC236}">
                      <a16:creationId xmlns:a16="http://schemas.microsoft.com/office/drawing/2014/main" id="{55C624AC-FADC-46CB-82A0-9BA85369BC87}"/>
                    </a:ext>
                  </a:extLst>
                </p:cNvPr>
                <p:cNvSpPr txBox="1">
                  <a:spLocks noRot="1" noChangeAspect="1" noMove="1" noResize="1" noEditPoints="1" noAdjustHandles="1" noChangeArrowheads="1" noChangeShapeType="1" noTextEdit="1"/>
                </p:cNvSpPr>
                <p:nvPr/>
              </p:nvSpPr>
              <p:spPr>
                <a:xfrm>
                  <a:off x="4004448" y="1519364"/>
                  <a:ext cx="565517" cy="557204"/>
                </a:xfrm>
                <a:prstGeom prst="rect">
                  <a:avLst/>
                </a:prstGeom>
                <a:blipFill>
                  <a:blip r:embed="rId4"/>
                  <a:stretch>
                    <a:fillRect/>
                  </a:stretch>
                </a:blipFill>
              </p:spPr>
              <p:txBody>
                <a:bodyPr/>
                <a:lstStyle/>
                <a:p>
                  <a:r>
                    <a:rPr lang="en-US">
                      <a:noFill/>
                    </a:rPr>
                    <a:t> </a:t>
                  </a:r>
                </a:p>
              </p:txBody>
            </p:sp>
          </mc:Fallback>
        </mc:AlternateContent>
      </p:grpSp>
      <p:grpSp>
        <p:nvGrpSpPr>
          <p:cNvPr id="11" name="Group 10">
            <a:extLst>
              <a:ext uri="{FF2B5EF4-FFF2-40B4-BE49-F238E27FC236}">
                <a16:creationId xmlns:a16="http://schemas.microsoft.com/office/drawing/2014/main" id="{1904A558-1D83-4A85-ADF9-A5488F5366FD}"/>
              </a:ext>
            </a:extLst>
          </p:cNvPr>
          <p:cNvGrpSpPr/>
          <p:nvPr/>
        </p:nvGrpSpPr>
        <p:grpSpPr>
          <a:xfrm>
            <a:off x="3925450" y="3452847"/>
            <a:ext cx="643748" cy="586448"/>
            <a:chOff x="1590890" y="1962284"/>
            <a:chExt cx="643748" cy="586448"/>
          </a:xfrm>
        </p:grpSpPr>
        <p:sp>
          <p:nvSpPr>
            <p:cNvPr id="12" name="Rectangle: Rounded Corners 11">
              <a:extLst>
                <a:ext uri="{FF2B5EF4-FFF2-40B4-BE49-F238E27FC236}">
                  <a16:creationId xmlns:a16="http://schemas.microsoft.com/office/drawing/2014/main" id="{0669F002-4D16-4E13-B467-4473453F801A}"/>
                </a:ext>
              </a:extLst>
            </p:cNvPr>
            <p:cNvSpPr/>
            <p:nvPr/>
          </p:nvSpPr>
          <p:spPr>
            <a:xfrm>
              <a:off x="1590890" y="2074041"/>
              <a:ext cx="641394" cy="474691"/>
            </a:xfrm>
            <a:prstGeom prst="roundRect">
              <a:avLst/>
            </a:prstGeom>
            <a:solidFill>
              <a:srgbClr val="ED7D3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FC23156E-5179-49EE-97B5-8694379B72A5}"/>
                    </a:ext>
                  </a:extLst>
                </p:cNvPr>
                <p:cNvSpPr txBox="1"/>
                <p:nvPr/>
              </p:nvSpPr>
              <p:spPr>
                <a:xfrm>
                  <a:off x="1669121" y="1962284"/>
                  <a:ext cx="565517" cy="558230"/>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sz="2800" b="0" i="1" u="none" strike="noStrike" kern="0" cap="none" spc="0" normalizeH="0" baseline="0" noProof="0" smtClean="0">
                                <a:ln>
                                  <a:noFill/>
                                </a:ln>
                                <a:solidFill>
                                  <a:prstClr val="white"/>
                                </a:solidFill>
                                <a:effectLst/>
                                <a:uLnTx/>
                                <a:uFillTx/>
                                <a:latin typeface="Cambria Math" panose="02040503050406030204" pitchFamily="18" charset="0"/>
                                <a:ea typeface="Cambria Math" panose="02040503050406030204" pitchFamily="18" charset="0"/>
                              </a:rPr>
                            </m:ctrlPr>
                          </m:sSubPr>
                          <m:e>
                            <m:r>
                              <a:rPr kumimoji="0" lang="en-US" sz="2800" b="0" i="1" u="none" strike="noStrike" kern="0" cap="none" spc="0" normalizeH="0" baseline="0" noProof="0" smtClean="0">
                                <a:ln>
                                  <a:noFill/>
                                </a:ln>
                                <a:solidFill>
                                  <a:prstClr val="white"/>
                                </a:solidFill>
                                <a:effectLst/>
                                <a:uLnTx/>
                                <a:uFillTx/>
                                <a:latin typeface="Cambria Math" panose="02040503050406030204" pitchFamily="18" charset="0"/>
                                <a:ea typeface="Cambria Math" panose="02040503050406030204" pitchFamily="18" charset="0"/>
                              </a:rPr>
                              <m:t>𝜇</m:t>
                            </m:r>
                          </m:e>
                          <m:sub>
                            <m:r>
                              <a:rPr kumimoji="0" lang="en-US" sz="2800" b="0" i="1" u="none" strike="noStrike" kern="0" cap="none" spc="0" normalizeH="0" baseline="0" noProof="0" smtClean="0">
                                <a:ln>
                                  <a:noFill/>
                                </a:ln>
                                <a:solidFill>
                                  <a:prstClr val="white"/>
                                </a:solidFill>
                                <a:effectLst/>
                                <a:uLnTx/>
                                <a:uFillTx/>
                                <a:latin typeface="Cambria Math" panose="02040503050406030204" pitchFamily="18" charset="0"/>
                                <a:ea typeface="Cambria Math" panose="02040503050406030204" pitchFamily="18" charset="0"/>
                              </a:rPr>
                              <m:t>𝑔</m:t>
                            </m:r>
                          </m:sub>
                        </m:sSub>
                      </m:oMath>
                    </m:oMathPara>
                  </a14:m>
                  <a:endParaRPr kumimoji="0" lang="en-US" sz="1600" b="0" i="0" u="none" strike="noStrike" kern="0" cap="none" spc="0" normalizeH="0" baseline="0" noProof="0" dirty="0">
                    <a:ln>
                      <a:noFill/>
                    </a:ln>
                    <a:solidFill>
                      <a:prstClr val="white"/>
                    </a:solidFill>
                    <a:effectLst/>
                    <a:uLnTx/>
                    <a:uFillTx/>
                    <a:latin typeface="Myriad Pro" panose="020B0503030403020204" pitchFamily="34" charset="0"/>
                  </a:endParaRPr>
                </a:p>
              </p:txBody>
            </p:sp>
          </mc:Choice>
          <mc:Fallback xmlns="">
            <p:sp>
              <p:nvSpPr>
                <p:cNvPr id="13" name="TextBox 12">
                  <a:extLst>
                    <a:ext uri="{FF2B5EF4-FFF2-40B4-BE49-F238E27FC236}">
                      <a16:creationId xmlns:a16="http://schemas.microsoft.com/office/drawing/2014/main" id="{FC23156E-5179-49EE-97B5-8694379B72A5}"/>
                    </a:ext>
                  </a:extLst>
                </p:cNvPr>
                <p:cNvSpPr txBox="1">
                  <a:spLocks noRot="1" noChangeAspect="1" noMove="1" noResize="1" noEditPoints="1" noAdjustHandles="1" noChangeArrowheads="1" noChangeShapeType="1" noTextEdit="1"/>
                </p:cNvSpPr>
                <p:nvPr/>
              </p:nvSpPr>
              <p:spPr>
                <a:xfrm>
                  <a:off x="1669121" y="1962284"/>
                  <a:ext cx="565517" cy="558230"/>
                </a:xfrm>
                <a:prstGeom prst="rect">
                  <a:avLst/>
                </a:prstGeom>
                <a:blipFill>
                  <a:blip r:embed="rId5"/>
                  <a:stretch>
                    <a:fillRect/>
                  </a:stretch>
                </a:blipFill>
              </p:spPr>
              <p:txBody>
                <a:bodyPr/>
                <a:lstStyle/>
                <a:p>
                  <a:r>
                    <a:rPr lang="en-US">
                      <a:noFill/>
                    </a:rPr>
                    <a:t> </a:t>
                  </a:r>
                </a:p>
              </p:txBody>
            </p:sp>
          </mc:Fallback>
        </mc:AlternateContent>
      </p:grpSp>
      <p:sp>
        <p:nvSpPr>
          <p:cNvPr id="14" name="Title 1">
            <a:extLst>
              <a:ext uri="{FF2B5EF4-FFF2-40B4-BE49-F238E27FC236}">
                <a16:creationId xmlns:a16="http://schemas.microsoft.com/office/drawing/2014/main" id="{67BD2B6E-0D36-4AE3-A3EA-7B1D3BB1DB8F}"/>
              </a:ext>
            </a:extLst>
          </p:cNvPr>
          <p:cNvSpPr>
            <a:spLocks noGrp="1"/>
          </p:cNvSpPr>
          <p:nvPr>
            <p:ph type="title"/>
          </p:nvPr>
        </p:nvSpPr>
        <p:spPr>
          <a:xfrm>
            <a:off x="106417" y="102394"/>
            <a:ext cx="6980183" cy="994172"/>
          </a:xfrm>
        </p:spPr>
        <p:txBody>
          <a:bodyPr>
            <a:normAutofit fontScale="90000"/>
          </a:bodyPr>
          <a:lstStyle/>
          <a:p>
            <a:r>
              <a:rPr lang="en-US" sz="3000" dirty="0"/>
              <a:t>Later age of puberty may offset the affects of the paternal age effect</a:t>
            </a:r>
          </a:p>
        </p:txBody>
      </p:sp>
    </p:spTree>
    <p:extLst>
      <p:ext uri="{BB962C8B-B14F-4D97-AF65-F5344CB8AC3E}">
        <p14:creationId xmlns:p14="http://schemas.microsoft.com/office/powerpoint/2010/main" val="41638469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3AF5F-24D5-4EF8-ACB6-5371E0FA0305}"/>
              </a:ext>
            </a:extLst>
          </p:cNvPr>
          <p:cNvSpPr>
            <a:spLocks noGrp="1"/>
          </p:cNvSpPr>
          <p:nvPr>
            <p:ph type="title"/>
          </p:nvPr>
        </p:nvSpPr>
        <p:spPr/>
        <p:txBody>
          <a:bodyPr/>
          <a:lstStyle/>
          <a:p>
            <a:r>
              <a:rPr lang="en-US" dirty="0"/>
              <a:t>Mutation is a fundamental process</a:t>
            </a:r>
          </a:p>
        </p:txBody>
      </p:sp>
      <p:sp>
        <p:nvSpPr>
          <p:cNvPr id="4" name="Slide Number Placeholder 3">
            <a:extLst>
              <a:ext uri="{FF2B5EF4-FFF2-40B4-BE49-F238E27FC236}">
                <a16:creationId xmlns:a16="http://schemas.microsoft.com/office/drawing/2014/main" id="{BCE88B7B-9F4B-4358-B262-52EB4506B4DC}"/>
              </a:ext>
            </a:extLst>
          </p:cNvPr>
          <p:cNvSpPr>
            <a:spLocks noGrp="1"/>
          </p:cNvSpPr>
          <p:nvPr>
            <p:ph type="sldNum" sz="quarter" idx="12"/>
          </p:nvPr>
        </p:nvSpPr>
        <p:spPr/>
        <p:txBody>
          <a:bodyPr/>
          <a:lstStyle/>
          <a:p>
            <a:fld id="{CF69CA37-420A-400E-8ACC-FB9469DD06F5}" type="slidenum">
              <a:rPr lang="en-US" smtClean="0"/>
              <a:pPr/>
              <a:t>4</a:t>
            </a:fld>
            <a:endParaRPr lang="en-US" dirty="0"/>
          </a:p>
        </p:txBody>
      </p:sp>
      <p:pic>
        <p:nvPicPr>
          <p:cNvPr id="5" name="Picture 4">
            <a:extLst>
              <a:ext uri="{FF2B5EF4-FFF2-40B4-BE49-F238E27FC236}">
                <a16:creationId xmlns:a16="http://schemas.microsoft.com/office/drawing/2014/main" id="{2297644E-04BE-4001-AC59-B1AE6458A9B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4929" y="1955894"/>
            <a:ext cx="1368872" cy="1545790"/>
          </a:xfrm>
          <a:prstGeom prst="rect">
            <a:avLst/>
          </a:prstGeom>
        </p:spPr>
      </p:pic>
      <p:sp>
        <p:nvSpPr>
          <p:cNvPr id="6" name="TextBox 5">
            <a:extLst>
              <a:ext uri="{FF2B5EF4-FFF2-40B4-BE49-F238E27FC236}">
                <a16:creationId xmlns:a16="http://schemas.microsoft.com/office/drawing/2014/main" id="{B83EC868-A2B1-462A-B3A0-9BC02DD6C074}"/>
              </a:ext>
            </a:extLst>
          </p:cNvPr>
          <p:cNvSpPr txBox="1"/>
          <p:nvPr/>
        </p:nvSpPr>
        <p:spPr>
          <a:xfrm>
            <a:off x="1898816" y="2360115"/>
            <a:ext cx="1924055" cy="738664"/>
          </a:xfrm>
          <a:prstGeom prst="rect">
            <a:avLst/>
          </a:prstGeom>
          <a:noFill/>
        </p:spPr>
        <p:txBody>
          <a:bodyPr wrap="square" rtlCol="0">
            <a:spAutoFit/>
          </a:bodyPr>
          <a:lstStyle/>
          <a:p>
            <a:pPr algn="ctr"/>
            <a:r>
              <a:rPr lang="en-US" sz="2100" dirty="0">
                <a:latin typeface="Source Sans Pro" panose="020B0503030403020204" pitchFamily="34" charset="0"/>
                <a:ea typeface="Source Sans Pro" panose="020B0503030403020204" pitchFamily="34" charset="0"/>
              </a:rPr>
              <a:t>Mutations can cause disease</a:t>
            </a:r>
          </a:p>
        </p:txBody>
      </p:sp>
      <p:grpSp>
        <p:nvGrpSpPr>
          <p:cNvPr id="7" name="Group 6">
            <a:extLst>
              <a:ext uri="{FF2B5EF4-FFF2-40B4-BE49-F238E27FC236}">
                <a16:creationId xmlns:a16="http://schemas.microsoft.com/office/drawing/2014/main" id="{111C4A8F-F324-4660-B315-D8FAB5F095C6}"/>
              </a:ext>
            </a:extLst>
          </p:cNvPr>
          <p:cNvGrpSpPr/>
          <p:nvPr/>
        </p:nvGrpSpPr>
        <p:grpSpPr>
          <a:xfrm>
            <a:off x="4749774" y="1496336"/>
            <a:ext cx="3955870" cy="2469636"/>
            <a:chOff x="1219200" y="1073122"/>
            <a:chExt cx="9621531" cy="6006687"/>
          </a:xfrm>
        </p:grpSpPr>
        <p:pic>
          <p:nvPicPr>
            <p:cNvPr id="8" name="Picture 7">
              <a:extLst>
                <a:ext uri="{FF2B5EF4-FFF2-40B4-BE49-F238E27FC236}">
                  <a16:creationId xmlns:a16="http://schemas.microsoft.com/office/drawing/2014/main" id="{209457F4-63F7-4D94-BE9D-7E4AFE463D3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219200" y="2133600"/>
              <a:ext cx="2622319" cy="3829050"/>
            </a:xfrm>
            <a:prstGeom prst="rect">
              <a:avLst/>
            </a:prstGeom>
          </p:spPr>
        </p:pic>
        <p:pic>
          <p:nvPicPr>
            <p:cNvPr id="9" name="Picture 8">
              <a:extLst>
                <a:ext uri="{FF2B5EF4-FFF2-40B4-BE49-F238E27FC236}">
                  <a16:creationId xmlns:a16="http://schemas.microsoft.com/office/drawing/2014/main" id="{39A57D0E-312D-43DE-B31F-77C2346FEA9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602047" y="2124780"/>
              <a:ext cx="2987906" cy="3831990"/>
            </a:xfrm>
            <a:prstGeom prst="rect">
              <a:avLst/>
            </a:prstGeom>
          </p:spPr>
        </p:pic>
        <p:pic>
          <p:nvPicPr>
            <p:cNvPr id="10" name="Picture 9">
              <a:extLst>
                <a:ext uri="{FF2B5EF4-FFF2-40B4-BE49-F238E27FC236}">
                  <a16:creationId xmlns:a16="http://schemas.microsoft.com/office/drawing/2014/main" id="{88695A93-9DFF-48F4-94AB-0342A200E502}"/>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077200" y="2133600"/>
              <a:ext cx="2763531" cy="3834930"/>
            </a:xfrm>
            <a:prstGeom prst="rect">
              <a:avLst/>
            </a:prstGeom>
          </p:spPr>
        </p:pic>
        <p:sp>
          <p:nvSpPr>
            <p:cNvPr id="11" name="Right Brace 10">
              <a:extLst>
                <a:ext uri="{FF2B5EF4-FFF2-40B4-BE49-F238E27FC236}">
                  <a16:creationId xmlns:a16="http://schemas.microsoft.com/office/drawing/2014/main" id="{2578B8E1-4B0E-4E29-B6C6-9EDD1A29DAE9}"/>
                </a:ext>
              </a:extLst>
            </p:cNvPr>
            <p:cNvSpPr/>
            <p:nvPr/>
          </p:nvSpPr>
          <p:spPr>
            <a:xfrm rot="5400000">
              <a:off x="4114800" y="4267200"/>
              <a:ext cx="228600" cy="3733800"/>
            </a:xfrm>
            <a:prstGeom prst="rightBrace">
              <a:avLst>
                <a:gd name="adj1" fmla="val 0"/>
                <a:gd name="adj2" fmla="val 50000"/>
              </a:avLst>
            </a:prstGeom>
            <a:ln w="254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350"/>
            </a:p>
          </p:txBody>
        </p:sp>
        <p:sp>
          <p:nvSpPr>
            <p:cNvPr id="12" name="TextBox 11">
              <a:extLst>
                <a:ext uri="{FF2B5EF4-FFF2-40B4-BE49-F238E27FC236}">
                  <a16:creationId xmlns:a16="http://schemas.microsoft.com/office/drawing/2014/main" id="{A82F2FE0-1BE9-42CD-A7F7-16EE0A825F67}"/>
                </a:ext>
              </a:extLst>
            </p:cNvPr>
            <p:cNvSpPr txBox="1"/>
            <p:nvPr/>
          </p:nvSpPr>
          <p:spPr>
            <a:xfrm>
              <a:off x="2673230" y="6293802"/>
              <a:ext cx="3111738" cy="786007"/>
            </a:xfrm>
            <a:prstGeom prst="rect">
              <a:avLst/>
            </a:prstGeom>
            <a:noFill/>
          </p:spPr>
          <p:txBody>
            <a:bodyPr wrap="square" rtlCol="0">
              <a:spAutoFit/>
            </a:bodyPr>
            <a:lstStyle/>
            <a:p>
              <a:pPr algn="ctr"/>
              <a:r>
                <a:rPr lang="en-US" sz="1500" dirty="0"/>
                <a:t>Same species</a:t>
              </a:r>
            </a:p>
          </p:txBody>
        </p:sp>
        <p:sp>
          <p:nvSpPr>
            <p:cNvPr id="13" name="Right Brace 12">
              <a:extLst>
                <a:ext uri="{FF2B5EF4-FFF2-40B4-BE49-F238E27FC236}">
                  <a16:creationId xmlns:a16="http://schemas.microsoft.com/office/drawing/2014/main" id="{E99E7E05-5573-4EAF-9A8A-3F70E9169C0E}"/>
                </a:ext>
              </a:extLst>
            </p:cNvPr>
            <p:cNvSpPr/>
            <p:nvPr/>
          </p:nvSpPr>
          <p:spPr>
            <a:xfrm rot="16200000">
              <a:off x="7848600" y="49918"/>
              <a:ext cx="228600" cy="3733800"/>
            </a:xfrm>
            <a:prstGeom prst="rightBrace">
              <a:avLst>
                <a:gd name="adj1" fmla="val 0"/>
                <a:gd name="adj2" fmla="val 50000"/>
              </a:avLst>
            </a:prstGeom>
            <a:ln w="254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350"/>
            </a:p>
          </p:txBody>
        </p:sp>
        <p:sp>
          <p:nvSpPr>
            <p:cNvPr id="14" name="TextBox 13">
              <a:extLst>
                <a:ext uri="{FF2B5EF4-FFF2-40B4-BE49-F238E27FC236}">
                  <a16:creationId xmlns:a16="http://schemas.microsoft.com/office/drawing/2014/main" id="{DDFD1DCF-366D-40F4-8793-26BBE50B6A1E}"/>
                </a:ext>
              </a:extLst>
            </p:cNvPr>
            <p:cNvSpPr txBox="1"/>
            <p:nvPr/>
          </p:nvSpPr>
          <p:spPr>
            <a:xfrm>
              <a:off x="6145530" y="1073122"/>
              <a:ext cx="3634743" cy="786007"/>
            </a:xfrm>
            <a:prstGeom prst="rect">
              <a:avLst/>
            </a:prstGeom>
            <a:noFill/>
          </p:spPr>
          <p:txBody>
            <a:bodyPr wrap="square" rtlCol="0">
              <a:spAutoFit/>
            </a:bodyPr>
            <a:lstStyle/>
            <a:p>
              <a:pPr algn="ctr"/>
              <a:r>
                <a:rPr lang="en-US" sz="1500" dirty="0"/>
                <a:t>Different species</a:t>
              </a:r>
            </a:p>
          </p:txBody>
        </p:sp>
      </p:grpSp>
      <p:sp>
        <p:nvSpPr>
          <p:cNvPr id="15" name="TextBox 14">
            <a:extLst>
              <a:ext uri="{FF2B5EF4-FFF2-40B4-BE49-F238E27FC236}">
                <a16:creationId xmlns:a16="http://schemas.microsoft.com/office/drawing/2014/main" id="{0066A7EC-7E21-4D98-9312-5ADA0E3EEB64}"/>
              </a:ext>
            </a:extLst>
          </p:cNvPr>
          <p:cNvSpPr txBox="1"/>
          <p:nvPr/>
        </p:nvSpPr>
        <p:spPr>
          <a:xfrm>
            <a:off x="4749774" y="3897968"/>
            <a:ext cx="3955870" cy="738664"/>
          </a:xfrm>
          <a:prstGeom prst="rect">
            <a:avLst/>
          </a:prstGeom>
          <a:noFill/>
        </p:spPr>
        <p:txBody>
          <a:bodyPr wrap="square" rtlCol="0">
            <a:spAutoFit/>
          </a:bodyPr>
          <a:lstStyle/>
          <a:p>
            <a:pPr algn="ctr"/>
            <a:r>
              <a:rPr lang="en-US" sz="2100" dirty="0">
                <a:latin typeface="Source Sans Pro" panose="020B0503030403020204" pitchFamily="34" charset="0"/>
                <a:ea typeface="Source Sans Pro" panose="020B0503030403020204" pitchFamily="34" charset="0"/>
              </a:rPr>
              <a:t>Mutations maintain variation and lead to divergence</a:t>
            </a:r>
          </a:p>
        </p:txBody>
      </p:sp>
    </p:spTree>
    <p:extLst>
      <p:ext uri="{BB962C8B-B14F-4D97-AF65-F5344CB8AC3E}">
        <p14:creationId xmlns:p14="http://schemas.microsoft.com/office/powerpoint/2010/main" val="147466590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39EED18A-B292-47D8-A366-568723545993}"/>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2373354" y="1052760"/>
            <a:ext cx="4397291" cy="3984771"/>
          </a:xfrm>
          <a:prstGeom prst="rect">
            <a:avLst/>
          </a:prstGeom>
          <a:ln>
            <a:noFill/>
          </a:ln>
        </p:spPr>
      </p:pic>
      <p:sp>
        <p:nvSpPr>
          <p:cNvPr id="2" name="Title 1">
            <a:extLst>
              <a:ext uri="{FF2B5EF4-FFF2-40B4-BE49-F238E27FC236}">
                <a16:creationId xmlns:a16="http://schemas.microsoft.com/office/drawing/2014/main" id="{F51B77B0-C715-4146-8F38-E3BA82603F5C}"/>
              </a:ext>
            </a:extLst>
          </p:cNvPr>
          <p:cNvSpPr>
            <a:spLocks noGrp="1"/>
          </p:cNvSpPr>
          <p:nvPr>
            <p:ph type="title"/>
          </p:nvPr>
        </p:nvSpPr>
        <p:spPr>
          <a:xfrm>
            <a:off x="219075" y="105969"/>
            <a:ext cx="6903244" cy="857250"/>
          </a:xfrm>
        </p:spPr>
        <p:txBody>
          <a:bodyPr>
            <a:normAutofit fontScale="90000"/>
          </a:bodyPr>
          <a:lstStyle/>
          <a:p>
            <a:r>
              <a:rPr lang="en-US" dirty="0"/>
              <a:t>Life history traits play major role in determining mutation rate per year</a:t>
            </a:r>
          </a:p>
        </p:txBody>
      </p:sp>
      <p:sp>
        <p:nvSpPr>
          <p:cNvPr id="4" name="Slide Number Placeholder 3">
            <a:extLst>
              <a:ext uri="{FF2B5EF4-FFF2-40B4-BE49-F238E27FC236}">
                <a16:creationId xmlns:a16="http://schemas.microsoft.com/office/drawing/2014/main" id="{4B314E0B-238D-4531-A84B-C95D7E9776AC}"/>
              </a:ext>
            </a:extLst>
          </p:cNvPr>
          <p:cNvSpPr>
            <a:spLocks noGrp="1"/>
          </p:cNvSpPr>
          <p:nvPr>
            <p:ph type="sldNum" sz="quarter" idx="12"/>
          </p:nvPr>
        </p:nvSpPr>
        <p:spPr/>
        <p:txBody>
          <a:bodyPr/>
          <a:lstStyle/>
          <a:p>
            <a:fld id="{CF69CA37-420A-400E-8ACC-FB9469DD06F5}" type="slidenum">
              <a:rPr lang="en-US" smtClean="0"/>
              <a:pPr/>
              <a:t>40</a:t>
            </a:fld>
            <a:endParaRPr lang="en-US" dirty="0"/>
          </a:p>
        </p:txBody>
      </p:sp>
    </p:spTree>
    <p:extLst>
      <p:ext uri="{BB962C8B-B14F-4D97-AF65-F5344CB8AC3E}">
        <p14:creationId xmlns:p14="http://schemas.microsoft.com/office/powerpoint/2010/main" val="372223667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1B77B0-C715-4146-8F38-E3BA82603F5C}"/>
              </a:ext>
            </a:extLst>
          </p:cNvPr>
          <p:cNvSpPr>
            <a:spLocks noGrp="1"/>
          </p:cNvSpPr>
          <p:nvPr>
            <p:ph type="title"/>
          </p:nvPr>
        </p:nvSpPr>
        <p:spPr>
          <a:xfrm>
            <a:off x="219075" y="105969"/>
            <a:ext cx="6910578" cy="857250"/>
          </a:xfrm>
        </p:spPr>
        <p:txBody>
          <a:bodyPr>
            <a:normAutofit fontScale="90000"/>
          </a:bodyPr>
          <a:lstStyle/>
          <a:p>
            <a:r>
              <a:rPr lang="en-US" dirty="0"/>
              <a:t>Pedigree estimates of yearly rates also support a Hominoid slowdown</a:t>
            </a:r>
          </a:p>
        </p:txBody>
      </p:sp>
      <p:sp>
        <p:nvSpPr>
          <p:cNvPr id="4" name="Slide Number Placeholder 3">
            <a:extLst>
              <a:ext uri="{FF2B5EF4-FFF2-40B4-BE49-F238E27FC236}">
                <a16:creationId xmlns:a16="http://schemas.microsoft.com/office/drawing/2014/main" id="{4B314E0B-238D-4531-A84B-C95D7E9776AC}"/>
              </a:ext>
            </a:extLst>
          </p:cNvPr>
          <p:cNvSpPr>
            <a:spLocks noGrp="1"/>
          </p:cNvSpPr>
          <p:nvPr>
            <p:ph type="sldNum" sz="quarter" idx="12"/>
          </p:nvPr>
        </p:nvSpPr>
        <p:spPr/>
        <p:txBody>
          <a:bodyPr/>
          <a:lstStyle/>
          <a:p>
            <a:fld id="{CF69CA37-420A-400E-8ACC-FB9469DD06F5}" type="slidenum">
              <a:rPr lang="en-US" smtClean="0"/>
              <a:pPr/>
              <a:t>41</a:t>
            </a:fld>
            <a:endParaRPr lang="en-US" dirty="0"/>
          </a:p>
        </p:txBody>
      </p:sp>
      <p:pic>
        <p:nvPicPr>
          <p:cNvPr id="5" name="Picture 4">
            <a:extLst>
              <a:ext uri="{FF2B5EF4-FFF2-40B4-BE49-F238E27FC236}">
                <a16:creationId xmlns:a16="http://schemas.microsoft.com/office/drawing/2014/main" id="{1F55A054-5AFF-49AD-AB9D-506874C60902}"/>
              </a:ext>
            </a:extLst>
          </p:cNvPr>
          <p:cNvPicPr>
            <a:picLocks noChangeAspect="1"/>
          </p:cNvPicPr>
          <p:nvPr/>
        </p:nvPicPr>
        <p:blipFill>
          <a:blip r:embed="rId3"/>
          <a:stretch>
            <a:fillRect/>
          </a:stretch>
        </p:blipFill>
        <p:spPr>
          <a:xfrm>
            <a:off x="7129653" y="2218476"/>
            <a:ext cx="1621442" cy="946889"/>
          </a:xfrm>
          <a:prstGeom prst="rect">
            <a:avLst/>
          </a:prstGeom>
        </p:spPr>
      </p:pic>
      <p:pic>
        <p:nvPicPr>
          <p:cNvPr id="7" name="Picture 6">
            <a:extLst>
              <a:ext uri="{FF2B5EF4-FFF2-40B4-BE49-F238E27FC236}">
                <a16:creationId xmlns:a16="http://schemas.microsoft.com/office/drawing/2014/main" id="{97CC1A0C-AC1E-4178-B1AE-F8B46C4A9F4D}"/>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2373354" y="1039692"/>
            <a:ext cx="4397291" cy="3984770"/>
          </a:xfrm>
          <a:prstGeom prst="rect">
            <a:avLst/>
          </a:prstGeom>
        </p:spPr>
      </p:pic>
    </p:spTree>
    <p:extLst>
      <p:ext uri="{BB962C8B-B14F-4D97-AF65-F5344CB8AC3E}">
        <p14:creationId xmlns:p14="http://schemas.microsoft.com/office/powerpoint/2010/main" val="258491235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ED8332-2B65-4A79-837F-EF943261574E}"/>
              </a:ext>
            </a:extLst>
          </p:cNvPr>
          <p:cNvSpPr>
            <a:spLocks noGrp="1"/>
          </p:cNvSpPr>
          <p:nvPr>
            <p:ph type="title"/>
          </p:nvPr>
        </p:nvSpPr>
        <p:spPr>
          <a:xfrm>
            <a:off x="219075" y="34529"/>
            <a:ext cx="6467475" cy="857250"/>
          </a:xfrm>
        </p:spPr>
        <p:txBody>
          <a:bodyPr>
            <a:normAutofit fontScale="90000"/>
          </a:bodyPr>
          <a:lstStyle/>
          <a:p>
            <a:r>
              <a:rPr lang="en-US" dirty="0"/>
              <a:t>Do copy-number variants exhibit age effects?</a:t>
            </a:r>
          </a:p>
        </p:txBody>
      </p:sp>
      <p:sp>
        <p:nvSpPr>
          <p:cNvPr id="4" name="Slide Number Placeholder 3">
            <a:extLst>
              <a:ext uri="{FF2B5EF4-FFF2-40B4-BE49-F238E27FC236}">
                <a16:creationId xmlns:a16="http://schemas.microsoft.com/office/drawing/2014/main" id="{11FDB3A3-67EF-4157-BB65-FAA4C64DC715}"/>
              </a:ext>
            </a:extLst>
          </p:cNvPr>
          <p:cNvSpPr>
            <a:spLocks noGrp="1"/>
          </p:cNvSpPr>
          <p:nvPr>
            <p:ph type="sldNum" sz="quarter" idx="12"/>
          </p:nvPr>
        </p:nvSpPr>
        <p:spPr/>
        <p:txBody>
          <a:bodyPr/>
          <a:lstStyle/>
          <a:p>
            <a:fld id="{CF69CA37-420A-400E-8ACC-FB9469DD06F5}" type="slidenum">
              <a:rPr lang="en-US" smtClean="0"/>
              <a:pPr/>
              <a:t>42</a:t>
            </a:fld>
            <a:endParaRPr lang="en-US" dirty="0"/>
          </a:p>
        </p:txBody>
      </p:sp>
      <p:pic>
        <p:nvPicPr>
          <p:cNvPr id="30" name="Picture 29">
            <a:extLst>
              <a:ext uri="{FF2B5EF4-FFF2-40B4-BE49-F238E27FC236}">
                <a16:creationId xmlns:a16="http://schemas.microsoft.com/office/drawing/2014/main" id="{6A1AE55B-50C9-499C-A42B-F8D11A3AEBB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29593" y="1503429"/>
            <a:ext cx="2413763" cy="1442185"/>
          </a:xfrm>
          <a:prstGeom prst="rect">
            <a:avLst/>
          </a:prstGeom>
        </p:spPr>
      </p:pic>
      <p:cxnSp>
        <p:nvCxnSpPr>
          <p:cNvPr id="31" name="Straight Arrow Connector 30">
            <a:extLst>
              <a:ext uri="{FF2B5EF4-FFF2-40B4-BE49-F238E27FC236}">
                <a16:creationId xmlns:a16="http://schemas.microsoft.com/office/drawing/2014/main" id="{54683B25-6069-4051-A0EC-B5B1F06099F2}"/>
              </a:ext>
            </a:extLst>
          </p:cNvPr>
          <p:cNvCxnSpPr>
            <a:cxnSpLocks/>
          </p:cNvCxnSpPr>
          <p:nvPr/>
        </p:nvCxnSpPr>
        <p:spPr>
          <a:xfrm>
            <a:off x="4321098" y="2065017"/>
            <a:ext cx="1487652" cy="0"/>
          </a:xfrm>
          <a:prstGeom prst="straightConnector1">
            <a:avLst/>
          </a:prstGeom>
          <a:ln w="76200">
            <a:solidFill>
              <a:schemeClr val="tx1">
                <a:lumMod val="75000"/>
                <a:lumOff val="25000"/>
              </a:schemeClr>
            </a:solidFill>
            <a:tailEnd type="arrow" w="sm" len="sm"/>
          </a:ln>
        </p:spPr>
        <p:style>
          <a:lnRef idx="1">
            <a:schemeClr val="accent1"/>
          </a:lnRef>
          <a:fillRef idx="0">
            <a:schemeClr val="accent1"/>
          </a:fillRef>
          <a:effectRef idx="0">
            <a:schemeClr val="accent1"/>
          </a:effectRef>
          <a:fontRef idx="minor">
            <a:schemeClr val="tx1"/>
          </a:fontRef>
        </p:style>
      </p:cxnSp>
      <p:pic>
        <p:nvPicPr>
          <p:cNvPr id="33" name="Picture 32" descr="Chart&#10;&#10;Description automatically generated">
            <a:extLst>
              <a:ext uri="{FF2B5EF4-FFF2-40B4-BE49-F238E27FC236}">
                <a16:creationId xmlns:a16="http://schemas.microsoft.com/office/drawing/2014/main" id="{C53EFD1C-FDD1-48EF-961D-232E252AB87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186492" y="1211582"/>
            <a:ext cx="1734032" cy="1734032"/>
          </a:xfrm>
          <a:prstGeom prst="rect">
            <a:avLst/>
          </a:prstGeom>
        </p:spPr>
      </p:pic>
      <p:pic>
        <p:nvPicPr>
          <p:cNvPr id="35" name="Picture 34" descr="Chart&#10;&#10;Description automatically generated">
            <a:extLst>
              <a:ext uri="{FF2B5EF4-FFF2-40B4-BE49-F238E27FC236}">
                <a16:creationId xmlns:a16="http://schemas.microsoft.com/office/drawing/2014/main" id="{4AEE43EB-3F67-4BCF-A7DA-A37DF25411B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76884" y="3501473"/>
            <a:ext cx="3960019" cy="1170449"/>
          </a:xfrm>
          <a:prstGeom prst="rect">
            <a:avLst/>
          </a:prstGeom>
        </p:spPr>
      </p:pic>
      <p:cxnSp>
        <p:nvCxnSpPr>
          <p:cNvPr id="36" name="Straight Arrow Connector 35">
            <a:extLst>
              <a:ext uri="{FF2B5EF4-FFF2-40B4-BE49-F238E27FC236}">
                <a16:creationId xmlns:a16="http://schemas.microsoft.com/office/drawing/2014/main" id="{423443B5-B900-4C09-B86A-0C6E56B20136}"/>
              </a:ext>
            </a:extLst>
          </p:cNvPr>
          <p:cNvCxnSpPr>
            <a:cxnSpLocks/>
          </p:cNvCxnSpPr>
          <p:nvPr/>
        </p:nvCxnSpPr>
        <p:spPr>
          <a:xfrm>
            <a:off x="5282494" y="4186724"/>
            <a:ext cx="1396918" cy="0"/>
          </a:xfrm>
          <a:prstGeom prst="straightConnector1">
            <a:avLst/>
          </a:prstGeom>
          <a:ln w="76200">
            <a:solidFill>
              <a:schemeClr val="tx1">
                <a:lumMod val="75000"/>
                <a:lumOff val="25000"/>
              </a:schemeClr>
            </a:solidFill>
            <a:tailEnd type="arrow" w="sm" len="sm"/>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1EEC6175-3DB4-4CDB-AABC-D51E712CB8E6}"/>
              </a:ext>
            </a:extLst>
          </p:cNvPr>
          <p:cNvSpPr txBox="1"/>
          <p:nvPr/>
        </p:nvSpPr>
        <p:spPr>
          <a:xfrm>
            <a:off x="7108037" y="3863558"/>
            <a:ext cx="385763" cy="646331"/>
          </a:xfrm>
          <a:prstGeom prst="rect">
            <a:avLst/>
          </a:prstGeom>
          <a:noFill/>
        </p:spPr>
        <p:txBody>
          <a:bodyPr wrap="square" rtlCol="0">
            <a:spAutoFit/>
          </a:bodyPr>
          <a:lstStyle/>
          <a:p>
            <a:pPr algn="l"/>
            <a:r>
              <a:rPr lang="en-US" sz="3600" dirty="0">
                <a:latin typeface="Source Sans Pro" panose="020B0503030403020204" pitchFamily="34" charset="0"/>
                <a:ea typeface="Source Sans Pro" panose="020B0503030403020204" pitchFamily="34" charset="0"/>
              </a:rPr>
              <a:t>?</a:t>
            </a:r>
          </a:p>
        </p:txBody>
      </p:sp>
    </p:spTree>
    <p:extLst>
      <p:ext uri="{BB962C8B-B14F-4D97-AF65-F5344CB8AC3E}">
        <p14:creationId xmlns:p14="http://schemas.microsoft.com/office/powerpoint/2010/main" val="344266954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89C85-72FC-4D8A-9715-5BA107D6BFE9}"/>
              </a:ext>
            </a:extLst>
          </p:cNvPr>
          <p:cNvSpPr>
            <a:spLocks noGrp="1"/>
          </p:cNvSpPr>
          <p:nvPr>
            <p:ph type="title"/>
          </p:nvPr>
        </p:nvSpPr>
        <p:spPr>
          <a:xfrm>
            <a:off x="219075" y="34529"/>
            <a:ext cx="6931819" cy="857250"/>
          </a:xfrm>
        </p:spPr>
        <p:txBody>
          <a:bodyPr>
            <a:normAutofit fontScale="90000"/>
          </a:bodyPr>
          <a:lstStyle/>
          <a:p>
            <a:r>
              <a:rPr lang="en-US" dirty="0"/>
              <a:t>No age effects for </a:t>
            </a:r>
            <a:r>
              <a:rPr lang="en-US" i="1" dirty="0"/>
              <a:t>de novo</a:t>
            </a:r>
            <a:r>
              <a:rPr lang="en-US" dirty="0"/>
              <a:t> copy-number variants</a:t>
            </a:r>
          </a:p>
        </p:txBody>
      </p:sp>
      <p:pic>
        <p:nvPicPr>
          <p:cNvPr id="6" name="Content Placeholder 5" descr="Chart, scatter chart&#10;&#10;Description automatically generated">
            <a:extLst>
              <a:ext uri="{FF2B5EF4-FFF2-40B4-BE49-F238E27FC236}">
                <a16:creationId xmlns:a16="http://schemas.microsoft.com/office/drawing/2014/main" id="{2283F4CF-F4BD-4203-8D4B-C681C879B82B}"/>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149152" y="1220740"/>
            <a:ext cx="6688534" cy="3344267"/>
          </a:xfrm>
        </p:spPr>
      </p:pic>
      <p:sp>
        <p:nvSpPr>
          <p:cNvPr id="4" name="Slide Number Placeholder 3">
            <a:extLst>
              <a:ext uri="{FF2B5EF4-FFF2-40B4-BE49-F238E27FC236}">
                <a16:creationId xmlns:a16="http://schemas.microsoft.com/office/drawing/2014/main" id="{690EE8A1-70C5-4375-8AB5-3DC208F20E19}"/>
              </a:ext>
            </a:extLst>
          </p:cNvPr>
          <p:cNvSpPr>
            <a:spLocks noGrp="1"/>
          </p:cNvSpPr>
          <p:nvPr>
            <p:ph type="sldNum" sz="quarter" idx="12"/>
          </p:nvPr>
        </p:nvSpPr>
        <p:spPr/>
        <p:txBody>
          <a:bodyPr/>
          <a:lstStyle/>
          <a:p>
            <a:fld id="{CF69CA37-420A-400E-8ACC-FB9469DD06F5}" type="slidenum">
              <a:rPr lang="en-US" smtClean="0"/>
              <a:pPr/>
              <a:t>43</a:t>
            </a:fld>
            <a:endParaRPr lang="en-US" dirty="0"/>
          </a:p>
        </p:txBody>
      </p:sp>
      <p:sp>
        <p:nvSpPr>
          <p:cNvPr id="3" name="Rectangle 2">
            <a:extLst>
              <a:ext uri="{FF2B5EF4-FFF2-40B4-BE49-F238E27FC236}">
                <a16:creationId xmlns:a16="http://schemas.microsoft.com/office/drawing/2014/main" id="{03464484-F341-40B4-86CC-925B0E701D34}"/>
              </a:ext>
            </a:extLst>
          </p:cNvPr>
          <p:cNvSpPr/>
          <p:nvPr/>
        </p:nvSpPr>
        <p:spPr>
          <a:xfrm>
            <a:off x="1149152" y="1220740"/>
            <a:ext cx="4358680" cy="30087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5558456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5E9F994-A7DC-485C-B4DA-14BDBFA75D6B}"/>
              </a:ext>
            </a:extLst>
          </p:cNvPr>
          <p:cNvSpPr>
            <a:spLocks noGrp="1"/>
          </p:cNvSpPr>
          <p:nvPr>
            <p:ph type="sldNum" sz="quarter" idx="12"/>
          </p:nvPr>
        </p:nvSpPr>
        <p:spPr/>
        <p:txBody>
          <a:bodyPr/>
          <a:lstStyle/>
          <a:p>
            <a:fld id="{A91DC9A1-0149-4A14-AA6F-2444EA3861A9}" type="slidenum">
              <a:rPr lang="en-US" smtClean="0"/>
              <a:pPr/>
              <a:t>44</a:t>
            </a:fld>
            <a:endParaRPr lang="en-US"/>
          </a:p>
        </p:txBody>
      </p:sp>
      <p:sp>
        <p:nvSpPr>
          <p:cNvPr id="8" name="Title 1">
            <a:extLst>
              <a:ext uri="{FF2B5EF4-FFF2-40B4-BE49-F238E27FC236}">
                <a16:creationId xmlns:a16="http://schemas.microsoft.com/office/drawing/2014/main" id="{99A245E0-7265-2B42-B4CD-BBBAB6467B0E}"/>
              </a:ext>
            </a:extLst>
          </p:cNvPr>
          <p:cNvSpPr>
            <a:spLocks noGrp="1"/>
          </p:cNvSpPr>
          <p:nvPr>
            <p:ph type="title"/>
          </p:nvPr>
        </p:nvSpPr>
        <p:spPr>
          <a:xfrm>
            <a:off x="106417" y="102394"/>
            <a:ext cx="6930177" cy="994172"/>
          </a:xfrm>
        </p:spPr>
        <p:txBody>
          <a:bodyPr>
            <a:normAutofit fontScale="90000"/>
          </a:bodyPr>
          <a:lstStyle/>
          <a:p>
            <a:r>
              <a:rPr lang="en-US" sz="3000" dirty="0"/>
              <a:t>CNVs at neutral sites are expected to follow the </a:t>
            </a:r>
            <a:r>
              <a:rPr lang="en-US" sz="3000" dirty="0">
                <a:solidFill>
                  <a:schemeClr val="accent5">
                    <a:lumMod val="75000"/>
                  </a:schemeClr>
                </a:solidFill>
              </a:rPr>
              <a:t>generation-time model</a:t>
            </a:r>
          </a:p>
        </p:txBody>
      </p:sp>
      <p:pic>
        <p:nvPicPr>
          <p:cNvPr id="5" name="Picture 4">
            <a:extLst>
              <a:ext uri="{FF2B5EF4-FFF2-40B4-BE49-F238E27FC236}">
                <a16:creationId xmlns:a16="http://schemas.microsoft.com/office/drawing/2014/main" id="{FC5E6E66-969A-4E27-9379-96778E7F4B0F}"/>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267326" y="1700548"/>
            <a:ext cx="6609347" cy="2041121"/>
          </a:xfrm>
          <a:prstGeom prst="rect">
            <a:avLst/>
          </a:prstGeom>
        </p:spPr>
      </p:pic>
    </p:spTree>
    <p:extLst>
      <p:ext uri="{BB962C8B-B14F-4D97-AF65-F5344CB8AC3E}">
        <p14:creationId xmlns:p14="http://schemas.microsoft.com/office/powerpoint/2010/main" val="251137673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A624F6-2FDD-4010-9302-A05CC1261212}"/>
              </a:ext>
            </a:extLst>
          </p:cNvPr>
          <p:cNvSpPr>
            <a:spLocks noGrp="1"/>
          </p:cNvSpPr>
          <p:nvPr>
            <p:ph type="title"/>
          </p:nvPr>
        </p:nvSpPr>
        <p:spPr>
          <a:xfrm>
            <a:off x="219075" y="34529"/>
            <a:ext cx="6903244" cy="857250"/>
          </a:xfrm>
        </p:spPr>
        <p:txBody>
          <a:bodyPr>
            <a:normAutofit fontScale="90000"/>
          </a:bodyPr>
          <a:lstStyle/>
          <a:p>
            <a:r>
              <a:rPr lang="en-US" dirty="0"/>
              <a:t>Great apes have increased rates of gene gain/loss</a:t>
            </a:r>
          </a:p>
        </p:txBody>
      </p:sp>
      <p:sp>
        <p:nvSpPr>
          <p:cNvPr id="4" name="Slide Number Placeholder 3">
            <a:extLst>
              <a:ext uri="{FF2B5EF4-FFF2-40B4-BE49-F238E27FC236}">
                <a16:creationId xmlns:a16="http://schemas.microsoft.com/office/drawing/2014/main" id="{AA4FE9F9-E3A1-469A-8FF5-43D5314BB7E9}"/>
              </a:ext>
            </a:extLst>
          </p:cNvPr>
          <p:cNvSpPr>
            <a:spLocks noGrp="1"/>
          </p:cNvSpPr>
          <p:nvPr>
            <p:ph type="sldNum" sz="quarter" idx="12"/>
          </p:nvPr>
        </p:nvSpPr>
        <p:spPr/>
        <p:txBody>
          <a:bodyPr/>
          <a:lstStyle/>
          <a:p>
            <a:fld id="{CF69CA37-420A-400E-8ACC-FB9469DD06F5}" type="slidenum">
              <a:rPr lang="en-US" smtClean="0"/>
              <a:pPr/>
              <a:t>45</a:t>
            </a:fld>
            <a:endParaRPr lang="en-US" dirty="0"/>
          </a:p>
        </p:txBody>
      </p:sp>
      <p:pic>
        <p:nvPicPr>
          <p:cNvPr id="6" name="Picture 5">
            <a:extLst>
              <a:ext uri="{FF2B5EF4-FFF2-40B4-BE49-F238E27FC236}">
                <a16:creationId xmlns:a16="http://schemas.microsoft.com/office/drawing/2014/main" id="{5FDF1FEF-1B38-43BF-A5E0-EDC912CA15F5}"/>
              </a:ext>
            </a:extLst>
          </p:cNvPr>
          <p:cNvPicPr>
            <a:picLocks noChangeAspect="1"/>
          </p:cNvPicPr>
          <p:nvPr/>
        </p:nvPicPr>
        <p:blipFill>
          <a:blip r:embed="rId2"/>
          <a:stretch>
            <a:fillRect/>
          </a:stretch>
        </p:blipFill>
        <p:spPr>
          <a:xfrm>
            <a:off x="520246" y="1215102"/>
            <a:ext cx="3080203" cy="3266412"/>
          </a:xfrm>
          <a:prstGeom prst="rect">
            <a:avLst/>
          </a:prstGeom>
        </p:spPr>
      </p:pic>
      <p:sp>
        <p:nvSpPr>
          <p:cNvPr id="7" name="TextBox 6">
            <a:extLst>
              <a:ext uri="{FF2B5EF4-FFF2-40B4-BE49-F238E27FC236}">
                <a16:creationId xmlns:a16="http://schemas.microsoft.com/office/drawing/2014/main" id="{65BFAC3C-A4AB-4087-A9C4-BDC996CC18F2}"/>
              </a:ext>
            </a:extLst>
          </p:cNvPr>
          <p:cNvSpPr txBox="1"/>
          <p:nvPr/>
        </p:nvSpPr>
        <p:spPr>
          <a:xfrm>
            <a:off x="520246" y="4436834"/>
            <a:ext cx="1250156" cy="215444"/>
          </a:xfrm>
          <a:prstGeom prst="rect">
            <a:avLst/>
          </a:prstGeom>
          <a:noFill/>
        </p:spPr>
        <p:txBody>
          <a:bodyPr wrap="square" rtlCol="0">
            <a:spAutoFit/>
          </a:bodyPr>
          <a:lstStyle/>
          <a:p>
            <a:pPr algn="l"/>
            <a:r>
              <a:rPr lang="en-US" sz="800" i="1" dirty="0">
                <a:latin typeface="Source Sans Pro" panose="020B0503030403020204" pitchFamily="34" charset="0"/>
                <a:ea typeface="Source Sans Pro" panose="020B0503030403020204" pitchFamily="34" charset="0"/>
              </a:rPr>
              <a:t>Hahn et al. 2007</a:t>
            </a:r>
            <a:endParaRPr lang="en-US" i="1" dirty="0">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177745726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A624F6-2FDD-4010-9302-A05CC1261212}"/>
              </a:ext>
            </a:extLst>
          </p:cNvPr>
          <p:cNvSpPr>
            <a:spLocks noGrp="1"/>
          </p:cNvSpPr>
          <p:nvPr>
            <p:ph type="title"/>
          </p:nvPr>
        </p:nvSpPr>
        <p:spPr>
          <a:xfrm>
            <a:off x="219075" y="34529"/>
            <a:ext cx="6781800" cy="857250"/>
          </a:xfrm>
        </p:spPr>
        <p:txBody>
          <a:bodyPr>
            <a:normAutofit fontScale="90000"/>
          </a:bodyPr>
          <a:lstStyle/>
          <a:p>
            <a:r>
              <a:rPr lang="en-US" dirty="0"/>
              <a:t>Selection may be influencing the long-term evolution of CNVs</a:t>
            </a:r>
          </a:p>
        </p:txBody>
      </p:sp>
      <p:sp>
        <p:nvSpPr>
          <p:cNvPr id="4" name="Slide Number Placeholder 3">
            <a:extLst>
              <a:ext uri="{FF2B5EF4-FFF2-40B4-BE49-F238E27FC236}">
                <a16:creationId xmlns:a16="http://schemas.microsoft.com/office/drawing/2014/main" id="{AA4FE9F9-E3A1-469A-8FF5-43D5314BB7E9}"/>
              </a:ext>
            </a:extLst>
          </p:cNvPr>
          <p:cNvSpPr>
            <a:spLocks noGrp="1"/>
          </p:cNvSpPr>
          <p:nvPr>
            <p:ph type="sldNum" sz="quarter" idx="12"/>
          </p:nvPr>
        </p:nvSpPr>
        <p:spPr/>
        <p:txBody>
          <a:bodyPr/>
          <a:lstStyle/>
          <a:p>
            <a:fld id="{CF69CA37-420A-400E-8ACC-FB9469DD06F5}" type="slidenum">
              <a:rPr lang="en-US" smtClean="0"/>
              <a:pPr/>
              <a:t>46</a:t>
            </a:fld>
            <a:endParaRPr lang="en-US" dirty="0"/>
          </a:p>
        </p:txBody>
      </p:sp>
      <p:pic>
        <p:nvPicPr>
          <p:cNvPr id="6" name="Picture 5">
            <a:extLst>
              <a:ext uri="{FF2B5EF4-FFF2-40B4-BE49-F238E27FC236}">
                <a16:creationId xmlns:a16="http://schemas.microsoft.com/office/drawing/2014/main" id="{5FDF1FEF-1B38-43BF-A5E0-EDC912CA15F5}"/>
              </a:ext>
            </a:extLst>
          </p:cNvPr>
          <p:cNvPicPr>
            <a:picLocks noChangeAspect="1"/>
          </p:cNvPicPr>
          <p:nvPr/>
        </p:nvPicPr>
        <p:blipFill>
          <a:blip r:embed="rId2"/>
          <a:stretch>
            <a:fillRect/>
          </a:stretch>
        </p:blipFill>
        <p:spPr>
          <a:xfrm>
            <a:off x="520246" y="1215102"/>
            <a:ext cx="3080203" cy="3266412"/>
          </a:xfrm>
          <a:prstGeom prst="rect">
            <a:avLst/>
          </a:prstGeom>
        </p:spPr>
      </p:pic>
      <p:sp>
        <p:nvSpPr>
          <p:cNvPr id="7" name="TextBox 6">
            <a:extLst>
              <a:ext uri="{FF2B5EF4-FFF2-40B4-BE49-F238E27FC236}">
                <a16:creationId xmlns:a16="http://schemas.microsoft.com/office/drawing/2014/main" id="{65BFAC3C-A4AB-4087-A9C4-BDC996CC18F2}"/>
              </a:ext>
            </a:extLst>
          </p:cNvPr>
          <p:cNvSpPr txBox="1"/>
          <p:nvPr/>
        </p:nvSpPr>
        <p:spPr>
          <a:xfrm>
            <a:off x="520246" y="4436834"/>
            <a:ext cx="1250156" cy="215444"/>
          </a:xfrm>
          <a:prstGeom prst="rect">
            <a:avLst/>
          </a:prstGeom>
          <a:noFill/>
        </p:spPr>
        <p:txBody>
          <a:bodyPr wrap="square" rtlCol="0">
            <a:spAutoFit/>
          </a:bodyPr>
          <a:lstStyle/>
          <a:p>
            <a:pPr algn="l"/>
            <a:r>
              <a:rPr lang="en-US" sz="800" i="1" dirty="0">
                <a:latin typeface="Source Sans Pro" panose="020B0503030403020204" pitchFamily="34" charset="0"/>
                <a:ea typeface="Source Sans Pro" panose="020B0503030403020204" pitchFamily="34" charset="0"/>
              </a:rPr>
              <a:t>Hahn et al. 2007</a:t>
            </a:r>
            <a:endParaRPr lang="en-US" i="1" dirty="0">
              <a:latin typeface="Source Sans Pro" panose="020B0503030403020204" pitchFamily="34" charset="0"/>
              <a:ea typeface="Source Sans Pro" panose="020B0503030403020204" pitchFamily="34" charset="0"/>
            </a:endParaRPr>
          </a:p>
        </p:txBody>
      </p:sp>
      <p:pic>
        <p:nvPicPr>
          <p:cNvPr id="5" name="Picture 4" descr="Chart, bar chart&#10;&#10;Description automatically generated">
            <a:extLst>
              <a:ext uri="{FF2B5EF4-FFF2-40B4-BE49-F238E27FC236}">
                <a16:creationId xmlns:a16="http://schemas.microsoft.com/office/drawing/2014/main" id="{DC456E21-BA83-4684-9542-FACB3271726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88326" y="838866"/>
            <a:ext cx="2633012" cy="3928398"/>
          </a:xfrm>
          <a:prstGeom prst="rect">
            <a:avLst/>
          </a:prstGeom>
        </p:spPr>
      </p:pic>
    </p:spTree>
    <p:extLst>
      <p:ext uri="{BB962C8B-B14F-4D97-AF65-F5344CB8AC3E}">
        <p14:creationId xmlns:p14="http://schemas.microsoft.com/office/powerpoint/2010/main" val="36360724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Acknowledgements</a:t>
            </a:r>
          </a:p>
        </p:txBody>
      </p:sp>
      <p:sp>
        <p:nvSpPr>
          <p:cNvPr id="3" name="Content Placeholder 2"/>
          <p:cNvSpPr>
            <a:spLocks noGrp="1"/>
          </p:cNvSpPr>
          <p:nvPr>
            <p:ph idx="1"/>
          </p:nvPr>
        </p:nvSpPr>
        <p:spPr>
          <a:xfrm>
            <a:off x="219075" y="1062721"/>
            <a:ext cx="2666154" cy="3394472"/>
          </a:xfrm>
        </p:spPr>
        <p:txBody>
          <a:bodyPr>
            <a:normAutofit/>
          </a:bodyPr>
          <a:lstStyle/>
          <a:p>
            <a:pPr marL="0" indent="0">
              <a:buNone/>
            </a:pPr>
            <a:r>
              <a:rPr lang="en-US" sz="2000" u="sng" dirty="0"/>
              <a:t>Indiana University</a:t>
            </a:r>
          </a:p>
          <a:p>
            <a:pPr marL="0" indent="0">
              <a:buNone/>
            </a:pPr>
            <a:r>
              <a:rPr lang="en-US" sz="2000" dirty="0"/>
              <a:t>Matt Hahn</a:t>
            </a:r>
          </a:p>
          <a:p>
            <a:pPr marL="0" indent="0">
              <a:buNone/>
            </a:pPr>
            <a:r>
              <a:rPr lang="en-US" sz="2000" dirty="0"/>
              <a:t>Richard Wang</a:t>
            </a:r>
          </a:p>
          <a:p>
            <a:pPr marL="0" indent="0">
              <a:buNone/>
            </a:pPr>
            <a:r>
              <a:rPr lang="en-US" sz="2000" dirty="0" err="1"/>
              <a:t>Arthi</a:t>
            </a:r>
            <a:r>
              <a:rPr lang="en-US" sz="2000" dirty="0"/>
              <a:t> </a:t>
            </a:r>
            <a:r>
              <a:rPr lang="en-US" sz="2000" dirty="0" err="1"/>
              <a:t>Puri</a:t>
            </a:r>
            <a:endParaRPr lang="en-US" sz="2000" dirty="0"/>
          </a:p>
          <a:p>
            <a:pPr marL="0" indent="0">
              <a:buNone/>
            </a:pPr>
            <a:r>
              <a:rPr lang="en-US" sz="2000" dirty="0"/>
              <a:t>Jelena Nguyen</a:t>
            </a:r>
          </a:p>
          <a:p>
            <a:pPr marL="0" indent="0">
              <a:buNone/>
            </a:pPr>
            <a:r>
              <a:rPr lang="en-US" sz="2000" dirty="0"/>
              <a:t>Predrag </a:t>
            </a:r>
            <a:r>
              <a:rPr lang="en-US" sz="2000" dirty="0" err="1"/>
              <a:t>Radivojac</a:t>
            </a:r>
            <a:endParaRPr lang="en-US" sz="2000" dirty="0"/>
          </a:p>
          <a:p>
            <a:pPr marL="0" indent="0">
              <a:buNone/>
            </a:pPr>
            <a:endParaRPr lang="en-US" sz="2000" dirty="0"/>
          </a:p>
          <a:p>
            <a:pPr marL="0" indent="0">
              <a:buNone/>
            </a:pPr>
            <a:r>
              <a:rPr lang="en-US" sz="2000" u="sng" dirty="0"/>
              <a:t>University of Montana</a:t>
            </a:r>
          </a:p>
          <a:p>
            <a:pPr marL="0" indent="0">
              <a:buNone/>
            </a:pPr>
            <a:r>
              <a:rPr lang="en-US" sz="2000" dirty="0"/>
              <a:t>Jeff Good + Good lab</a:t>
            </a:r>
          </a:p>
          <a:p>
            <a:pPr marL="0" indent="0">
              <a:buNone/>
            </a:pPr>
            <a:endParaRPr lang="en-US" sz="2000" dirty="0"/>
          </a:p>
        </p:txBody>
      </p:sp>
      <p:sp>
        <p:nvSpPr>
          <p:cNvPr id="4" name="Content Placeholder 2"/>
          <p:cNvSpPr txBox="1">
            <a:spLocks/>
          </p:cNvSpPr>
          <p:nvPr/>
        </p:nvSpPr>
        <p:spPr>
          <a:xfrm>
            <a:off x="2986709" y="1463277"/>
            <a:ext cx="2971800" cy="3394472"/>
          </a:xfrm>
          <a:prstGeom prst="rect">
            <a:avLst/>
          </a:prstGeom>
        </p:spPr>
        <p:txBody>
          <a:bodyPr vert="horz" lIns="91438" tIns="45719" rIns="91438" bIns="45719" rtlCol="0">
            <a:normAutofit/>
          </a:bodyPr>
          <a:lstStyle>
            <a:lvl1pPr marL="342892" indent="-342892" algn="l" defTabSz="914378"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31" indent="-285743" algn="l" defTabSz="914378"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2972" indent="-228594" algn="l" defTabSz="914378"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160" indent="-228594" algn="l" defTabSz="914378"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348" indent="-228594" algn="l" defTabSz="914378"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537" indent="-228594" algn="l" defTabSz="914378"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726" indent="-228594" algn="l" defTabSz="914378"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915" indent="-228594" algn="l" defTabSz="914378"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103" indent="-228594" algn="l" defTabSz="914378"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US" sz="2000" u="sng" dirty="0">
                <a:latin typeface="Source Sans Pro" panose="020B0503030403020204" pitchFamily="34" charset="0"/>
                <a:ea typeface="Source Sans Pro" panose="020B0503030403020204" pitchFamily="34" charset="0"/>
              </a:rPr>
              <a:t>Baylor College of Medicine</a:t>
            </a:r>
          </a:p>
          <a:p>
            <a:pPr marL="0" indent="0">
              <a:buFont typeface="Arial" panose="020B0604020202020204" pitchFamily="34" charset="0"/>
              <a:buNone/>
            </a:pPr>
            <a:r>
              <a:rPr lang="en-US" sz="2000" dirty="0">
                <a:latin typeface="Source Sans Pro" panose="020B0503030403020204" pitchFamily="34" charset="0"/>
                <a:ea typeface="Source Sans Pro" panose="020B0503030403020204" pitchFamily="34" charset="0"/>
              </a:rPr>
              <a:t>Jeff Rogers</a:t>
            </a:r>
          </a:p>
          <a:p>
            <a:pPr marL="0" indent="0">
              <a:buFont typeface="Arial" panose="020B0604020202020204" pitchFamily="34" charset="0"/>
              <a:buNone/>
            </a:pPr>
            <a:r>
              <a:rPr lang="en-US" sz="2000" dirty="0" err="1">
                <a:latin typeface="Source Sans Pro" panose="020B0503030403020204" pitchFamily="34" charset="0"/>
                <a:ea typeface="Source Sans Pro" panose="020B0503030403020204" pitchFamily="34" charset="0"/>
              </a:rPr>
              <a:t>Muthuswamy</a:t>
            </a:r>
            <a:r>
              <a:rPr lang="en-US" sz="2000" dirty="0">
                <a:latin typeface="Source Sans Pro" panose="020B0503030403020204" pitchFamily="34" charset="0"/>
                <a:ea typeface="Source Sans Pro" panose="020B0503030403020204" pitchFamily="34" charset="0"/>
              </a:rPr>
              <a:t> </a:t>
            </a:r>
            <a:r>
              <a:rPr lang="en-US" sz="2000" dirty="0" err="1">
                <a:latin typeface="Source Sans Pro" panose="020B0503030403020204" pitchFamily="34" charset="0"/>
                <a:ea typeface="Source Sans Pro" panose="020B0503030403020204" pitchFamily="34" charset="0"/>
              </a:rPr>
              <a:t>Raveendran</a:t>
            </a:r>
            <a:endParaRPr lang="en-US" sz="2000" dirty="0">
              <a:latin typeface="Source Sans Pro" panose="020B0503030403020204" pitchFamily="34" charset="0"/>
              <a:ea typeface="Source Sans Pro" panose="020B0503030403020204" pitchFamily="34" charset="0"/>
            </a:endParaRPr>
          </a:p>
          <a:p>
            <a:pPr marL="0" indent="0">
              <a:buFont typeface="Arial" panose="020B0604020202020204" pitchFamily="34" charset="0"/>
              <a:buNone/>
            </a:pPr>
            <a:r>
              <a:rPr lang="en-US" sz="2000" dirty="0">
                <a:latin typeface="Source Sans Pro" panose="020B0503030403020204" pitchFamily="34" charset="0"/>
                <a:ea typeface="Source Sans Pro" panose="020B0503030403020204" pitchFamily="34" charset="0"/>
              </a:rPr>
              <a:t>R. Alan Harris</a:t>
            </a:r>
          </a:p>
        </p:txBody>
      </p:sp>
      <p:sp>
        <p:nvSpPr>
          <p:cNvPr id="5" name="Content Placeholder 2"/>
          <p:cNvSpPr txBox="1">
            <a:spLocks/>
          </p:cNvSpPr>
          <p:nvPr/>
        </p:nvSpPr>
        <p:spPr>
          <a:xfrm>
            <a:off x="6400800" y="1463277"/>
            <a:ext cx="2362200" cy="3394472"/>
          </a:xfrm>
          <a:prstGeom prst="rect">
            <a:avLst/>
          </a:prstGeom>
        </p:spPr>
        <p:txBody>
          <a:bodyPr vert="horz" lIns="91438" tIns="45719" rIns="91438" bIns="45719" rtlCol="0">
            <a:normAutofit/>
          </a:bodyPr>
          <a:lstStyle>
            <a:lvl1pPr marL="342892" indent="-342892" algn="l" defTabSz="914378"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31" indent="-285743" algn="l" defTabSz="914378"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2972" indent="-228594" algn="l" defTabSz="914378"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160" indent="-228594" algn="l" defTabSz="914378"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348" indent="-228594" algn="l" defTabSz="914378"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537" indent="-228594" algn="l" defTabSz="914378"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726" indent="-228594" algn="l" defTabSz="914378"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915" indent="-228594" algn="l" defTabSz="914378"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103" indent="-228594" algn="l" defTabSz="914378"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US" sz="2000" u="sng" dirty="0">
                <a:latin typeface="Source Sans Pro" panose="020B0503030403020204" pitchFamily="34" charset="0"/>
                <a:ea typeface="Source Sans Pro" panose="020B0503030403020204" pitchFamily="34" charset="0"/>
              </a:rPr>
              <a:t>University of Texas </a:t>
            </a:r>
          </a:p>
          <a:p>
            <a:pPr marL="0" indent="0">
              <a:buFont typeface="Arial" panose="020B0604020202020204" pitchFamily="34" charset="0"/>
              <a:buNone/>
            </a:pPr>
            <a:r>
              <a:rPr lang="en-US" sz="2000" u="sng" dirty="0">
                <a:latin typeface="Source Sans Pro" panose="020B0503030403020204" pitchFamily="34" charset="0"/>
                <a:ea typeface="Source Sans Pro" panose="020B0503030403020204" pitchFamily="34" charset="0"/>
              </a:rPr>
              <a:t>(Bastrop colony)</a:t>
            </a:r>
          </a:p>
          <a:p>
            <a:pPr marL="0" indent="0">
              <a:buFont typeface="Arial" panose="020B0604020202020204" pitchFamily="34" charset="0"/>
              <a:buNone/>
            </a:pPr>
            <a:r>
              <a:rPr lang="en-US" sz="2000" dirty="0">
                <a:latin typeface="Source Sans Pro" panose="020B0503030403020204" pitchFamily="34" charset="0"/>
                <a:ea typeface="Source Sans Pro" panose="020B0503030403020204" pitchFamily="34" charset="0"/>
              </a:rPr>
              <a:t>Christian </a:t>
            </a:r>
            <a:r>
              <a:rPr lang="en-US" sz="2000" dirty="0" err="1">
                <a:latin typeface="Source Sans Pro" panose="020B0503030403020204" pitchFamily="34" charset="0"/>
                <a:ea typeface="Source Sans Pro" panose="020B0503030403020204" pitchFamily="34" charset="0"/>
              </a:rPr>
              <a:t>Abee</a:t>
            </a:r>
            <a:endParaRPr lang="en-US" sz="2000" dirty="0">
              <a:latin typeface="Source Sans Pro" panose="020B0503030403020204" pitchFamily="34" charset="0"/>
              <a:ea typeface="Source Sans Pro" panose="020B0503030403020204" pitchFamily="34" charset="0"/>
            </a:endParaRPr>
          </a:p>
          <a:p>
            <a:pPr marL="0" indent="0">
              <a:buFont typeface="Arial" panose="020B0604020202020204" pitchFamily="34" charset="0"/>
              <a:buNone/>
            </a:pPr>
            <a:r>
              <a:rPr lang="en-US" sz="2000" dirty="0">
                <a:latin typeface="Source Sans Pro" panose="020B0503030403020204" pitchFamily="34" charset="0"/>
                <a:ea typeface="Source Sans Pro" panose="020B0503030403020204" pitchFamily="34" charset="0"/>
              </a:rPr>
              <a:t>Lawrence Williams</a:t>
            </a:r>
          </a:p>
          <a:p>
            <a:pPr marL="0" indent="0" algn="ctr">
              <a:buFont typeface="Arial" panose="020B0604020202020204" pitchFamily="34" charset="0"/>
              <a:buNone/>
            </a:pPr>
            <a:endParaRPr lang="en-US" sz="2000" dirty="0"/>
          </a:p>
        </p:txBody>
      </p:sp>
      <p:pic>
        <p:nvPicPr>
          <p:cNvPr id="1026" name="Picture 2" descr="Owl monkey"/>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72106" y="3343639"/>
            <a:ext cx="2528887" cy="778119"/>
          </a:xfrm>
          <a:prstGeom prst="rect">
            <a:avLst/>
          </a:prstGeom>
          <a:noFill/>
          <a:extLst>
            <a:ext uri="{909E8E84-426E-40DD-AFC4-6F175D3DCCD1}">
              <a14:hiddenFill xmlns:a14="http://schemas.microsoft.com/office/drawing/2010/main">
                <a:solidFill>
                  <a:srgbClr val="FFFFFF"/>
                </a:solidFill>
              </a14:hiddenFill>
            </a:ext>
          </a:extLst>
        </p:spPr>
      </p:pic>
      <p:grpSp>
        <p:nvGrpSpPr>
          <p:cNvPr id="7" name="Group 6"/>
          <p:cNvGrpSpPr/>
          <p:nvPr/>
        </p:nvGrpSpPr>
        <p:grpSpPr>
          <a:xfrm>
            <a:off x="4425272" y="4257854"/>
            <a:ext cx="3222554" cy="646332"/>
            <a:chOff x="2955610" y="4224482"/>
            <a:chExt cx="3222554" cy="646332"/>
          </a:xfrm>
        </p:grpSpPr>
        <p:sp>
          <p:nvSpPr>
            <p:cNvPr id="6" name="TextBox 5"/>
            <p:cNvSpPr txBox="1"/>
            <p:nvPr/>
          </p:nvSpPr>
          <p:spPr>
            <a:xfrm>
              <a:off x="3601942" y="4224483"/>
              <a:ext cx="2576222" cy="646331"/>
            </a:xfrm>
            <a:prstGeom prst="rect">
              <a:avLst/>
            </a:prstGeom>
            <a:solidFill>
              <a:srgbClr val="9D2235"/>
            </a:solidFill>
          </p:spPr>
          <p:txBody>
            <a:bodyPr wrap="square" rtlCol="0">
              <a:spAutoFit/>
            </a:bodyPr>
            <a:lstStyle/>
            <a:p>
              <a:pPr algn="ctr"/>
              <a:r>
                <a:rPr lang="en-US" b="1" dirty="0">
                  <a:solidFill>
                    <a:schemeClr val="bg1">
                      <a:lumMod val="95000"/>
                    </a:schemeClr>
                  </a:solidFill>
                </a:rPr>
                <a:t>The Precision Health Initiative</a:t>
              </a:r>
            </a:p>
          </p:txBody>
        </p:sp>
        <p:pic>
          <p:nvPicPr>
            <p:cNvPr id="2050" name="Picture 2" descr="Image result for indiana university color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55610" y="4224482"/>
              <a:ext cx="646331" cy="646331"/>
            </a:xfrm>
            <a:prstGeom prst="rect">
              <a:avLst/>
            </a:prstGeom>
            <a:noFill/>
            <a:extLst>
              <a:ext uri="{909E8E84-426E-40DD-AFC4-6F175D3DCCD1}">
                <a14:hiddenFill xmlns:a14="http://schemas.microsoft.com/office/drawing/2010/main">
                  <a:solidFill>
                    <a:srgbClr val="FFFFFF"/>
                  </a:solidFill>
                </a14:hiddenFill>
              </a:ext>
            </a:extLst>
          </p:spPr>
        </p:pic>
      </p:grpSp>
      <p:sp>
        <p:nvSpPr>
          <p:cNvPr id="8" name="Slide Number Placeholder 7"/>
          <p:cNvSpPr>
            <a:spLocks noGrp="1"/>
          </p:cNvSpPr>
          <p:nvPr>
            <p:ph type="sldNum" sz="quarter" idx="12"/>
          </p:nvPr>
        </p:nvSpPr>
        <p:spPr/>
        <p:txBody>
          <a:bodyPr/>
          <a:lstStyle/>
          <a:p>
            <a:fld id="{CF69CA37-420A-400E-8ACC-FB9469DD06F5}" type="slidenum">
              <a:rPr lang="en-US" smtClean="0"/>
              <a:t>47</a:t>
            </a:fld>
            <a:endParaRPr lang="en-US"/>
          </a:p>
        </p:txBody>
      </p:sp>
    </p:spTree>
    <p:extLst>
      <p:ext uri="{BB962C8B-B14F-4D97-AF65-F5344CB8AC3E}">
        <p14:creationId xmlns:p14="http://schemas.microsoft.com/office/powerpoint/2010/main" val="3931288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Thanks</a:t>
            </a:r>
          </a:p>
        </p:txBody>
      </p:sp>
      <p:pic>
        <p:nvPicPr>
          <p:cNvPr id="4" name="Picture 3"/>
          <p:cNvPicPr>
            <a:picLocks noChangeAspect="1"/>
          </p:cNvPicPr>
          <p:nvPr/>
        </p:nvPicPr>
        <p:blipFill>
          <a:blip r:embed="rId2"/>
          <a:stretch>
            <a:fillRect/>
          </a:stretch>
        </p:blipFill>
        <p:spPr>
          <a:xfrm>
            <a:off x="1795850" y="1211243"/>
            <a:ext cx="5490775" cy="3429570"/>
          </a:xfrm>
          <a:prstGeom prst="rect">
            <a:avLst/>
          </a:prstGeom>
        </p:spPr>
      </p:pic>
      <p:sp>
        <p:nvSpPr>
          <p:cNvPr id="3" name="Slide Number Placeholder 2"/>
          <p:cNvSpPr>
            <a:spLocks noGrp="1"/>
          </p:cNvSpPr>
          <p:nvPr>
            <p:ph type="sldNum" sz="quarter" idx="12"/>
          </p:nvPr>
        </p:nvSpPr>
        <p:spPr/>
        <p:txBody>
          <a:bodyPr/>
          <a:lstStyle/>
          <a:p>
            <a:fld id="{CF69CA37-420A-400E-8ACC-FB9469DD06F5}" type="slidenum">
              <a:rPr lang="en-US" smtClean="0"/>
              <a:t>48</a:t>
            </a:fld>
            <a:endParaRPr lang="en-US"/>
          </a:p>
        </p:txBody>
      </p:sp>
    </p:spTree>
    <p:extLst>
      <p:ext uri="{BB962C8B-B14F-4D97-AF65-F5344CB8AC3E}">
        <p14:creationId xmlns:p14="http://schemas.microsoft.com/office/powerpoint/2010/main" val="336014747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Take home points</a:t>
            </a:r>
          </a:p>
        </p:txBody>
      </p:sp>
      <p:sp>
        <p:nvSpPr>
          <p:cNvPr id="3" name="Content Placeholder 2"/>
          <p:cNvSpPr>
            <a:spLocks noGrp="1"/>
          </p:cNvSpPr>
          <p:nvPr>
            <p:ph idx="1"/>
          </p:nvPr>
        </p:nvSpPr>
        <p:spPr/>
        <p:txBody>
          <a:bodyPr>
            <a:normAutofit fontScale="62500" lnSpcReduction="20000"/>
          </a:bodyPr>
          <a:lstStyle/>
          <a:p>
            <a:pPr marL="514350" indent="-514350">
              <a:buAutoNum type="arabicPeriod"/>
            </a:pPr>
            <a:r>
              <a:rPr lang="en-US" dirty="0"/>
              <a:t>Primates have similar mutation rates per generation when paternal age is accounted for.</a:t>
            </a:r>
          </a:p>
          <a:p>
            <a:pPr marL="514350" indent="-514350">
              <a:buAutoNum type="arabicPeriod"/>
            </a:pPr>
            <a:endParaRPr lang="en-US" dirty="0"/>
          </a:p>
          <a:p>
            <a:pPr marL="514350" indent="-514350">
              <a:buAutoNum type="arabicPeriod"/>
            </a:pPr>
            <a:r>
              <a:rPr lang="en-US" dirty="0"/>
              <a:t>Macaques have fewer than expected mutations before puberty in males.</a:t>
            </a:r>
          </a:p>
          <a:p>
            <a:pPr marL="514350" indent="-514350">
              <a:buAutoNum type="arabicPeriod"/>
            </a:pPr>
            <a:endParaRPr lang="en-US" dirty="0"/>
          </a:p>
          <a:p>
            <a:pPr marL="514350" indent="-514350">
              <a:buAutoNum type="arabicPeriod"/>
            </a:pPr>
            <a:r>
              <a:rPr lang="en-US" dirty="0"/>
              <a:t>The age of puberty and the female generation time negate the paternal age effect for yearly mutation rates, leading to the Hominoid slowdown.</a:t>
            </a:r>
          </a:p>
          <a:p>
            <a:pPr marL="514350" indent="-514350">
              <a:buAutoNum type="arabicPeriod"/>
            </a:pPr>
            <a:endParaRPr lang="en-US" dirty="0"/>
          </a:p>
          <a:p>
            <a:pPr marL="514350" indent="-514350">
              <a:buAutoNum type="arabicPeriod"/>
            </a:pPr>
            <a:r>
              <a:rPr lang="en-US" dirty="0"/>
              <a:t>CNVs exhibit no paternal age effects, but selection is likely shaping their evolution.</a:t>
            </a:r>
          </a:p>
        </p:txBody>
      </p:sp>
      <p:sp>
        <p:nvSpPr>
          <p:cNvPr id="4" name="Slide Number Placeholder 3"/>
          <p:cNvSpPr>
            <a:spLocks noGrp="1"/>
          </p:cNvSpPr>
          <p:nvPr>
            <p:ph type="sldNum" sz="quarter" idx="12"/>
          </p:nvPr>
        </p:nvSpPr>
        <p:spPr/>
        <p:txBody>
          <a:bodyPr/>
          <a:lstStyle/>
          <a:p>
            <a:fld id="{CF69CA37-420A-400E-8ACC-FB9469DD06F5}" type="slidenum">
              <a:rPr lang="en-US" smtClean="0"/>
              <a:pPr/>
              <a:t>49</a:t>
            </a:fld>
            <a:endParaRPr lang="en-US" dirty="0"/>
          </a:p>
        </p:txBody>
      </p:sp>
    </p:spTree>
    <p:extLst>
      <p:ext uri="{BB962C8B-B14F-4D97-AF65-F5344CB8AC3E}">
        <p14:creationId xmlns:p14="http://schemas.microsoft.com/office/powerpoint/2010/main" val="11344108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1450" y="109253"/>
            <a:ext cx="6986588" cy="994172"/>
          </a:xfrm>
        </p:spPr>
        <p:txBody>
          <a:bodyPr>
            <a:noAutofit/>
          </a:bodyPr>
          <a:lstStyle/>
          <a:p>
            <a:r>
              <a:rPr lang="en-US" sz="3000" dirty="0"/>
              <a:t>Understanding the mutation </a:t>
            </a:r>
            <a:r>
              <a:rPr lang="en-US" sz="3000" b="1" dirty="0"/>
              <a:t>rate</a:t>
            </a:r>
            <a:r>
              <a:rPr lang="en-US" sz="3000" dirty="0"/>
              <a:t> is key for many aspects of biology</a:t>
            </a:r>
            <a:endParaRPr lang="en-US" sz="2700" dirty="0"/>
          </a:p>
        </p:txBody>
      </p:sp>
      <p:sp>
        <p:nvSpPr>
          <p:cNvPr id="3" name="Slide Number Placeholder 2">
            <a:extLst>
              <a:ext uri="{FF2B5EF4-FFF2-40B4-BE49-F238E27FC236}">
                <a16:creationId xmlns:a16="http://schemas.microsoft.com/office/drawing/2014/main" id="{B586A526-967C-4273-8B76-9DDD871A1CF7}"/>
              </a:ext>
            </a:extLst>
          </p:cNvPr>
          <p:cNvSpPr>
            <a:spLocks noGrp="1"/>
          </p:cNvSpPr>
          <p:nvPr>
            <p:ph type="sldNum" sz="quarter" idx="12"/>
          </p:nvPr>
        </p:nvSpPr>
        <p:spPr/>
        <p:txBody>
          <a:bodyPr/>
          <a:lstStyle/>
          <a:p>
            <a:fld id="{A91DC9A1-0149-4A14-AA6F-2444EA3861A9}" type="slidenum">
              <a:rPr lang="en-US" smtClean="0"/>
              <a:pPr/>
              <a:t>5</a:t>
            </a:fld>
            <a:endParaRPr lang="en-US"/>
          </a:p>
        </p:txBody>
      </p:sp>
      <p:pic>
        <p:nvPicPr>
          <p:cNvPr id="16" name="Picture 15">
            <a:extLst>
              <a:ext uri="{FF2B5EF4-FFF2-40B4-BE49-F238E27FC236}">
                <a16:creationId xmlns:a16="http://schemas.microsoft.com/office/drawing/2014/main" id="{F033F2D3-A245-4987-9257-6A3144308F5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4929" y="1955894"/>
            <a:ext cx="1368872" cy="1545790"/>
          </a:xfrm>
          <a:prstGeom prst="rect">
            <a:avLst/>
          </a:prstGeom>
        </p:spPr>
      </p:pic>
      <p:sp>
        <p:nvSpPr>
          <p:cNvPr id="17" name="TextBox 16">
            <a:extLst>
              <a:ext uri="{FF2B5EF4-FFF2-40B4-BE49-F238E27FC236}">
                <a16:creationId xmlns:a16="http://schemas.microsoft.com/office/drawing/2014/main" id="{3CB248EB-196E-4F07-96BC-E7AB01C823E9}"/>
              </a:ext>
            </a:extLst>
          </p:cNvPr>
          <p:cNvSpPr txBox="1"/>
          <p:nvPr/>
        </p:nvSpPr>
        <p:spPr>
          <a:xfrm>
            <a:off x="1898816" y="2360115"/>
            <a:ext cx="1924055" cy="738664"/>
          </a:xfrm>
          <a:prstGeom prst="rect">
            <a:avLst/>
          </a:prstGeom>
          <a:noFill/>
        </p:spPr>
        <p:txBody>
          <a:bodyPr wrap="square" rtlCol="0">
            <a:spAutoFit/>
          </a:bodyPr>
          <a:lstStyle/>
          <a:p>
            <a:pPr algn="ctr"/>
            <a:r>
              <a:rPr lang="en-US" sz="2100" dirty="0">
                <a:latin typeface="Source Sans Pro" panose="020B0503030403020204" pitchFamily="34" charset="0"/>
                <a:ea typeface="Source Sans Pro" panose="020B0503030403020204" pitchFamily="34" charset="0"/>
              </a:rPr>
              <a:t>Mutations can cause disease</a:t>
            </a:r>
          </a:p>
        </p:txBody>
      </p:sp>
      <p:grpSp>
        <p:nvGrpSpPr>
          <p:cNvPr id="18" name="Group 17">
            <a:extLst>
              <a:ext uri="{FF2B5EF4-FFF2-40B4-BE49-F238E27FC236}">
                <a16:creationId xmlns:a16="http://schemas.microsoft.com/office/drawing/2014/main" id="{2C22867E-4A88-4F45-AE4D-1F7428ED23EE}"/>
              </a:ext>
            </a:extLst>
          </p:cNvPr>
          <p:cNvGrpSpPr/>
          <p:nvPr/>
        </p:nvGrpSpPr>
        <p:grpSpPr>
          <a:xfrm>
            <a:off x="4749774" y="1496336"/>
            <a:ext cx="3955870" cy="2469636"/>
            <a:chOff x="1219200" y="1073122"/>
            <a:chExt cx="9621531" cy="6006687"/>
          </a:xfrm>
        </p:grpSpPr>
        <p:pic>
          <p:nvPicPr>
            <p:cNvPr id="19" name="Picture 18">
              <a:extLst>
                <a:ext uri="{FF2B5EF4-FFF2-40B4-BE49-F238E27FC236}">
                  <a16:creationId xmlns:a16="http://schemas.microsoft.com/office/drawing/2014/main" id="{C1A2CC72-07E9-4824-AB42-25BFE61874D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219200" y="2133600"/>
              <a:ext cx="2622319" cy="3829050"/>
            </a:xfrm>
            <a:prstGeom prst="rect">
              <a:avLst/>
            </a:prstGeom>
          </p:spPr>
        </p:pic>
        <p:pic>
          <p:nvPicPr>
            <p:cNvPr id="20" name="Picture 19">
              <a:extLst>
                <a:ext uri="{FF2B5EF4-FFF2-40B4-BE49-F238E27FC236}">
                  <a16:creationId xmlns:a16="http://schemas.microsoft.com/office/drawing/2014/main" id="{9E93E276-B9F3-4CDD-A97D-3C63B715C07F}"/>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602047" y="2124780"/>
              <a:ext cx="2987906" cy="3831990"/>
            </a:xfrm>
            <a:prstGeom prst="rect">
              <a:avLst/>
            </a:prstGeom>
          </p:spPr>
        </p:pic>
        <p:pic>
          <p:nvPicPr>
            <p:cNvPr id="21" name="Picture 20">
              <a:extLst>
                <a:ext uri="{FF2B5EF4-FFF2-40B4-BE49-F238E27FC236}">
                  <a16:creationId xmlns:a16="http://schemas.microsoft.com/office/drawing/2014/main" id="{2CFEF9DE-3221-4ABB-AB7D-06BB714A198F}"/>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077200" y="2133600"/>
              <a:ext cx="2763531" cy="3834930"/>
            </a:xfrm>
            <a:prstGeom prst="rect">
              <a:avLst/>
            </a:prstGeom>
          </p:spPr>
        </p:pic>
        <p:sp>
          <p:nvSpPr>
            <p:cNvPr id="22" name="Right Brace 21">
              <a:extLst>
                <a:ext uri="{FF2B5EF4-FFF2-40B4-BE49-F238E27FC236}">
                  <a16:creationId xmlns:a16="http://schemas.microsoft.com/office/drawing/2014/main" id="{058F8904-2178-4015-9DD8-E2AEBF3C0BAD}"/>
                </a:ext>
              </a:extLst>
            </p:cNvPr>
            <p:cNvSpPr/>
            <p:nvPr/>
          </p:nvSpPr>
          <p:spPr>
            <a:xfrm rot="5400000">
              <a:off x="4114800" y="4267200"/>
              <a:ext cx="228600" cy="3733800"/>
            </a:xfrm>
            <a:prstGeom prst="rightBrace">
              <a:avLst>
                <a:gd name="adj1" fmla="val 0"/>
                <a:gd name="adj2" fmla="val 50000"/>
              </a:avLst>
            </a:prstGeom>
            <a:ln w="254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350"/>
            </a:p>
          </p:txBody>
        </p:sp>
        <p:sp>
          <p:nvSpPr>
            <p:cNvPr id="23" name="TextBox 22">
              <a:extLst>
                <a:ext uri="{FF2B5EF4-FFF2-40B4-BE49-F238E27FC236}">
                  <a16:creationId xmlns:a16="http://schemas.microsoft.com/office/drawing/2014/main" id="{F9B7E659-848E-4F80-8F83-AD19352C6B11}"/>
                </a:ext>
              </a:extLst>
            </p:cNvPr>
            <p:cNvSpPr txBox="1"/>
            <p:nvPr/>
          </p:nvSpPr>
          <p:spPr>
            <a:xfrm>
              <a:off x="2673230" y="6293802"/>
              <a:ext cx="3111738" cy="786007"/>
            </a:xfrm>
            <a:prstGeom prst="rect">
              <a:avLst/>
            </a:prstGeom>
            <a:noFill/>
          </p:spPr>
          <p:txBody>
            <a:bodyPr wrap="square" rtlCol="0">
              <a:spAutoFit/>
            </a:bodyPr>
            <a:lstStyle/>
            <a:p>
              <a:pPr algn="ctr"/>
              <a:r>
                <a:rPr lang="en-US" sz="1500" dirty="0"/>
                <a:t>Same species</a:t>
              </a:r>
            </a:p>
          </p:txBody>
        </p:sp>
        <p:sp>
          <p:nvSpPr>
            <p:cNvPr id="24" name="Right Brace 23">
              <a:extLst>
                <a:ext uri="{FF2B5EF4-FFF2-40B4-BE49-F238E27FC236}">
                  <a16:creationId xmlns:a16="http://schemas.microsoft.com/office/drawing/2014/main" id="{D6F6FDD5-F2B0-4233-9316-1D93EDECDC59}"/>
                </a:ext>
              </a:extLst>
            </p:cNvPr>
            <p:cNvSpPr/>
            <p:nvPr/>
          </p:nvSpPr>
          <p:spPr>
            <a:xfrm rot="16200000">
              <a:off x="7848600" y="49918"/>
              <a:ext cx="228600" cy="3733800"/>
            </a:xfrm>
            <a:prstGeom prst="rightBrace">
              <a:avLst>
                <a:gd name="adj1" fmla="val 0"/>
                <a:gd name="adj2" fmla="val 50000"/>
              </a:avLst>
            </a:prstGeom>
            <a:ln w="254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350"/>
            </a:p>
          </p:txBody>
        </p:sp>
        <p:sp>
          <p:nvSpPr>
            <p:cNvPr id="25" name="TextBox 24">
              <a:extLst>
                <a:ext uri="{FF2B5EF4-FFF2-40B4-BE49-F238E27FC236}">
                  <a16:creationId xmlns:a16="http://schemas.microsoft.com/office/drawing/2014/main" id="{53C61B99-295F-49D5-B11F-3B6FA5FA73CB}"/>
                </a:ext>
              </a:extLst>
            </p:cNvPr>
            <p:cNvSpPr txBox="1"/>
            <p:nvPr/>
          </p:nvSpPr>
          <p:spPr>
            <a:xfrm>
              <a:off x="6145530" y="1073122"/>
              <a:ext cx="3634743" cy="786007"/>
            </a:xfrm>
            <a:prstGeom prst="rect">
              <a:avLst/>
            </a:prstGeom>
            <a:noFill/>
          </p:spPr>
          <p:txBody>
            <a:bodyPr wrap="square" rtlCol="0">
              <a:spAutoFit/>
            </a:bodyPr>
            <a:lstStyle/>
            <a:p>
              <a:pPr algn="ctr"/>
              <a:r>
                <a:rPr lang="en-US" sz="1500" dirty="0"/>
                <a:t>Different species</a:t>
              </a:r>
            </a:p>
          </p:txBody>
        </p:sp>
      </p:grpSp>
      <p:sp>
        <p:nvSpPr>
          <p:cNvPr id="26" name="TextBox 25">
            <a:extLst>
              <a:ext uri="{FF2B5EF4-FFF2-40B4-BE49-F238E27FC236}">
                <a16:creationId xmlns:a16="http://schemas.microsoft.com/office/drawing/2014/main" id="{7358CD78-98DF-4DE6-8723-64C86418C7FF}"/>
              </a:ext>
            </a:extLst>
          </p:cNvPr>
          <p:cNvSpPr txBox="1"/>
          <p:nvPr/>
        </p:nvSpPr>
        <p:spPr>
          <a:xfrm>
            <a:off x="4749774" y="3897968"/>
            <a:ext cx="3955870" cy="738664"/>
          </a:xfrm>
          <a:prstGeom prst="rect">
            <a:avLst/>
          </a:prstGeom>
          <a:noFill/>
        </p:spPr>
        <p:txBody>
          <a:bodyPr wrap="square" rtlCol="0">
            <a:spAutoFit/>
          </a:bodyPr>
          <a:lstStyle/>
          <a:p>
            <a:pPr algn="ctr"/>
            <a:r>
              <a:rPr lang="en-US" sz="2100" dirty="0">
                <a:latin typeface="Source Sans Pro" panose="020B0503030403020204" pitchFamily="34" charset="0"/>
                <a:ea typeface="Source Sans Pro" panose="020B0503030403020204" pitchFamily="34" charset="0"/>
              </a:rPr>
              <a:t>Mutations maintain variation and lead to divergence</a:t>
            </a:r>
          </a:p>
        </p:txBody>
      </p:sp>
    </p:spTree>
    <p:extLst>
      <p:ext uri="{BB962C8B-B14F-4D97-AF65-F5344CB8AC3E}">
        <p14:creationId xmlns:p14="http://schemas.microsoft.com/office/powerpoint/2010/main" val="18595972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1450" y="109253"/>
            <a:ext cx="6929438" cy="994172"/>
          </a:xfrm>
        </p:spPr>
        <p:txBody>
          <a:bodyPr>
            <a:noAutofit/>
          </a:bodyPr>
          <a:lstStyle/>
          <a:p>
            <a:r>
              <a:rPr lang="en-US" dirty="0"/>
              <a:t>The mutation rate is a trait that can evolve</a:t>
            </a:r>
          </a:p>
        </p:txBody>
      </p:sp>
      <p:sp>
        <p:nvSpPr>
          <p:cNvPr id="3" name="Slide Number Placeholder 2">
            <a:extLst>
              <a:ext uri="{FF2B5EF4-FFF2-40B4-BE49-F238E27FC236}">
                <a16:creationId xmlns:a16="http://schemas.microsoft.com/office/drawing/2014/main" id="{B586A526-967C-4273-8B76-9DDD871A1CF7}"/>
              </a:ext>
            </a:extLst>
          </p:cNvPr>
          <p:cNvSpPr>
            <a:spLocks noGrp="1"/>
          </p:cNvSpPr>
          <p:nvPr>
            <p:ph type="sldNum" sz="quarter" idx="12"/>
          </p:nvPr>
        </p:nvSpPr>
        <p:spPr/>
        <p:txBody>
          <a:bodyPr/>
          <a:lstStyle/>
          <a:p>
            <a:fld id="{A91DC9A1-0149-4A14-AA6F-2444EA3861A9}" type="slidenum">
              <a:rPr lang="en-US" smtClean="0"/>
              <a:pPr/>
              <a:t>6</a:t>
            </a:fld>
            <a:endParaRPr lang="en-US"/>
          </a:p>
        </p:txBody>
      </p:sp>
      <p:pic>
        <p:nvPicPr>
          <p:cNvPr id="17" name="Picture 16">
            <a:extLst>
              <a:ext uri="{FF2B5EF4-FFF2-40B4-BE49-F238E27FC236}">
                <a16:creationId xmlns:a16="http://schemas.microsoft.com/office/drawing/2014/main" id="{C814E421-8798-407A-AA30-4A48A5785E5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4929" y="1955894"/>
            <a:ext cx="1368872" cy="1545790"/>
          </a:xfrm>
          <a:prstGeom prst="rect">
            <a:avLst/>
          </a:prstGeom>
        </p:spPr>
      </p:pic>
      <p:sp>
        <p:nvSpPr>
          <p:cNvPr id="18" name="TextBox 17">
            <a:extLst>
              <a:ext uri="{FF2B5EF4-FFF2-40B4-BE49-F238E27FC236}">
                <a16:creationId xmlns:a16="http://schemas.microsoft.com/office/drawing/2014/main" id="{973069ED-7EAB-40F8-9799-FC1DBDDD17FA}"/>
              </a:ext>
            </a:extLst>
          </p:cNvPr>
          <p:cNvSpPr txBox="1"/>
          <p:nvPr/>
        </p:nvSpPr>
        <p:spPr>
          <a:xfrm>
            <a:off x="1898816" y="2360115"/>
            <a:ext cx="1924055" cy="738664"/>
          </a:xfrm>
          <a:prstGeom prst="rect">
            <a:avLst/>
          </a:prstGeom>
          <a:noFill/>
        </p:spPr>
        <p:txBody>
          <a:bodyPr wrap="square" rtlCol="0">
            <a:spAutoFit/>
          </a:bodyPr>
          <a:lstStyle/>
          <a:p>
            <a:pPr algn="ctr"/>
            <a:r>
              <a:rPr lang="en-US" sz="2100" dirty="0">
                <a:latin typeface="Source Sans Pro" panose="020B0503030403020204" pitchFamily="34" charset="0"/>
                <a:ea typeface="Source Sans Pro" panose="020B0503030403020204" pitchFamily="34" charset="0"/>
              </a:rPr>
              <a:t>Mutations can cause disease</a:t>
            </a:r>
          </a:p>
        </p:txBody>
      </p:sp>
      <p:grpSp>
        <p:nvGrpSpPr>
          <p:cNvPr id="19" name="Group 18">
            <a:extLst>
              <a:ext uri="{FF2B5EF4-FFF2-40B4-BE49-F238E27FC236}">
                <a16:creationId xmlns:a16="http://schemas.microsoft.com/office/drawing/2014/main" id="{460F520A-A400-4589-96A5-46276979767B}"/>
              </a:ext>
            </a:extLst>
          </p:cNvPr>
          <p:cNvGrpSpPr/>
          <p:nvPr/>
        </p:nvGrpSpPr>
        <p:grpSpPr>
          <a:xfrm>
            <a:off x="4749774" y="1496336"/>
            <a:ext cx="3955870" cy="2469636"/>
            <a:chOff x="1219200" y="1073122"/>
            <a:chExt cx="9621531" cy="6006687"/>
          </a:xfrm>
        </p:grpSpPr>
        <p:pic>
          <p:nvPicPr>
            <p:cNvPr id="20" name="Picture 19">
              <a:extLst>
                <a:ext uri="{FF2B5EF4-FFF2-40B4-BE49-F238E27FC236}">
                  <a16:creationId xmlns:a16="http://schemas.microsoft.com/office/drawing/2014/main" id="{1B03378E-E137-411C-85FB-9FCD1EB7090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219200" y="2133600"/>
              <a:ext cx="2622319" cy="3829050"/>
            </a:xfrm>
            <a:prstGeom prst="rect">
              <a:avLst/>
            </a:prstGeom>
          </p:spPr>
        </p:pic>
        <p:pic>
          <p:nvPicPr>
            <p:cNvPr id="21" name="Picture 20">
              <a:extLst>
                <a:ext uri="{FF2B5EF4-FFF2-40B4-BE49-F238E27FC236}">
                  <a16:creationId xmlns:a16="http://schemas.microsoft.com/office/drawing/2014/main" id="{96A279B0-8484-4AA7-84D9-D1BFF73324AB}"/>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602047" y="2124780"/>
              <a:ext cx="2987906" cy="3831990"/>
            </a:xfrm>
            <a:prstGeom prst="rect">
              <a:avLst/>
            </a:prstGeom>
          </p:spPr>
        </p:pic>
        <p:pic>
          <p:nvPicPr>
            <p:cNvPr id="22" name="Picture 21">
              <a:extLst>
                <a:ext uri="{FF2B5EF4-FFF2-40B4-BE49-F238E27FC236}">
                  <a16:creationId xmlns:a16="http://schemas.microsoft.com/office/drawing/2014/main" id="{B89B97D9-FDE2-47F5-8699-4DBEA0D2DC97}"/>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077200" y="2133600"/>
              <a:ext cx="2763531" cy="3834930"/>
            </a:xfrm>
            <a:prstGeom prst="rect">
              <a:avLst/>
            </a:prstGeom>
          </p:spPr>
        </p:pic>
        <p:sp>
          <p:nvSpPr>
            <p:cNvPr id="23" name="Right Brace 22">
              <a:extLst>
                <a:ext uri="{FF2B5EF4-FFF2-40B4-BE49-F238E27FC236}">
                  <a16:creationId xmlns:a16="http://schemas.microsoft.com/office/drawing/2014/main" id="{99C0E7BA-1331-448A-BDA9-9292873838DE}"/>
                </a:ext>
              </a:extLst>
            </p:cNvPr>
            <p:cNvSpPr/>
            <p:nvPr/>
          </p:nvSpPr>
          <p:spPr>
            <a:xfrm rot="5400000">
              <a:off x="4114800" y="4267200"/>
              <a:ext cx="228600" cy="3733800"/>
            </a:xfrm>
            <a:prstGeom prst="rightBrace">
              <a:avLst>
                <a:gd name="adj1" fmla="val 0"/>
                <a:gd name="adj2" fmla="val 50000"/>
              </a:avLst>
            </a:prstGeom>
            <a:ln w="254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350"/>
            </a:p>
          </p:txBody>
        </p:sp>
        <p:sp>
          <p:nvSpPr>
            <p:cNvPr id="24" name="TextBox 23">
              <a:extLst>
                <a:ext uri="{FF2B5EF4-FFF2-40B4-BE49-F238E27FC236}">
                  <a16:creationId xmlns:a16="http://schemas.microsoft.com/office/drawing/2014/main" id="{09A879C2-6F83-4A2F-B48E-23D5AF77EBBA}"/>
                </a:ext>
              </a:extLst>
            </p:cNvPr>
            <p:cNvSpPr txBox="1"/>
            <p:nvPr/>
          </p:nvSpPr>
          <p:spPr>
            <a:xfrm>
              <a:off x="2673230" y="6293802"/>
              <a:ext cx="3111738" cy="786007"/>
            </a:xfrm>
            <a:prstGeom prst="rect">
              <a:avLst/>
            </a:prstGeom>
            <a:noFill/>
          </p:spPr>
          <p:txBody>
            <a:bodyPr wrap="square" rtlCol="0">
              <a:spAutoFit/>
            </a:bodyPr>
            <a:lstStyle/>
            <a:p>
              <a:pPr algn="ctr"/>
              <a:r>
                <a:rPr lang="en-US" sz="1500" dirty="0"/>
                <a:t>Same species</a:t>
              </a:r>
            </a:p>
          </p:txBody>
        </p:sp>
        <p:sp>
          <p:nvSpPr>
            <p:cNvPr id="25" name="Right Brace 24">
              <a:extLst>
                <a:ext uri="{FF2B5EF4-FFF2-40B4-BE49-F238E27FC236}">
                  <a16:creationId xmlns:a16="http://schemas.microsoft.com/office/drawing/2014/main" id="{1926D555-E058-412E-8E59-0358B74E9247}"/>
                </a:ext>
              </a:extLst>
            </p:cNvPr>
            <p:cNvSpPr/>
            <p:nvPr/>
          </p:nvSpPr>
          <p:spPr>
            <a:xfrm rot="16200000">
              <a:off x="7848600" y="49918"/>
              <a:ext cx="228600" cy="3733800"/>
            </a:xfrm>
            <a:prstGeom prst="rightBrace">
              <a:avLst>
                <a:gd name="adj1" fmla="val 0"/>
                <a:gd name="adj2" fmla="val 50000"/>
              </a:avLst>
            </a:prstGeom>
            <a:ln w="254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350"/>
            </a:p>
          </p:txBody>
        </p:sp>
        <p:sp>
          <p:nvSpPr>
            <p:cNvPr id="26" name="TextBox 25">
              <a:extLst>
                <a:ext uri="{FF2B5EF4-FFF2-40B4-BE49-F238E27FC236}">
                  <a16:creationId xmlns:a16="http://schemas.microsoft.com/office/drawing/2014/main" id="{6FDA3C1F-F005-44EA-A4E1-1C2F69371C55}"/>
                </a:ext>
              </a:extLst>
            </p:cNvPr>
            <p:cNvSpPr txBox="1"/>
            <p:nvPr/>
          </p:nvSpPr>
          <p:spPr>
            <a:xfrm>
              <a:off x="6145530" y="1073122"/>
              <a:ext cx="3634743" cy="786007"/>
            </a:xfrm>
            <a:prstGeom prst="rect">
              <a:avLst/>
            </a:prstGeom>
            <a:noFill/>
          </p:spPr>
          <p:txBody>
            <a:bodyPr wrap="square" rtlCol="0">
              <a:spAutoFit/>
            </a:bodyPr>
            <a:lstStyle/>
            <a:p>
              <a:pPr algn="ctr"/>
              <a:r>
                <a:rPr lang="en-US" sz="1500" dirty="0"/>
                <a:t>Different species</a:t>
              </a:r>
            </a:p>
          </p:txBody>
        </p:sp>
      </p:grpSp>
      <p:sp>
        <p:nvSpPr>
          <p:cNvPr id="27" name="TextBox 26">
            <a:extLst>
              <a:ext uri="{FF2B5EF4-FFF2-40B4-BE49-F238E27FC236}">
                <a16:creationId xmlns:a16="http://schemas.microsoft.com/office/drawing/2014/main" id="{DBCBF6F4-D373-43EE-A9CB-886A852BBF84}"/>
              </a:ext>
            </a:extLst>
          </p:cNvPr>
          <p:cNvSpPr txBox="1"/>
          <p:nvPr/>
        </p:nvSpPr>
        <p:spPr>
          <a:xfrm>
            <a:off x="4749774" y="3897968"/>
            <a:ext cx="3955870" cy="738664"/>
          </a:xfrm>
          <a:prstGeom prst="rect">
            <a:avLst/>
          </a:prstGeom>
          <a:noFill/>
        </p:spPr>
        <p:txBody>
          <a:bodyPr wrap="square" rtlCol="0">
            <a:spAutoFit/>
          </a:bodyPr>
          <a:lstStyle/>
          <a:p>
            <a:pPr algn="ctr"/>
            <a:r>
              <a:rPr lang="en-US" sz="2100" dirty="0">
                <a:latin typeface="Source Sans Pro" panose="020B0503030403020204" pitchFamily="34" charset="0"/>
                <a:ea typeface="Source Sans Pro" panose="020B0503030403020204" pitchFamily="34" charset="0"/>
              </a:rPr>
              <a:t>Mutations maintain variation and lead to divergence</a:t>
            </a:r>
          </a:p>
        </p:txBody>
      </p:sp>
    </p:spTree>
    <p:extLst>
      <p:ext uri="{BB962C8B-B14F-4D97-AF65-F5344CB8AC3E}">
        <p14:creationId xmlns:p14="http://schemas.microsoft.com/office/powerpoint/2010/main" val="13845134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424C4C5-E629-4FC9-830F-3B5968DC529B}"/>
              </a:ext>
            </a:extLst>
          </p:cNvPr>
          <p:cNvSpPr>
            <a:spLocks noGrp="1"/>
          </p:cNvSpPr>
          <p:nvPr>
            <p:ph type="sldNum" sz="quarter" idx="12"/>
          </p:nvPr>
        </p:nvSpPr>
        <p:spPr/>
        <p:txBody>
          <a:bodyPr/>
          <a:lstStyle/>
          <a:p>
            <a:fld id="{CF69CA37-420A-400E-8ACC-FB9469DD06F5}" type="slidenum">
              <a:rPr lang="en-US" smtClean="0"/>
              <a:pPr/>
              <a:t>7</a:t>
            </a:fld>
            <a:endParaRPr lang="en-US" dirty="0"/>
          </a:p>
        </p:txBody>
      </p:sp>
      <p:sp>
        <p:nvSpPr>
          <p:cNvPr id="8" name="Title 7">
            <a:extLst>
              <a:ext uri="{FF2B5EF4-FFF2-40B4-BE49-F238E27FC236}">
                <a16:creationId xmlns:a16="http://schemas.microsoft.com/office/drawing/2014/main" id="{0E522AC8-DA2A-4A73-B518-75B1E274FAE7}"/>
              </a:ext>
            </a:extLst>
          </p:cNvPr>
          <p:cNvSpPr>
            <a:spLocks noGrp="1"/>
          </p:cNvSpPr>
          <p:nvPr>
            <p:ph type="title"/>
          </p:nvPr>
        </p:nvSpPr>
        <p:spPr>
          <a:xfrm>
            <a:off x="200025" y="34529"/>
            <a:ext cx="7279481" cy="857250"/>
          </a:xfrm>
        </p:spPr>
        <p:txBody>
          <a:bodyPr>
            <a:normAutofit fontScale="90000"/>
          </a:bodyPr>
          <a:lstStyle/>
          <a:p>
            <a:r>
              <a:rPr lang="en-US" sz="3600" dirty="0">
                <a:solidFill>
                  <a:srgbClr val="920000"/>
                </a:solidFill>
              </a:rPr>
              <a:t>The Hominoid slowdown</a:t>
            </a:r>
            <a:r>
              <a:rPr lang="en-US" sz="3600" dirty="0"/>
              <a:t> for single nucleotide mutations</a:t>
            </a:r>
            <a:endParaRPr lang="en-US" dirty="0"/>
          </a:p>
        </p:txBody>
      </p:sp>
      <p:pic>
        <p:nvPicPr>
          <p:cNvPr id="12" name="Picture 11" descr="Diagram, schematic&#10;&#10;Description automatically generated">
            <a:extLst>
              <a:ext uri="{FF2B5EF4-FFF2-40B4-BE49-F238E27FC236}">
                <a16:creationId xmlns:a16="http://schemas.microsoft.com/office/drawing/2014/main" id="{78FE3488-9453-4C6F-8D91-9FC2235FF59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8957" y="963219"/>
            <a:ext cx="5448250" cy="3848841"/>
          </a:xfrm>
          <a:prstGeom prst="rect">
            <a:avLst/>
          </a:prstGeom>
        </p:spPr>
      </p:pic>
      <p:sp>
        <p:nvSpPr>
          <p:cNvPr id="5" name="TextBox 4">
            <a:extLst>
              <a:ext uri="{FF2B5EF4-FFF2-40B4-BE49-F238E27FC236}">
                <a16:creationId xmlns:a16="http://schemas.microsoft.com/office/drawing/2014/main" id="{744D1D9F-3931-4BA8-8B5B-E70D17D6A615}"/>
              </a:ext>
            </a:extLst>
          </p:cNvPr>
          <p:cNvSpPr txBox="1"/>
          <p:nvPr/>
        </p:nvSpPr>
        <p:spPr>
          <a:xfrm>
            <a:off x="458957" y="4487702"/>
            <a:ext cx="1233438" cy="215444"/>
          </a:xfrm>
          <a:prstGeom prst="rect">
            <a:avLst/>
          </a:prstGeom>
          <a:noFill/>
        </p:spPr>
        <p:txBody>
          <a:bodyPr wrap="square" rtlCol="0">
            <a:spAutoFit/>
          </a:bodyPr>
          <a:lstStyle/>
          <a:p>
            <a:r>
              <a:rPr lang="en-US" sz="800" i="1" dirty="0"/>
              <a:t>Adapted from Yi 2013</a:t>
            </a:r>
          </a:p>
        </p:txBody>
      </p:sp>
      <p:pic>
        <p:nvPicPr>
          <p:cNvPr id="9" name="Picture 8">
            <a:extLst>
              <a:ext uri="{FF2B5EF4-FFF2-40B4-BE49-F238E27FC236}">
                <a16:creationId xmlns:a16="http://schemas.microsoft.com/office/drawing/2014/main" id="{90E21AB5-6564-40E4-AF44-4E0AAE8E5B0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380194" y="2167793"/>
            <a:ext cx="2413763" cy="1442185"/>
          </a:xfrm>
          <a:prstGeom prst="rect">
            <a:avLst/>
          </a:prstGeom>
        </p:spPr>
      </p:pic>
    </p:spTree>
    <p:extLst>
      <p:ext uri="{BB962C8B-B14F-4D97-AF65-F5344CB8AC3E}">
        <p14:creationId xmlns:p14="http://schemas.microsoft.com/office/powerpoint/2010/main" val="24125581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C5E6E66-969A-4E27-9379-96778E7F4B0F}"/>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267326" y="1207630"/>
            <a:ext cx="6609347" cy="2041121"/>
          </a:xfrm>
          <a:prstGeom prst="rect">
            <a:avLst/>
          </a:prstGeom>
        </p:spPr>
      </p:pic>
      <p:sp>
        <p:nvSpPr>
          <p:cNvPr id="4" name="Slide Number Placeholder 3">
            <a:extLst>
              <a:ext uri="{FF2B5EF4-FFF2-40B4-BE49-F238E27FC236}">
                <a16:creationId xmlns:a16="http://schemas.microsoft.com/office/drawing/2014/main" id="{A5E9F994-A7DC-485C-B4DA-14BDBFA75D6B}"/>
              </a:ext>
            </a:extLst>
          </p:cNvPr>
          <p:cNvSpPr>
            <a:spLocks noGrp="1"/>
          </p:cNvSpPr>
          <p:nvPr>
            <p:ph type="sldNum" sz="quarter" idx="12"/>
          </p:nvPr>
        </p:nvSpPr>
        <p:spPr/>
        <p:txBody>
          <a:bodyPr/>
          <a:lstStyle/>
          <a:p>
            <a:fld id="{A91DC9A1-0149-4A14-AA6F-2444EA3861A9}" type="slidenum">
              <a:rPr lang="en-US" smtClean="0"/>
              <a:pPr/>
              <a:t>8</a:t>
            </a:fld>
            <a:endParaRPr lang="en-US"/>
          </a:p>
        </p:txBody>
      </p:sp>
      <p:sp>
        <p:nvSpPr>
          <p:cNvPr id="8" name="Title 1">
            <a:extLst>
              <a:ext uri="{FF2B5EF4-FFF2-40B4-BE49-F238E27FC236}">
                <a16:creationId xmlns:a16="http://schemas.microsoft.com/office/drawing/2014/main" id="{99A245E0-7265-2B42-B4CD-BBBAB6467B0E}"/>
              </a:ext>
            </a:extLst>
          </p:cNvPr>
          <p:cNvSpPr>
            <a:spLocks noGrp="1"/>
          </p:cNvSpPr>
          <p:nvPr>
            <p:ph type="title"/>
          </p:nvPr>
        </p:nvSpPr>
        <p:spPr>
          <a:xfrm>
            <a:off x="106417" y="102394"/>
            <a:ext cx="7044477" cy="994172"/>
          </a:xfrm>
        </p:spPr>
        <p:txBody>
          <a:bodyPr>
            <a:normAutofit fontScale="90000"/>
          </a:bodyPr>
          <a:lstStyle/>
          <a:p>
            <a:r>
              <a:rPr lang="en-US" sz="3000" dirty="0">
                <a:solidFill>
                  <a:srgbClr val="920000"/>
                </a:solidFill>
              </a:rPr>
              <a:t>The Hominoid slowdown </a:t>
            </a:r>
            <a:r>
              <a:rPr lang="en-US" sz="3000" dirty="0"/>
              <a:t>is predicted by the </a:t>
            </a:r>
            <a:r>
              <a:rPr lang="en-US" sz="3000" dirty="0">
                <a:solidFill>
                  <a:schemeClr val="accent5">
                    <a:lumMod val="75000"/>
                  </a:schemeClr>
                </a:solidFill>
              </a:rPr>
              <a:t>generation-time model</a:t>
            </a:r>
          </a:p>
        </p:txBody>
      </p:sp>
    </p:spTree>
    <p:extLst>
      <p:ext uri="{BB962C8B-B14F-4D97-AF65-F5344CB8AC3E}">
        <p14:creationId xmlns:p14="http://schemas.microsoft.com/office/powerpoint/2010/main" val="16208633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C5E6E66-969A-4E27-9379-96778E7F4B0F}"/>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267327" y="1207630"/>
            <a:ext cx="6609344" cy="2041121"/>
          </a:xfrm>
          <a:prstGeom prst="rect">
            <a:avLst/>
          </a:prstGeom>
        </p:spPr>
      </p:pic>
      <p:sp>
        <p:nvSpPr>
          <p:cNvPr id="4" name="Slide Number Placeholder 3">
            <a:extLst>
              <a:ext uri="{FF2B5EF4-FFF2-40B4-BE49-F238E27FC236}">
                <a16:creationId xmlns:a16="http://schemas.microsoft.com/office/drawing/2014/main" id="{A5E9F994-A7DC-485C-B4DA-14BDBFA75D6B}"/>
              </a:ext>
            </a:extLst>
          </p:cNvPr>
          <p:cNvSpPr>
            <a:spLocks noGrp="1"/>
          </p:cNvSpPr>
          <p:nvPr>
            <p:ph type="sldNum" sz="quarter" idx="12"/>
          </p:nvPr>
        </p:nvSpPr>
        <p:spPr/>
        <p:txBody>
          <a:bodyPr/>
          <a:lstStyle/>
          <a:p>
            <a:fld id="{A91DC9A1-0149-4A14-AA6F-2444EA3861A9}" type="slidenum">
              <a:rPr lang="en-US" smtClean="0"/>
              <a:pPr/>
              <a:t>9</a:t>
            </a:fld>
            <a:endParaRPr lang="en-US"/>
          </a:p>
        </p:txBody>
      </p:sp>
      <p:sp>
        <p:nvSpPr>
          <p:cNvPr id="8" name="Title 1">
            <a:extLst>
              <a:ext uri="{FF2B5EF4-FFF2-40B4-BE49-F238E27FC236}">
                <a16:creationId xmlns:a16="http://schemas.microsoft.com/office/drawing/2014/main" id="{99A245E0-7265-2B42-B4CD-BBBAB6467B0E}"/>
              </a:ext>
            </a:extLst>
          </p:cNvPr>
          <p:cNvSpPr>
            <a:spLocks noGrp="1"/>
          </p:cNvSpPr>
          <p:nvPr>
            <p:ph type="title"/>
          </p:nvPr>
        </p:nvSpPr>
        <p:spPr>
          <a:xfrm>
            <a:off x="106417" y="102394"/>
            <a:ext cx="6522983" cy="994172"/>
          </a:xfrm>
        </p:spPr>
        <p:txBody>
          <a:bodyPr>
            <a:normAutofit fontScale="90000"/>
          </a:bodyPr>
          <a:lstStyle/>
          <a:p>
            <a:r>
              <a:rPr lang="en-US" sz="3000" dirty="0">
                <a:solidFill>
                  <a:srgbClr val="920000"/>
                </a:solidFill>
              </a:rPr>
              <a:t>The Hominoid slowdown </a:t>
            </a:r>
            <a:r>
              <a:rPr lang="en-US" sz="3000" dirty="0"/>
              <a:t>is predicted by the </a:t>
            </a:r>
            <a:r>
              <a:rPr lang="en-US" sz="3000" dirty="0">
                <a:solidFill>
                  <a:schemeClr val="accent5">
                    <a:lumMod val="75000"/>
                  </a:schemeClr>
                </a:solidFill>
              </a:rPr>
              <a:t>generation-time model</a:t>
            </a:r>
          </a:p>
        </p:txBody>
      </p:sp>
    </p:spTree>
    <p:extLst>
      <p:ext uri="{BB962C8B-B14F-4D97-AF65-F5344CB8AC3E}">
        <p14:creationId xmlns:p14="http://schemas.microsoft.com/office/powerpoint/2010/main" val="26414210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2">
      <a:majorFont>
        <a:latin typeface="Calibri Light"/>
        <a:ea typeface=""/>
        <a:cs typeface=""/>
      </a:majorFont>
      <a:minorFont>
        <a:latin typeface="Calibri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lgn="l">
          <a:defRPr dirty="0" smtClean="0">
            <a:latin typeface="Source Sans Pro" panose="020B0503030403020204" pitchFamily="34" charset="0"/>
            <a:ea typeface="Source Sans Pro" panose="020B0503030403020204" pitchFamily="34"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39794</TotalTime>
  <Words>3247</Words>
  <Application>Microsoft Office PowerPoint</Application>
  <PresentationFormat>On-screen Show (16:9)</PresentationFormat>
  <Paragraphs>378</Paragraphs>
  <Slides>49</Slides>
  <Notes>42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49</vt:i4>
      </vt:variant>
    </vt:vector>
  </HeadingPairs>
  <TitlesOfParts>
    <vt:vector size="56" baseType="lpstr">
      <vt:lpstr>Arial</vt:lpstr>
      <vt:lpstr>Calibri</vt:lpstr>
      <vt:lpstr>Calibri Light</vt:lpstr>
      <vt:lpstr>Cambria Math</vt:lpstr>
      <vt:lpstr>Myriad Pro</vt:lpstr>
      <vt:lpstr>Source Sans Pro</vt:lpstr>
      <vt:lpstr>Office Theme</vt:lpstr>
      <vt:lpstr>Pedigree sequencing and mutation rate variation in primates</vt:lpstr>
      <vt:lpstr>Mutation is a fundamental process</vt:lpstr>
      <vt:lpstr>Mutation is a fundamental process</vt:lpstr>
      <vt:lpstr>Mutation is a fundamental process</vt:lpstr>
      <vt:lpstr>Understanding the mutation rate is key for many aspects of biology</vt:lpstr>
      <vt:lpstr>The mutation rate is a trait that can evolve</vt:lpstr>
      <vt:lpstr>The Hominoid slowdown for single nucleotide mutations</vt:lpstr>
      <vt:lpstr>The Hominoid slowdown is predicted by the generation-time model</vt:lpstr>
      <vt:lpstr>The Hominoid slowdown is predicted by the generation-time model</vt:lpstr>
      <vt:lpstr>The Hominoid slowdown is predicted by the generation-time model</vt:lpstr>
      <vt:lpstr>The generation-time model assumes a constant number of mutations per generation</vt:lpstr>
      <vt:lpstr>Pedigree sequencing allow us to directly estimate the mutation rate per generation</vt:lpstr>
      <vt:lpstr>Pedigree sequencing allow us to directly estimate the mutation rate per generation</vt:lpstr>
      <vt:lpstr>The mutation rate per generation is not constant</vt:lpstr>
      <vt:lpstr>The mutation rate per generation is not constant</vt:lpstr>
      <vt:lpstr>The paternal age effect contradicts the generation-time model</vt:lpstr>
      <vt:lpstr>The paternal age effect contradicts the generation-time model</vt:lpstr>
      <vt:lpstr>PowerPoint Presentation</vt:lpstr>
      <vt:lpstr>How can mutation rate per generation vary?</vt:lpstr>
      <vt:lpstr>How can mutation rate per generation vary?</vt:lpstr>
      <vt:lpstr>How can mutation rate per generation vary?</vt:lpstr>
      <vt:lpstr>How can mutation rate per generation vary?</vt:lpstr>
      <vt:lpstr>Primate pedigree sequencing</vt:lpstr>
      <vt:lpstr>Primate pedigree sequencing</vt:lpstr>
      <vt:lpstr>Owl monkey and macaque mutation rates</vt:lpstr>
      <vt:lpstr>The owl monkey and macaque rates are lower than great apes</vt:lpstr>
      <vt:lpstr>Similar paternal age effects in owl monkeys and macaques</vt:lpstr>
      <vt:lpstr>Point estimates do not capture the paternal age effect</vt:lpstr>
      <vt:lpstr>How can we compare rates between species while accounting for paternal age effects?</vt:lpstr>
      <vt:lpstr>Age of reproduction is crucial in determining mutation rates per generation</vt:lpstr>
      <vt:lpstr>Human studies give us a mutation rate function for a given age of puberty</vt:lpstr>
      <vt:lpstr>Altering puberty age predicts mutation rates for chimpanzee and owl monkey</vt:lpstr>
      <vt:lpstr>A human at age 25 passes on the same number of mutations as an owl monkey at age 12</vt:lpstr>
      <vt:lpstr>A human at age 25 passes on the same number of mutations as an owl monkey at age 12</vt:lpstr>
      <vt:lpstr>Measuring samples at different ages leads to differences in rate estimates</vt:lpstr>
      <vt:lpstr>Earlier puberty age alone doesn’t explain the lower macaque rate</vt:lpstr>
      <vt:lpstr>Fewer mutations accumulating before puberty in macaques</vt:lpstr>
      <vt:lpstr>Later age of puberty may offset the affects of the paternal age effect</vt:lpstr>
      <vt:lpstr>Later age of puberty may offset the affects of the paternal age effect</vt:lpstr>
      <vt:lpstr>Life history traits play major role in determining mutation rate per year</vt:lpstr>
      <vt:lpstr>Pedigree estimates of yearly rates also support a Hominoid slowdown</vt:lpstr>
      <vt:lpstr>Do copy-number variants exhibit age effects?</vt:lpstr>
      <vt:lpstr>No age effects for de novo copy-number variants</vt:lpstr>
      <vt:lpstr>CNVs at neutral sites are expected to follow the generation-time model</vt:lpstr>
      <vt:lpstr>Great apes have increased rates of gene gain/loss</vt:lpstr>
      <vt:lpstr>Selection may be influencing the long-term evolution of CNVs</vt:lpstr>
      <vt:lpstr>Acknowledgements</vt:lpstr>
      <vt:lpstr>Thanks</vt:lpstr>
      <vt:lpstr>Take home points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Gregg</dc:creator>
  <cp:lastModifiedBy>Thomas, Gregg</cp:lastModifiedBy>
  <cp:revision>548</cp:revision>
  <dcterms:created xsi:type="dcterms:W3CDTF">2016-08-22T22:27:08Z</dcterms:created>
  <dcterms:modified xsi:type="dcterms:W3CDTF">2021-03-19T17:26:48Z</dcterms:modified>
</cp:coreProperties>
</file>