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1209" r:id="rId2"/>
    <p:sldId id="1318" r:id="rId3"/>
    <p:sldId id="1210" r:id="rId4"/>
    <p:sldId id="1290" r:id="rId5"/>
    <p:sldId id="996" r:id="rId6"/>
    <p:sldId id="1324" r:id="rId7"/>
    <p:sldId id="1321" r:id="rId8"/>
    <p:sldId id="1320" r:id="rId9"/>
    <p:sldId id="1319" r:id="rId10"/>
    <p:sldId id="1325" r:id="rId11"/>
    <p:sldId id="1292" r:id="rId12"/>
    <p:sldId id="1254" r:id="rId13"/>
    <p:sldId id="1216" r:id="rId14"/>
    <p:sldId id="1217" r:id="rId15"/>
    <p:sldId id="1218" r:id="rId16"/>
    <p:sldId id="1219" r:id="rId17"/>
    <p:sldId id="1225" r:id="rId18"/>
    <p:sldId id="1224" r:id="rId19"/>
    <p:sldId id="1226" r:id="rId20"/>
    <p:sldId id="1326" r:id="rId21"/>
    <p:sldId id="1227" r:id="rId22"/>
    <p:sldId id="1298" r:id="rId23"/>
    <p:sldId id="1297" r:id="rId24"/>
    <p:sldId id="1296" r:id="rId25"/>
    <p:sldId id="1299" r:id="rId26"/>
    <p:sldId id="1233" r:id="rId27"/>
    <p:sldId id="1232" r:id="rId28"/>
    <p:sldId id="1231" r:id="rId29"/>
    <p:sldId id="1234" r:id="rId30"/>
    <p:sldId id="1302" r:id="rId31"/>
    <p:sldId id="1316" r:id="rId32"/>
    <p:sldId id="1317" r:id="rId33"/>
    <p:sldId id="1314" r:id="rId34"/>
    <p:sldId id="1315" r:id="rId35"/>
    <p:sldId id="1304" r:id="rId36"/>
    <p:sldId id="1305" r:id="rId37"/>
    <p:sldId id="1237" r:id="rId38"/>
    <p:sldId id="1306" r:id="rId39"/>
    <p:sldId id="1283" r:id="rId40"/>
    <p:sldId id="1238" r:id="rId41"/>
    <p:sldId id="1309" r:id="rId42"/>
    <p:sldId id="1310" r:id="rId43"/>
    <p:sldId id="1239" r:id="rId44"/>
    <p:sldId id="1289" r:id="rId45"/>
    <p:sldId id="1287" r:id="rId46"/>
    <p:sldId id="1288" r:id="rId47"/>
    <p:sldId id="1240" r:id="rId48"/>
    <p:sldId id="1241" r:id="rId49"/>
    <p:sldId id="1311" r:id="rId50"/>
    <p:sldId id="1312" r:id="rId51"/>
    <p:sldId id="1242" r:id="rId52"/>
    <p:sldId id="1323" r:id="rId53"/>
    <p:sldId id="1285" r:id="rId54"/>
    <p:sldId id="1284" r:id="rId55"/>
    <p:sldId id="1243" r:id="rId56"/>
    <p:sldId id="1244" r:id="rId57"/>
    <p:sldId id="1280" r:id="rId58"/>
    <p:sldId id="1281" r:id="rId59"/>
    <p:sldId id="1295" r:id="rId60"/>
    <p:sldId id="1294" r:id="rId61"/>
  </p:sldIdLst>
  <p:sldSz cx="9144000" cy="5143500" type="screen16x9"/>
  <p:notesSz cx="6858000" cy="9144000"/>
  <p:defaultTextStyle>
    <a:defPPr>
      <a:defRPr lang="en-US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  <a:srgbClr val="9D2235"/>
    <a:srgbClr val="9572B2"/>
    <a:srgbClr val="333333"/>
    <a:srgbClr val="0067B1"/>
    <a:srgbClr val="C62828"/>
    <a:srgbClr val="999999"/>
    <a:srgbClr val="ED7D31"/>
    <a:srgbClr val="EEE3CC"/>
    <a:srgbClr val="E48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7676" autoAdjust="0"/>
  </p:normalViewPr>
  <p:slideViewPr>
    <p:cSldViewPr snapToGrid="0" snapToObjects="1">
      <p:cViewPr varScale="1">
        <p:scale>
          <a:sx n="165" d="100"/>
          <a:sy n="165" d="100"/>
        </p:scale>
        <p:origin x="1722" y="138"/>
      </p:cViewPr>
      <p:guideLst>
        <p:guide orient="horz" pos="1620"/>
        <p:guide pos="2880"/>
      </p:guideLst>
    </p:cSldViewPr>
  </p:slideViewPr>
  <p:notesTextViewPr>
    <p:cViewPr>
      <p:scale>
        <a:sx n="176" d="100"/>
        <a:sy n="176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64E05D-C217-4EDC-A234-070B1B5CBC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5DD5EB-189C-4DE1-9B6B-CA8779A7B4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A5826-D732-48AF-8BA4-2577416F7FDC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B34D7-26E2-4211-98E2-98928C63A5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862AC-B259-423A-88E4-DE1B09793F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F8D34-19CB-4101-8112-03BE7EE4F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4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34B77-6F8F-46C2-8C89-03A0A77F8E1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FAD9F-F2D8-4FFF-89D4-F8A81DE28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72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98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22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710FAD9F-F2D8-4FFF-89D4-F8A81DE286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67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710FAD9F-F2D8-4FFF-89D4-F8A81DE286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18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26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02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77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10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28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18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83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086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548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40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658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278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42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179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709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469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987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13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495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710FAD9F-F2D8-4FFF-89D4-F8A81DE286A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174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710FAD9F-F2D8-4FFF-89D4-F8A81DE286A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161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710FAD9F-F2D8-4FFF-89D4-F8A81DE286A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889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710FAD9F-F2D8-4FFF-89D4-F8A81DE286A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642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710FAD9F-F2D8-4FFF-89D4-F8A81DE286A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092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433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951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533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27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15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37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11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805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842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058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343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48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082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994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467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2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08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427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300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932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72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502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7964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2719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710FAD9F-F2D8-4FFF-89D4-F8A81DE286A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404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710FAD9F-F2D8-4FFF-89D4-F8A81DE286A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4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11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43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25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FAD9F-F2D8-4FFF-89D4-F8A81DE286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57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4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CF69CA37-420A-400E-8ACC-FB9469DD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4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CF69CA37-420A-400E-8ACC-FB9469DD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5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34529"/>
            <a:ext cx="874395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249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CF69CA37-420A-400E-8ACC-FB9469DD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1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CF69CA37-420A-400E-8ACC-FB9469DD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2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CF69CA37-420A-400E-8ACC-FB9469DD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CF69CA37-420A-400E-8ACC-FB9469DD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5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CF69CA37-420A-400E-8ACC-FB9469DD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0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CF69CA37-420A-400E-8ACC-FB9469DD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4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CF69CA37-420A-400E-8ACC-FB9469DD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8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305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378" rtl="0" eaLnBrk="1" latinLnBrk="0" hangingPunct="1">
        <a:spcBef>
          <a:spcPct val="0"/>
        </a:spcBef>
        <a:buNone/>
        <a:defRPr sz="3600" i="0" kern="1200">
          <a:solidFill>
            <a:schemeClr val="tx1"/>
          </a:solidFill>
          <a:latin typeface="Source Sans Pro" panose="020B0604020202020204" pitchFamily="34" charset="0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0.png"/><Relationship Id="rId9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wct/bonsai" TargetMode="Externa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hyloacc.github.io/" TargetMode="Externa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jpe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ailymammal.com/murines-five-ways/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524F94F-3D30-4DBE-B32D-A0165EFA24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00775" y="3982"/>
            <a:ext cx="2943225" cy="50720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451" y="380470"/>
            <a:ext cx="8405664" cy="1102519"/>
          </a:xfrm>
        </p:spPr>
        <p:txBody>
          <a:bodyPr>
            <a:noAutofit/>
          </a:bodyPr>
          <a:lstStyle/>
          <a:p>
            <a:r>
              <a:rPr lang="en-US" dirty="0"/>
              <a:t>Prioritizing loci for ILS-aware rate analyses using phylogenetic concordance factors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304001-015F-BCBC-E490-8D17882F8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7684" y="3924537"/>
            <a:ext cx="1568631" cy="1003817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FE61E58B-560C-49C2-BABF-864C2EF732A6}"/>
              </a:ext>
            </a:extLst>
          </p:cNvPr>
          <p:cNvSpPr txBox="1">
            <a:spLocks/>
          </p:cNvSpPr>
          <p:nvPr/>
        </p:nvSpPr>
        <p:spPr>
          <a:xfrm>
            <a:off x="1502471" y="2500708"/>
            <a:ext cx="2188924" cy="815504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0" indent="0" algn="ctr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457189" indent="0" algn="ctr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914378" indent="0" algn="ctr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371566" indent="0" algn="ctr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1828754" indent="0" algn="ctr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285943" indent="0" algn="ctr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2" indent="0" algn="ctr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>
                <a:solidFill>
                  <a:schemeClr val="tx1"/>
                </a:solidFill>
              </a:rPr>
              <a:t>Gregg Thomas</a:t>
            </a:r>
          </a:p>
          <a:p>
            <a:pPr algn="l"/>
            <a:r>
              <a:rPr lang="en-US" sz="1400" u="sng">
                <a:solidFill>
                  <a:srgbClr val="0070C0"/>
                </a:solidFill>
              </a:rPr>
              <a:t>gwct.github.io</a:t>
            </a:r>
            <a:endParaRPr lang="en-US" sz="1400" u="sng" dirty="0">
              <a:solidFill>
                <a:srgbClr val="0070C0"/>
              </a:solidFill>
              <a:cs typeface="Calibri"/>
            </a:endParaRPr>
          </a:p>
        </p:txBody>
      </p:sp>
      <p:pic>
        <p:nvPicPr>
          <p:cNvPr id="12" name="Picture 11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3D2F84EA-F0E7-40E8-8E9A-F6FA7F1423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58" y="2451070"/>
            <a:ext cx="928370" cy="91016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EA6BE357-C9BA-4F19-B1C7-EC1A74F29F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797" y="2506387"/>
            <a:ext cx="2887511" cy="74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20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BD554B3-A877-4A5B-A5E5-829AF56FF9E0}"/>
              </a:ext>
            </a:extLst>
          </p:cNvPr>
          <p:cNvSpPr/>
          <p:nvPr/>
        </p:nvSpPr>
        <p:spPr>
          <a:xfrm>
            <a:off x="2917636" y="2079359"/>
            <a:ext cx="2047524" cy="47655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D60187-55BE-41EF-9287-05BFA7F0853C}"/>
              </a:ext>
            </a:extLst>
          </p:cNvPr>
          <p:cNvSpPr txBox="1"/>
          <p:nvPr/>
        </p:nvSpPr>
        <p:spPr>
          <a:xfrm>
            <a:off x="2944393" y="2050079"/>
            <a:ext cx="198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PhyloAcc</a:t>
            </a:r>
            <a:r>
              <a:rPr lang="en-US" sz="2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v1</a:t>
            </a:r>
            <a:endParaRPr lang="en-US" sz="32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71EBA8A-4E49-4F84-B03E-C2DA7C3507B0}"/>
              </a:ext>
            </a:extLst>
          </p:cNvPr>
          <p:cNvSpPr txBox="1"/>
          <p:nvPr/>
        </p:nvSpPr>
        <p:spPr>
          <a:xfrm>
            <a:off x="3454733" y="2603350"/>
            <a:ext cx="969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Hu et al. 2019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294AD0A-2B3D-4E76-8586-807171546C4F}"/>
              </a:ext>
            </a:extLst>
          </p:cNvPr>
          <p:cNvGrpSpPr/>
          <p:nvPr/>
        </p:nvGrpSpPr>
        <p:grpSpPr>
          <a:xfrm>
            <a:off x="151694" y="4636452"/>
            <a:ext cx="1784637" cy="391525"/>
            <a:chOff x="151694" y="4636452"/>
            <a:chExt cx="1784637" cy="391525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AD684E69-216D-471A-8701-D9EF955781CC}"/>
                </a:ext>
              </a:extLst>
            </p:cNvPr>
            <p:cNvSpPr/>
            <p:nvPr/>
          </p:nvSpPr>
          <p:spPr>
            <a:xfrm>
              <a:off x="151694" y="4636452"/>
              <a:ext cx="393540" cy="391525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3D22F0D-4266-43DD-85B2-6B55AA6CDC85}"/>
                </a:ext>
              </a:extLst>
            </p:cNvPr>
            <p:cNvSpPr txBox="1"/>
            <p:nvPr/>
          </p:nvSpPr>
          <p:spPr>
            <a:xfrm>
              <a:off x="539548" y="4662938"/>
              <a:ext cx="1396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= Flightless</a:t>
              </a:r>
            </a:p>
          </p:txBody>
        </p:sp>
      </p:grp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572E65-B7A4-4DBA-A231-A98F86B9D6C2}"/>
              </a:ext>
            </a:extLst>
          </p:cNvPr>
          <p:cNvSpPr/>
          <p:nvPr/>
        </p:nvSpPr>
        <p:spPr>
          <a:xfrm>
            <a:off x="5408589" y="3387571"/>
            <a:ext cx="1257098" cy="3385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F808C17-46DA-42F0-AEBD-FC7D18551AA3}"/>
              </a:ext>
            </a:extLst>
          </p:cNvPr>
          <p:cNvGrpSpPr/>
          <p:nvPr/>
        </p:nvGrpSpPr>
        <p:grpSpPr>
          <a:xfrm>
            <a:off x="308473" y="393308"/>
            <a:ext cx="2399017" cy="3988289"/>
            <a:chOff x="5686012" y="482205"/>
            <a:chExt cx="1930503" cy="3988289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2BB71BC-4055-49A4-AC7D-2195C5AFC9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012" y="482205"/>
              <a:ext cx="1910760" cy="1994145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36732AB-8651-4225-93E4-5EBFBB193C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012" y="2476349"/>
              <a:ext cx="1910760" cy="1994145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A3B843B-D6A0-4E19-BF2F-A1E8AFECFC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6752" y="3465604"/>
              <a:ext cx="470261" cy="490781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914E9A5-63A6-4148-B36A-591ACBC6F1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4163" y="1424741"/>
              <a:ext cx="872849" cy="910937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642FEAB-E8D4-451A-A5F0-700035F52C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3487" y="928812"/>
              <a:ext cx="423028" cy="444868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8" name="Picture 67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E3F93F-381A-430E-A1A2-85D7B0E6E5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788" y="103763"/>
            <a:ext cx="502179" cy="579089"/>
          </a:xfrm>
          <a:prstGeom prst="rect">
            <a:avLst/>
          </a:prstGeom>
        </p:spPr>
      </p:pic>
      <p:pic>
        <p:nvPicPr>
          <p:cNvPr id="69" name="Picture 68" descr="Shape&#10;&#10;Description automatically generated with medium confidence">
            <a:extLst>
              <a:ext uri="{FF2B5EF4-FFF2-40B4-BE49-F238E27FC236}">
                <a16:creationId xmlns:a16="http://schemas.microsoft.com/office/drawing/2014/main" id="{D4128869-1B32-4A06-A676-EB2E0898B4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901" y="1909805"/>
            <a:ext cx="800986" cy="650801"/>
          </a:xfrm>
          <a:prstGeom prst="rect">
            <a:avLst/>
          </a:prstGeom>
        </p:spPr>
      </p:pic>
      <p:pic>
        <p:nvPicPr>
          <p:cNvPr id="70" name="Picture 69" descr="Shape&#10;&#10;Description automatically generated with medium confidence">
            <a:extLst>
              <a:ext uri="{FF2B5EF4-FFF2-40B4-BE49-F238E27FC236}">
                <a16:creationId xmlns:a16="http://schemas.microsoft.com/office/drawing/2014/main" id="{79045A82-4E28-49B6-BA36-A51962599D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54384" y="4234749"/>
            <a:ext cx="800986" cy="517825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60BE3BE2-9B6A-4E78-BF4C-6F2EEBD6B04C}"/>
              </a:ext>
            </a:extLst>
          </p:cNvPr>
          <p:cNvSpPr txBox="1"/>
          <p:nvPr/>
        </p:nvSpPr>
        <p:spPr>
          <a:xfrm>
            <a:off x="5171178" y="4324384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TC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AGC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GC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50F9BCE-2925-4478-8641-9CD7C715232D}"/>
              </a:ext>
            </a:extLst>
          </p:cNvPr>
          <p:cNvSpPr txBox="1"/>
          <p:nvPr/>
        </p:nvSpPr>
        <p:spPr>
          <a:xfrm>
            <a:off x="5193187" y="2148359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AACATCGGAGCCA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77B82F-7A3D-45AA-B4E5-D1F689EF69D1}"/>
              </a:ext>
            </a:extLst>
          </p:cNvPr>
          <p:cNvSpPr txBox="1"/>
          <p:nvPr/>
        </p:nvSpPr>
        <p:spPr>
          <a:xfrm>
            <a:off x="5193187" y="3065386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CATCG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AG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GT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4F047BC-B9E6-4CA8-8677-B8148715756F}"/>
              </a:ext>
            </a:extLst>
          </p:cNvPr>
          <p:cNvSpPr txBox="1"/>
          <p:nvPr/>
        </p:nvSpPr>
        <p:spPr>
          <a:xfrm>
            <a:off x="5171178" y="1124795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AACATCGGAGCCA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D6CF496-4A5F-4FF8-9F62-4850FAA48604}"/>
              </a:ext>
            </a:extLst>
          </p:cNvPr>
          <p:cNvSpPr txBox="1"/>
          <p:nvPr/>
        </p:nvSpPr>
        <p:spPr>
          <a:xfrm>
            <a:off x="5171178" y="148489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AACATCGGAGCCA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84F23C4-587D-4E26-B725-94F6822B83DE}"/>
              </a:ext>
            </a:extLst>
          </p:cNvPr>
          <p:cNvCxnSpPr>
            <a:cxnSpLocks/>
          </p:cNvCxnSpPr>
          <p:nvPr/>
        </p:nvCxnSpPr>
        <p:spPr>
          <a:xfrm>
            <a:off x="7067105" y="4499788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6BC96DF-AD40-42AA-B920-8130D5C67AE7}"/>
              </a:ext>
            </a:extLst>
          </p:cNvPr>
          <p:cNvCxnSpPr>
            <a:cxnSpLocks/>
          </p:cNvCxnSpPr>
          <p:nvPr/>
        </p:nvCxnSpPr>
        <p:spPr>
          <a:xfrm>
            <a:off x="7067105" y="3376707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E1A2687-EA62-4EC8-BC87-CAE7234CA3A9}"/>
              </a:ext>
            </a:extLst>
          </p:cNvPr>
          <p:cNvCxnSpPr>
            <a:cxnSpLocks/>
          </p:cNvCxnSpPr>
          <p:nvPr/>
        </p:nvCxnSpPr>
        <p:spPr>
          <a:xfrm>
            <a:off x="7067105" y="2317636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C411A70-4D32-4615-A90C-C17EC4FBDEA8}"/>
              </a:ext>
            </a:extLst>
          </p:cNvPr>
          <p:cNvCxnSpPr>
            <a:cxnSpLocks/>
          </p:cNvCxnSpPr>
          <p:nvPr/>
        </p:nvCxnSpPr>
        <p:spPr>
          <a:xfrm>
            <a:off x="7067105" y="1284783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5D403A9-7A27-402A-95E4-D7FF8A8A3245}"/>
              </a:ext>
            </a:extLst>
          </p:cNvPr>
          <p:cNvCxnSpPr>
            <a:cxnSpLocks/>
          </p:cNvCxnSpPr>
          <p:nvPr/>
        </p:nvCxnSpPr>
        <p:spPr>
          <a:xfrm>
            <a:off x="7067105" y="352993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25452E1-9F26-4570-B984-3A350FF4279C}"/>
              </a:ext>
            </a:extLst>
          </p:cNvPr>
          <p:cNvSpPr txBox="1"/>
          <p:nvPr/>
        </p:nvSpPr>
        <p:spPr>
          <a:xfrm>
            <a:off x="5432317" y="3387571"/>
            <a:ext cx="1219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Accelerated</a:t>
            </a:r>
            <a:endParaRPr lang="en-US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24906768-DE83-4895-A8C3-80F5EE50CCA2}"/>
              </a:ext>
            </a:extLst>
          </p:cNvPr>
          <p:cNvSpPr/>
          <p:nvPr/>
        </p:nvSpPr>
        <p:spPr>
          <a:xfrm>
            <a:off x="5400756" y="4662938"/>
            <a:ext cx="1257098" cy="3385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D4A6A3E-91C2-4F2D-9768-2D83963E03FD}"/>
              </a:ext>
            </a:extLst>
          </p:cNvPr>
          <p:cNvSpPr txBox="1"/>
          <p:nvPr/>
        </p:nvSpPr>
        <p:spPr>
          <a:xfrm>
            <a:off x="5424484" y="4662938"/>
            <a:ext cx="1219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Accelerated</a:t>
            </a:r>
            <a:endParaRPr lang="en-US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346AF63-56FF-4CDF-BFD5-C8012AC6CBA1}"/>
              </a:ext>
            </a:extLst>
          </p:cNvPr>
          <p:cNvSpPr/>
          <p:nvPr/>
        </p:nvSpPr>
        <p:spPr>
          <a:xfrm>
            <a:off x="8112299" y="4144567"/>
            <a:ext cx="899776" cy="89517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DE1C654-C11C-464A-B3C9-E57433375AF7}"/>
              </a:ext>
            </a:extLst>
          </p:cNvPr>
          <p:cNvGrpSpPr/>
          <p:nvPr/>
        </p:nvGrpSpPr>
        <p:grpSpPr>
          <a:xfrm>
            <a:off x="8104989" y="2972318"/>
            <a:ext cx="899776" cy="895170"/>
            <a:chOff x="6262241" y="3184553"/>
            <a:chExt cx="899776" cy="895170"/>
          </a:xfrm>
        </p:grpSpPr>
        <p:pic>
          <p:nvPicPr>
            <p:cNvPr id="86" name="Picture 8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6B40BF5-0B42-4F0D-B58C-99DE878C0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451" y="3260651"/>
              <a:ext cx="573364" cy="756605"/>
            </a:xfrm>
            <a:prstGeom prst="rect">
              <a:avLst/>
            </a:prstGeom>
          </p:spPr>
        </p:pic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B1FA1421-3AA8-4619-8FBC-5C33D7AC59BA}"/>
                </a:ext>
              </a:extLst>
            </p:cNvPr>
            <p:cNvSpPr/>
            <p:nvPr/>
          </p:nvSpPr>
          <p:spPr>
            <a:xfrm>
              <a:off x="6262241" y="3184553"/>
              <a:ext cx="899776" cy="895170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8" name="Picture 87" descr="Shape&#10;&#10;Description automatically generated with medium confidence">
            <a:extLst>
              <a:ext uri="{FF2B5EF4-FFF2-40B4-BE49-F238E27FC236}">
                <a16:creationId xmlns:a16="http://schemas.microsoft.com/office/drawing/2014/main" id="{E5354F64-0E7C-4F1F-870F-6D4DA523C7F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594" y="1068723"/>
            <a:ext cx="899776" cy="534242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68AC7035-D972-4AAF-AC66-865F47F03C48}"/>
              </a:ext>
            </a:extLst>
          </p:cNvPr>
          <p:cNvSpPr/>
          <p:nvPr/>
        </p:nvSpPr>
        <p:spPr>
          <a:xfrm>
            <a:off x="0" y="1238"/>
            <a:ext cx="9144000" cy="5144121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1CDFBBE-61D1-45E1-852C-CF59A02B1E3A}"/>
              </a:ext>
            </a:extLst>
          </p:cNvPr>
          <p:cNvSpPr txBox="1"/>
          <p:nvPr/>
        </p:nvSpPr>
        <p:spPr>
          <a:xfrm>
            <a:off x="0" y="2135195"/>
            <a:ext cx="91440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Phylogenetic discordance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poses a problem for inferring rates of molecular evolution</a:t>
            </a: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964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6193-DEE5-4B29-8A8C-C5206FD8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22" y="114751"/>
            <a:ext cx="8292928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Phylogenies from different loci can disagree with each other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5821AB2-03C3-42F2-8759-675682BC17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640" y="1700385"/>
            <a:ext cx="1563392" cy="1286701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A8AF38-6897-40B9-B66B-D3502F01F69C}"/>
              </a:ext>
            </a:extLst>
          </p:cNvPr>
          <p:cNvSpPr/>
          <p:nvPr/>
        </p:nvSpPr>
        <p:spPr>
          <a:xfrm>
            <a:off x="935934" y="3132096"/>
            <a:ext cx="1360714" cy="36815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512828-931C-407D-8721-3B702852E547}"/>
              </a:ext>
            </a:extLst>
          </p:cNvPr>
          <p:cNvSpPr txBox="1"/>
          <p:nvPr/>
        </p:nvSpPr>
        <p:spPr>
          <a:xfrm>
            <a:off x="935934" y="3138324"/>
            <a:ext cx="135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Gene tree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03FF182-5B99-4CA5-9C5E-86F902B12D7E}"/>
              </a:ext>
            </a:extLst>
          </p:cNvPr>
          <p:cNvSpPr/>
          <p:nvPr/>
        </p:nvSpPr>
        <p:spPr>
          <a:xfrm>
            <a:off x="3924613" y="3136711"/>
            <a:ext cx="1360714" cy="36815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EF79488-C216-4C26-8A49-E8C0C20AE8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3274" y="1705000"/>
            <a:ext cx="1563392" cy="128670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60C7758-8368-469A-BD9A-A74FF5824ABF}"/>
              </a:ext>
            </a:extLst>
          </p:cNvPr>
          <p:cNvSpPr txBox="1"/>
          <p:nvPr/>
        </p:nvSpPr>
        <p:spPr>
          <a:xfrm>
            <a:off x="3924613" y="3142939"/>
            <a:ext cx="135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Gene tree 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01A02C4-0B88-419F-8355-22559CE933EE}"/>
              </a:ext>
            </a:extLst>
          </p:cNvPr>
          <p:cNvSpPr/>
          <p:nvPr/>
        </p:nvSpPr>
        <p:spPr>
          <a:xfrm>
            <a:off x="6901476" y="3128968"/>
            <a:ext cx="1360714" cy="36815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FF02D21-49D6-4054-88FA-90538601AD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0137" y="1697257"/>
            <a:ext cx="1563392" cy="12867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1C22421-CA4C-4724-A1E7-89B62E0D1F53}"/>
              </a:ext>
            </a:extLst>
          </p:cNvPr>
          <p:cNvSpPr txBox="1"/>
          <p:nvPr/>
        </p:nvSpPr>
        <p:spPr>
          <a:xfrm>
            <a:off x="6901476" y="3135196"/>
            <a:ext cx="135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Gene tree 3</a:t>
            </a:r>
          </a:p>
        </p:txBody>
      </p:sp>
    </p:spTree>
    <p:extLst>
      <p:ext uri="{BB962C8B-B14F-4D97-AF65-F5344CB8AC3E}">
        <p14:creationId xmlns:p14="http://schemas.microsoft.com/office/powerpoint/2010/main" val="1474716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6193-DEE5-4B29-8A8C-C5206FD8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22" y="114751"/>
            <a:ext cx="8292928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Phylogenies from different loci can disagree with an inferred species tree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3B2FE4-7394-4387-A522-1534864C5048}"/>
              </a:ext>
            </a:extLst>
          </p:cNvPr>
          <p:cNvGrpSpPr/>
          <p:nvPr/>
        </p:nvGrpSpPr>
        <p:grpSpPr>
          <a:xfrm>
            <a:off x="543284" y="1225994"/>
            <a:ext cx="2162125" cy="2882346"/>
            <a:chOff x="1777702" y="1218251"/>
            <a:chExt cx="2162125" cy="28823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5821AB2-03C3-42F2-8759-675682BC1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46058" y="1692642"/>
              <a:ext cx="1563392" cy="1286701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7A8AF38-6897-40B9-B66B-D3502F01F69C}"/>
                </a:ext>
              </a:extLst>
            </p:cNvPr>
            <p:cNvSpPr/>
            <p:nvPr/>
          </p:nvSpPr>
          <p:spPr>
            <a:xfrm>
              <a:off x="2170352" y="3124353"/>
              <a:ext cx="1360714" cy="368154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4512828-931C-407D-8721-3B702852E547}"/>
                </a:ext>
              </a:extLst>
            </p:cNvPr>
            <p:cNvSpPr txBox="1"/>
            <p:nvPr/>
          </p:nvSpPr>
          <p:spPr>
            <a:xfrm>
              <a:off x="2170352" y="3130581"/>
              <a:ext cx="1353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Gene tree 1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08104B1-F7BB-4C6B-A585-3CA3DFD00E9A}"/>
                </a:ext>
              </a:extLst>
            </p:cNvPr>
            <p:cNvSpPr/>
            <p:nvPr/>
          </p:nvSpPr>
          <p:spPr>
            <a:xfrm>
              <a:off x="2170352" y="3544285"/>
              <a:ext cx="1360714" cy="368154"/>
            </a:xfrm>
            <a:prstGeom prst="roundRect">
              <a:avLst/>
            </a:prstGeom>
            <a:solidFill>
              <a:srgbClr val="9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0AAFD6-CBAF-43BE-A1C2-35574753BF17}"/>
                </a:ext>
              </a:extLst>
            </p:cNvPr>
            <p:cNvSpPr txBox="1"/>
            <p:nvPr/>
          </p:nvSpPr>
          <p:spPr>
            <a:xfrm>
              <a:off x="2025625" y="1218251"/>
              <a:ext cx="1688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Concordant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AE1B511-F151-4F8E-8BC7-4814BE44322D}"/>
                </a:ext>
              </a:extLst>
            </p:cNvPr>
            <p:cNvSpPr/>
            <p:nvPr/>
          </p:nvSpPr>
          <p:spPr>
            <a:xfrm>
              <a:off x="1777702" y="1584577"/>
              <a:ext cx="2162125" cy="2516020"/>
            </a:xfrm>
            <a:prstGeom prst="roundRect">
              <a:avLst/>
            </a:prstGeom>
            <a:noFill/>
            <a:ln w="50800">
              <a:solidFill>
                <a:srgbClr val="9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51B759A-B61B-4509-80CB-A2009E8C2C5C}"/>
                </a:ext>
              </a:extLst>
            </p:cNvPr>
            <p:cNvSpPr txBox="1"/>
            <p:nvPr/>
          </p:nvSpPr>
          <p:spPr>
            <a:xfrm>
              <a:off x="2170351" y="3536879"/>
              <a:ext cx="1353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Species tree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31E420A-A1CB-4C1E-AAB4-00122F1B77C1}"/>
              </a:ext>
            </a:extLst>
          </p:cNvPr>
          <p:cNvGrpSpPr/>
          <p:nvPr/>
        </p:nvGrpSpPr>
        <p:grpSpPr>
          <a:xfrm>
            <a:off x="3520147" y="1233737"/>
            <a:ext cx="2162125" cy="2874603"/>
            <a:chOff x="4214034" y="1225994"/>
            <a:chExt cx="2162125" cy="287460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60EEC18-4AD4-4D8A-8AAD-A84B0221B096}"/>
                </a:ext>
              </a:extLst>
            </p:cNvPr>
            <p:cNvGrpSpPr/>
            <p:nvPr/>
          </p:nvGrpSpPr>
          <p:grpSpPr>
            <a:xfrm>
              <a:off x="4214034" y="1584577"/>
              <a:ext cx="2162125" cy="2516020"/>
              <a:chOff x="4189957" y="1584577"/>
              <a:chExt cx="2162125" cy="2516020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03FF182-5B99-4CA5-9C5E-86F902B12D7E}"/>
                  </a:ext>
                </a:extLst>
              </p:cNvPr>
              <p:cNvSpPr/>
              <p:nvPr/>
            </p:nvSpPr>
            <p:spPr>
              <a:xfrm>
                <a:off x="4594423" y="3128968"/>
                <a:ext cx="1360714" cy="368154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EF79488-C216-4C26-8A49-E8C0C20AE8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493084" y="1697257"/>
                <a:ext cx="1563392" cy="1286701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60C7758-8368-469A-BD9A-A74FF5824ABF}"/>
                  </a:ext>
                </a:extLst>
              </p:cNvPr>
              <p:cNvSpPr txBox="1"/>
              <p:nvPr/>
            </p:nvSpPr>
            <p:spPr>
              <a:xfrm>
                <a:off x="4594423" y="3135196"/>
                <a:ext cx="13531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Gene tree 2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16A084A8-6BA2-4906-BC30-1EC593D4BAE5}"/>
                  </a:ext>
                </a:extLst>
              </p:cNvPr>
              <p:cNvSpPr/>
              <p:nvPr/>
            </p:nvSpPr>
            <p:spPr>
              <a:xfrm>
                <a:off x="4189957" y="1584577"/>
                <a:ext cx="2162125" cy="2516020"/>
              </a:xfrm>
              <a:prstGeom prst="roundRect">
                <a:avLst/>
              </a:prstGeom>
              <a:noFill/>
              <a:ln w="508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22241C5-D46E-414C-99B6-18D3AE1064E9}"/>
                </a:ext>
              </a:extLst>
            </p:cNvPr>
            <p:cNvSpPr txBox="1"/>
            <p:nvPr/>
          </p:nvSpPr>
          <p:spPr>
            <a:xfrm>
              <a:off x="4344422" y="1225994"/>
              <a:ext cx="1859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Discordant 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69DCC43-5334-42C5-A19B-EE76C63E4AF3}"/>
              </a:ext>
            </a:extLst>
          </p:cNvPr>
          <p:cNvGrpSpPr/>
          <p:nvPr/>
        </p:nvGrpSpPr>
        <p:grpSpPr>
          <a:xfrm>
            <a:off x="6497010" y="1225994"/>
            <a:ext cx="2162125" cy="2874603"/>
            <a:chOff x="6650365" y="1225994"/>
            <a:chExt cx="2162125" cy="2874603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01A02C4-0B88-419F-8355-22559CE933EE}"/>
                </a:ext>
              </a:extLst>
            </p:cNvPr>
            <p:cNvSpPr/>
            <p:nvPr/>
          </p:nvSpPr>
          <p:spPr>
            <a:xfrm>
              <a:off x="7054831" y="3128968"/>
              <a:ext cx="1360714" cy="368154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FF02D21-49D6-4054-88FA-90538601A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53492" y="1697257"/>
              <a:ext cx="1563392" cy="12867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C22421-CA4C-4724-A1E7-89B62E0D1F53}"/>
                </a:ext>
              </a:extLst>
            </p:cNvPr>
            <p:cNvSpPr txBox="1"/>
            <p:nvPr/>
          </p:nvSpPr>
          <p:spPr>
            <a:xfrm>
              <a:off x="7054831" y="3135196"/>
              <a:ext cx="1353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Gene tree 3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63477AC-5A26-401B-9C6C-4865727CDF1F}"/>
                </a:ext>
              </a:extLst>
            </p:cNvPr>
            <p:cNvSpPr/>
            <p:nvPr/>
          </p:nvSpPr>
          <p:spPr>
            <a:xfrm>
              <a:off x="6650365" y="1584577"/>
              <a:ext cx="2162125" cy="2516020"/>
            </a:xfrm>
            <a:prstGeom prst="roundRect">
              <a:avLst/>
            </a:prstGeom>
            <a:noFill/>
            <a:ln w="508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F8B8AA0-061A-4B0A-B172-AF4C9B9CA118}"/>
                </a:ext>
              </a:extLst>
            </p:cNvPr>
            <p:cNvSpPr txBox="1"/>
            <p:nvPr/>
          </p:nvSpPr>
          <p:spPr>
            <a:xfrm>
              <a:off x="6801658" y="1225994"/>
              <a:ext cx="1859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Discordant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9452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6193-DEE5-4B29-8A8C-C5206FD8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22" y="114751"/>
            <a:ext cx="8292928" cy="994172"/>
          </a:xfrm>
        </p:spPr>
        <p:txBody>
          <a:bodyPr>
            <a:noAutofit/>
          </a:bodyPr>
          <a:lstStyle/>
          <a:p>
            <a:r>
              <a:rPr lang="en-US" sz="2800" dirty="0"/>
              <a:t>Mapping traits or variation onto a species tree from discordant loci can cause incorrect inferences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3CCA4B-94A6-4BC4-9759-D1AC9C771B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975" y="1334715"/>
            <a:ext cx="2343796" cy="19289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1ACAA7-A4CE-49DF-812B-C4961BB7D6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6961" y="1375841"/>
            <a:ext cx="2343795" cy="1928987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1F8A6B1-9B7C-48B4-919A-46858D228F09}"/>
              </a:ext>
            </a:extLst>
          </p:cNvPr>
          <p:cNvSpPr/>
          <p:nvPr/>
        </p:nvSpPr>
        <p:spPr>
          <a:xfrm>
            <a:off x="2032262" y="3408407"/>
            <a:ext cx="1360714" cy="368154"/>
          </a:xfrm>
          <a:prstGeom prst="roundRect">
            <a:avLst/>
          </a:prstGeom>
          <a:solidFill>
            <a:srgbClr val="9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787CE5-6ECA-4C0B-A831-31E5253426CB}"/>
              </a:ext>
            </a:extLst>
          </p:cNvPr>
          <p:cNvSpPr txBox="1"/>
          <p:nvPr/>
        </p:nvSpPr>
        <p:spPr>
          <a:xfrm>
            <a:off x="2032262" y="3401001"/>
            <a:ext cx="13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Species tree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9B87E93-2FD8-431A-B311-FEBF55414594}"/>
              </a:ext>
            </a:extLst>
          </p:cNvPr>
          <p:cNvSpPr/>
          <p:nvPr/>
        </p:nvSpPr>
        <p:spPr>
          <a:xfrm>
            <a:off x="5913033" y="3402179"/>
            <a:ext cx="1360714" cy="36815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9F46EC-5A1B-403C-B0A5-D3A4710ADCB3}"/>
              </a:ext>
            </a:extLst>
          </p:cNvPr>
          <p:cNvSpPr txBox="1"/>
          <p:nvPr/>
        </p:nvSpPr>
        <p:spPr>
          <a:xfrm>
            <a:off x="5913033" y="3408407"/>
            <a:ext cx="13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Gene tree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04BED3-4B75-46C1-B9E4-4677C768D000}"/>
              </a:ext>
            </a:extLst>
          </p:cNvPr>
          <p:cNvSpPr txBox="1"/>
          <p:nvPr/>
        </p:nvSpPr>
        <p:spPr>
          <a:xfrm>
            <a:off x="6923315" y="4816982"/>
            <a:ext cx="2024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Adapted from Mendes &amp; Hahn 2016</a:t>
            </a:r>
          </a:p>
        </p:txBody>
      </p:sp>
    </p:spTree>
    <p:extLst>
      <p:ext uri="{BB962C8B-B14F-4D97-AF65-F5344CB8AC3E}">
        <p14:creationId xmlns:p14="http://schemas.microsoft.com/office/powerpoint/2010/main" val="106034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6193-DEE5-4B29-8A8C-C5206FD8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22" y="114751"/>
            <a:ext cx="8292928" cy="994172"/>
          </a:xfrm>
        </p:spPr>
        <p:txBody>
          <a:bodyPr>
            <a:noAutofit/>
          </a:bodyPr>
          <a:lstStyle/>
          <a:p>
            <a:r>
              <a:rPr lang="en-US" sz="2800" dirty="0"/>
              <a:t>Mapping traits or variation onto a species tree from discordant loci can cause incorrect inferences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3CCA4B-94A6-4BC4-9759-D1AC9C771B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975" y="1334715"/>
            <a:ext cx="2343796" cy="19289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1ACAA7-A4CE-49DF-812B-C4961BB7D6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6961" y="1375841"/>
            <a:ext cx="2343795" cy="192898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8719F2-6151-45A5-8AB4-4FD3349BBE24}"/>
              </a:ext>
            </a:extLst>
          </p:cNvPr>
          <p:cNvCxnSpPr>
            <a:cxnSpLocks/>
          </p:cNvCxnSpPr>
          <p:nvPr/>
        </p:nvCxnSpPr>
        <p:spPr>
          <a:xfrm flipH="1">
            <a:off x="6477000" y="2084614"/>
            <a:ext cx="185057" cy="168729"/>
          </a:xfrm>
          <a:prstGeom prst="straightConnector1">
            <a:avLst/>
          </a:prstGeom>
          <a:ln w="25400">
            <a:solidFill>
              <a:srgbClr val="333333"/>
            </a:solidFill>
            <a:headEnd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BA6C0C-F620-435D-B5C9-2F1F834DC2ED}"/>
              </a:ext>
            </a:extLst>
          </p:cNvPr>
          <p:cNvSpPr txBox="1"/>
          <p:nvPr/>
        </p:nvSpPr>
        <p:spPr>
          <a:xfrm>
            <a:off x="5148942" y="3917721"/>
            <a:ext cx="2841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 mutation on branch (B,C)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F9FAFFB-511B-4626-879C-E2EE63390FE9}"/>
              </a:ext>
            </a:extLst>
          </p:cNvPr>
          <p:cNvSpPr/>
          <p:nvPr/>
        </p:nvSpPr>
        <p:spPr>
          <a:xfrm>
            <a:off x="5913033" y="3402179"/>
            <a:ext cx="1360714" cy="36815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BA457A-C548-4FD2-9E4F-A83198FC1113}"/>
              </a:ext>
            </a:extLst>
          </p:cNvPr>
          <p:cNvSpPr txBox="1"/>
          <p:nvPr/>
        </p:nvSpPr>
        <p:spPr>
          <a:xfrm>
            <a:off x="5913033" y="3408407"/>
            <a:ext cx="13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Gene tree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CDDFBE6-B1DC-49B9-9673-4236193EAD82}"/>
              </a:ext>
            </a:extLst>
          </p:cNvPr>
          <p:cNvSpPr/>
          <p:nvPr/>
        </p:nvSpPr>
        <p:spPr>
          <a:xfrm>
            <a:off x="2032262" y="3408407"/>
            <a:ext cx="1360714" cy="368154"/>
          </a:xfrm>
          <a:prstGeom prst="roundRect">
            <a:avLst/>
          </a:prstGeom>
          <a:solidFill>
            <a:srgbClr val="9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D2EEC4-2921-4B23-A07F-CEABAB62B725}"/>
              </a:ext>
            </a:extLst>
          </p:cNvPr>
          <p:cNvSpPr txBox="1"/>
          <p:nvPr/>
        </p:nvSpPr>
        <p:spPr>
          <a:xfrm>
            <a:off x="2032262" y="3401001"/>
            <a:ext cx="13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Species tree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8FEA73-F2D1-4AD1-B681-EAC0809C0DC9}"/>
              </a:ext>
            </a:extLst>
          </p:cNvPr>
          <p:cNvSpPr txBox="1"/>
          <p:nvPr/>
        </p:nvSpPr>
        <p:spPr>
          <a:xfrm>
            <a:off x="6923315" y="4816982"/>
            <a:ext cx="2024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Adapted from Mendes &amp; Hahn 2016</a:t>
            </a:r>
          </a:p>
        </p:txBody>
      </p:sp>
    </p:spTree>
    <p:extLst>
      <p:ext uri="{BB962C8B-B14F-4D97-AF65-F5344CB8AC3E}">
        <p14:creationId xmlns:p14="http://schemas.microsoft.com/office/powerpoint/2010/main" val="1778641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6193-DEE5-4B29-8A8C-C5206FD8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22" y="114751"/>
            <a:ext cx="8292928" cy="994172"/>
          </a:xfrm>
        </p:spPr>
        <p:txBody>
          <a:bodyPr>
            <a:noAutofit/>
          </a:bodyPr>
          <a:lstStyle/>
          <a:p>
            <a:r>
              <a:rPr lang="en-US" sz="2800" dirty="0"/>
              <a:t>Mapping traits or variation onto a species tree from discordant loci can cause incorrect inferences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3CCA4B-94A6-4BC4-9759-D1AC9C771B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975" y="1334715"/>
            <a:ext cx="2343795" cy="19289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1ACAA7-A4CE-49DF-812B-C4961BB7D6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6961" y="1375841"/>
            <a:ext cx="2343795" cy="192898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BC9C92-732C-4AFB-A914-50124A5864DF}"/>
              </a:ext>
            </a:extLst>
          </p:cNvPr>
          <p:cNvCxnSpPr>
            <a:cxnSpLocks/>
          </p:cNvCxnSpPr>
          <p:nvPr/>
        </p:nvCxnSpPr>
        <p:spPr>
          <a:xfrm flipH="1">
            <a:off x="6477000" y="2084614"/>
            <a:ext cx="185057" cy="168729"/>
          </a:xfrm>
          <a:prstGeom prst="straightConnector1">
            <a:avLst/>
          </a:prstGeom>
          <a:ln w="25400">
            <a:solidFill>
              <a:srgbClr val="333333"/>
            </a:solidFill>
            <a:headEnd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BF0C43-765A-4844-BE9A-C6609FD66472}"/>
              </a:ext>
            </a:extLst>
          </p:cNvPr>
          <p:cNvSpPr txBox="1"/>
          <p:nvPr/>
        </p:nvSpPr>
        <p:spPr>
          <a:xfrm>
            <a:off x="5148942" y="3917721"/>
            <a:ext cx="2841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 mutation on branch (B,C)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3050A-B659-4092-BCDD-DB20D9C52C65}"/>
              </a:ext>
            </a:extLst>
          </p:cNvPr>
          <p:cNvSpPr/>
          <p:nvPr/>
        </p:nvSpPr>
        <p:spPr>
          <a:xfrm>
            <a:off x="5913033" y="3402179"/>
            <a:ext cx="1360714" cy="36815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EF36CC-30D6-4386-880D-86FF5BD831F8}"/>
              </a:ext>
            </a:extLst>
          </p:cNvPr>
          <p:cNvSpPr txBox="1"/>
          <p:nvPr/>
        </p:nvSpPr>
        <p:spPr>
          <a:xfrm>
            <a:off x="5913033" y="3408407"/>
            <a:ext cx="13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Gene tree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8F237C-D131-4CA0-B460-76E4F6CA349E}"/>
              </a:ext>
            </a:extLst>
          </p:cNvPr>
          <p:cNvSpPr/>
          <p:nvPr/>
        </p:nvSpPr>
        <p:spPr>
          <a:xfrm>
            <a:off x="2032262" y="3408407"/>
            <a:ext cx="1360714" cy="368154"/>
          </a:xfrm>
          <a:prstGeom prst="roundRect">
            <a:avLst/>
          </a:prstGeom>
          <a:solidFill>
            <a:srgbClr val="9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92882D-CA2B-4AD7-B937-AD791478C12C}"/>
              </a:ext>
            </a:extLst>
          </p:cNvPr>
          <p:cNvSpPr txBox="1"/>
          <p:nvPr/>
        </p:nvSpPr>
        <p:spPr>
          <a:xfrm>
            <a:off x="2032262" y="3401001"/>
            <a:ext cx="13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Species tree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82DCD-C586-4DBC-88CF-E023DD8A8DCD}"/>
              </a:ext>
            </a:extLst>
          </p:cNvPr>
          <p:cNvSpPr txBox="1"/>
          <p:nvPr/>
        </p:nvSpPr>
        <p:spPr>
          <a:xfrm>
            <a:off x="6923315" y="4816982"/>
            <a:ext cx="2024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Adapted from Mendes &amp; Hahn 2016</a:t>
            </a:r>
          </a:p>
        </p:txBody>
      </p:sp>
    </p:spTree>
    <p:extLst>
      <p:ext uri="{BB962C8B-B14F-4D97-AF65-F5344CB8AC3E}">
        <p14:creationId xmlns:p14="http://schemas.microsoft.com/office/powerpoint/2010/main" val="4271098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6193-DEE5-4B29-8A8C-C5206FD8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22" y="114751"/>
            <a:ext cx="8292928" cy="994172"/>
          </a:xfrm>
        </p:spPr>
        <p:txBody>
          <a:bodyPr>
            <a:noAutofit/>
          </a:bodyPr>
          <a:lstStyle/>
          <a:p>
            <a:r>
              <a:rPr lang="en-US" sz="2800" dirty="0"/>
              <a:t>Mapping traits or variation onto a species tree from discordant loci can cause incorrect inferences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3CCA4B-94A6-4BC4-9759-D1AC9C771B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975" y="1334715"/>
            <a:ext cx="2343795" cy="19289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1ACAA7-A4CE-49DF-812B-C4961BB7D6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6961" y="1375841"/>
            <a:ext cx="2343795" cy="192898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BC9C92-732C-4AFB-A914-50124A5864DF}"/>
              </a:ext>
            </a:extLst>
          </p:cNvPr>
          <p:cNvCxnSpPr>
            <a:cxnSpLocks/>
          </p:cNvCxnSpPr>
          <p:nvPr/>
        </p:nvCxnSpPr>
        <p:spPr>
          <a:xfrm flipH="1">
            <a:off x="6477000" y="2084614"/>
            <a:ext cx="185057" cy="168729"/>
          </a:xfrm>
          <a:prstGeom prst="straightConnector1">
            <a:avLst/>
          </a:prstGeom>
          <a:ln w="25400">
            <a:solidFill>
              <a:srgbClr val="333333"/>
            </a:solidFill>
            <a:headEnd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6D73277-5C88-4244-96C5-3CA9022507F1}"/>
              </a:ext>
            </a:extLst>
          </p:cNvPr>
          <p:cNvSpPr txBox="1"/>
          <p:nvPr/>
        </p:nvSpPr>
        <p:spPr>
          <a:xfrm>
            <a:off x="5148942" y="3917721"/>
            <a:ext cx="2841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 mutation on branch (B,C)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D09851-A392-4ABF-8AD6-E4889FDA9A6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37013" y="1476229"/>
            <a:ext cx="185057" cy="168729"/>
          </a:xfrm>
          <a:prstGeom prst="straightConnector1">
            <a:avLst/>
          </a:prstGeom>
          <a:ln w="25400">
            <a:solidFill>
              <a:srgbClr val="333333"/>
            </a:solidFill>
            <a:headEnd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602415-DD95-4EFF-9760-7B76EC7E00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89314" y="2445058"/>
            <a:ext cx="185057" cy="168729"/>
          </a:xfrm>
          <a:prstGeom prst="straightConnector1">
            <a:avLst/>
          </a:prstGeom>
          <a:ln w="25400">
            <a:solidFill>
              <a:srgbClr val="333333"/>
            </a:solidFill>
            <a:headEnd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2BB755-3810-4AA2-B290-A1E902B7D5DA}"/>
              </a:ext>
            </a:extLst>
          </p:cNvPr>
          <p:cNvSpPr txBox="1"/>
          <p:nvPr/>
        </p:nvSpPr>
        <p:spPr>
          <a:xfrm>
            <a:off x="1235527" y="3810000"/>
            <a:ext cx="2841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 mutation on branch (A,B,C)</a:t>
            </a:r>
          </a:p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 mutation on branch (A)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B42E312-CEFA-452E-A39F-D01581C32C92}"/>
              </a:ext>
            </a:extLst>
          </p:cNvPr>
          <p:cNvSpPr/>
          <p:nvPr/>
        </p:nvSpPr>
        <p:spPr>
          <a:xfrm>
            <a:off x="5913033" y="3402179"/>
            <a:ext cx="1360714" cy="36815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C1D44F-841B-4813-82E7-5DE320778F06}"/>
              </a:ext>
            </a:extLst>
          </p:cNvPr>
          <p:cNvSpPr txBox="1"/>
          <p:nvPr/>
        </p:nvSpPr>
        <p:spPr>
          <a:xfrm>
            <a:off x="5913033" y="3408407"/>
            <a:ext cx="13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Gene tree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4A5A5A-6B9B-4D24-99F1-29DBBE935BF0}"/>
              </a:ext>
            </a:extLst>
          </p:cNvPr>
          <p:cNvSpPr txBox="1"/>
          <p:nvPr/>
        </p:nvSpPr>
        <p:spPr>
          <a:xfrm>
            <a:off x="6923315" y="4816982"/>
            <a:ext cx="2024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Adapted from Mendes &amp; Hahn 2016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89CB29-C7C0-4901-97E8-BBAF98957928}"/>
              </a:ext>
            </a:extLst>
          </p:cNvPr>
          <p:cNvSpPr/>
          <p:nvPr/>
        </p:nvSpPr>
        <p:spPr>
          <a:xfrm>
            <a:off x="2032262" y="3408407"/>
            <a:ext cx="1360714" cy="368154"/>
          </a:xfrm>
          <a:prstGeom prst="roundRect">
            <a:avLst/>
          </a:prstGeom>
          <a:solidFill>
            <a:srgbClr val="9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ABF9B3-FC8C-4065-BD03-C623140ED119}"/>
              </a:ext>
            </a:extLst>
          </p:cNvPr>
          <p:cNvSpPr txBox="1"/>
          <p:nvPr/>
        </p:nvSpPr>
        <p:spPr>
          <a:xfrm>
            <a:off x="2032262" y="3401001"/>
            <a:ext cx="13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Species tree</a:t>
            </a:r>
          </a:p>
        </p:txBody>
      </p:sp>
    </p:spTree>
    <p:extLst>
      <p:ext uri="{BB962C8B-B14F-4D97-AF65-F5344CB8AC3E}">
        <p14:creationId xmlns:p14="http://schemas.microsoft.com/office/powerpoint/2010/main" val="2296046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A697AE2-DC5F-4ADD-986F-26C34CE5890E}"/>
              </a:ext>
            </a:extLst>
          </p:cNvPr>
          <p:cNvSpPr/>
          <p:nvPr/>
        </p:nvSpPr>
        <p:spPr>
          <a:xfrm>
            <a:off x="2917636" y="2079359"/>
            <a:ext cx="2047524" cy="47655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FC58A0-0858-4F92-AE05-2BCCE4E1FD92}"/>
              </a:ext>
            </a:extLst>
          </p:cNvPr>
          <p:cNvSpPr txBox="1"/>
          <p:nvPr/>
        </p:nvSpPr>
        <p:spPr>
          <a:xfrm>
            <a:off x="2944393" y="2050079"/>
            <a:ext cx="198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PhyloAcc</a:t>
            </a:r>
            <a:r>
              <a:rPr lang="en-US" sz="2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v1</a:t>
            </a:r>
            <a:endParaRPr lang="en-US" sz="32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1F3C9B4-C567-4FA2-B18E-120FC310F7D5}"/>
              </a:ext>
            </a:extLst>
          </p:cNvPr>
          <p:cNvSpPr txBox="1"/>
          <p:nvPr/>
        </p:nvSpPr>
        <p:spPr>
          <a:xfrm>
            <a:off x="3454733" y="2603350"/>
            <a:ext cx="969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Hu et al. 2019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8717269-64AE-4ABC-B8A7-E596CFD76796}"/>
              </a:ext>
            </a:extLst>
          </p:cNvPr>
          <p:cNvGrpSpPr/>
          <p:nvPr/>
        </p:nvGrpSpPr>
        <p:grpSpPr>
          <a:xfrm>
            <a:off x="151694" y="4636452"/>
            <a:ext cx="1784637" cy="391525"/>
            <a:chOff x="151694" y="4636452"/>
            <a:chExt cx="1784637" cy="391525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7B2515B8-B34E-48CB-A146-B267293C1234}"/>
                </a:ext>
              </a:extLst>
            </p:cNvPr>
            <p:cNvSpPr/>
            <p:nvPr/>
          </p:nvSpPr>
          <p:spPr>
            <a:xfrm>
              <a:off x="151694" y="4636452"/>
              <a:ext cx="393540" cy="391525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B95C13F-7F71-4856-82DE-61BB7320875D}"/>
                </a:ext>
              </a:extLst>
            </p:cNvPr>
            <p:cNvSpPr txBox="1"/>
            <p:nvPr/>
          </p:nvSpPr>
          <p:spPr>
            <a:xfrm>
              <a:off x="539548" y="4662938"/>
              <a:ext cx="1396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= Flightless</a:t>
              </a:r>
            </a:p>
          </p:txBody>
        </p:sp>
      </p:grp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7BFE3A6-33D6-474E-A47F-7ED71F350378}"/>
              </a:ext>
            </a:extLst>
          </p:cNvPr>
          <p:cNvSpPr/>
          <p:nvPr/>
        </p:nvSpPr>
        <p:spPr>
          <a:xfrm>
            <a:off x="5408589" y="3387571"/>
            <a:ext cx="1257098" cy="3385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C77F20C-9C08-4701-97E9-B6EC5516BC2D}"/>
              </a:ext>
            </a:extLst>
          </p:cNvPr>
          <p:cNvGrpSpPr/>
          <p:nvPr/>
        </p:nvGrpSpPr>
        <p:grpSpPr>
          <a:xfrm>
            <a:off x="308473" y="393308"/>
            <a:ext cx="2399017" cy="3988289"/>
            <a:chOff x="5686012" y="482205"/>
            <a:chExt cx="1930503" cy="3988289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E2666A6-59DA-4A74-AF77-7710D9FF1D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012" y="482205"/>
              <a:ext cx="1910760" cy="1994145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6CB69B0-70C2-4D39-B9A1-4F7B6F27E3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012" y="2476349"/>
              <a:ext cx="1910760" cy="1994145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1102E44-E1E7-4D9B-A8C4-02BB1B95A0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6752" y="3465604"/>
              <a:ext cx="470261" cy="490781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F8B1A9F-2C33-4437-8AAE-83995BECF5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4163" y="1424741"/>
              <a:ext cx="872849" cy="910937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9870287-C7A2-4CE2-8172-B3D70C9DFE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3487" y="928812"/>
              <a:ext cx="423028" cy="444868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7" name="Picture 66" descr="Shape&#10;&#10;Description automatically generated with medium confidence">
            <a:extLst>
              <a:ext uri="{FF2B5EF4-FFF2-40B4-BE49-F238E27FC236}">
                <a16:creationId xmlns:a16="http://schemas.microsoft.com/office/drawing/2014/main" id="{C57E349B-C22A-4721-A79B-C1A8D72825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788" y="103763"/>
            <a:ext cx="502179" cy="579089"/>
          </a:xfrm>
          <a:prstGeom prst="rect">
            <a:avLst/>
          </a:prstGeom>
        </p:spPr>
      </p:pic>
      <p:pic>
        <p:nvPicPr>
          <p:cNvPr id="68" name="Picture 67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F429A8-082A-4813-9084-D262224C85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901" y="1909805"/>
            <a:ext cx="800986" cy="650801"/>
          </a:xfrm>
          <a:prstGeom prst="rect">
            <a:avLst/>
          </a:prstGeom>
        </p:spPr>
      </p:pic>
      <p:pic>
        <p:nvPicPr>
          <p:cNvPr id="69" name="Picture 68" descr="Shape&#10;&#10;Description automatically generated with medium confidence">
            <a:extLst>
              <a:ext uri="{FF2B5EF4-FFF2-40B4-BE49-F238E27FC236}">
                <a16:creationId xmlns:a16="http://schemas.microsoft.com/office/drawing/2014/main" id="{FAE52E3D-6C03-401A-AE5D-0587F544ED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54384" y="4234749"/>
            <a:ext cx="800986" cy="517825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B161405-D776-498D-8993-C061B0518179}"/>
              </a:ext>
            </a:extLst>
          </p:cNvPr>
          <p:cNvSpPr txBox="1"/>
          <p:nvPr/>
        </p:nvSpPr>
        <p:spPr>
          <a:xfrm>
            <a:off x="5171178" y="4324384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TC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AGC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03B2414-59AB-4A06-97F7-F420F4D261D7}"/>
              </a:ext>
            </a:extLst>
          </p:cNvPr>
          <p:cNvSpPr txBox="1"/>
          <p:nvPr/>
        </p:nvSpPr>
        <p:spPr>
          <a:xfrm>
            <a:off x="5193187" y="2148359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AACATCGGAGCCA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43001F6-9E9B-4286-8D9D-D04FEA416097}"/>
              </a:ext>
            </a:extLst>
          </p:cNvPr>
          <p:cNvSpPr txBox="1"/>
          <p:nvPr/>
        </p:nvSpPr>
        <p:spPr>
          <a:xfrm>
            <a:off x="5193187" y="3065386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CATCG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AG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GT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7E2479A-4E00-43AA-B79B-145E0D61F6E5}"/>
              </a:ext>
            </a:extLst>
          </p:cNvPr>
          <p:cNvSpPr txBox="1"/>
          <p:nvPr/>
        </p:nvSpPr>
        <p:spPr>
          <a:xfrm>
            <a:off x="5171178" y="1124795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AACATCGGAGCCA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C4FA507-8380-49CF-90C1-BD658C3420CD}"/>
              </a:ext>
            </a:extLst>
          </p:cNvPr>
          <p:cNvSpPr txBox="1"/>
          <p:nvPr/>
        </p:nvSpPr>
        <p:spPr>
          <a:xfrm>
            <a:off x="5171178" y="148489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AACATCGGAGCCA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4CF2A61-BF51-457E-AA21-2D15C5BAFCC4}"/>
              </a:ext>
            </a:extLst>
          </p:cNvPr>
          <p:cNvCxnSpPr>
            <a:cxnSpLocks/>
          </p:cNvCxnSpPr>
          <p:nvPr/>
        </p:nvCxnSpPr>
        <p:spPr>
          <a:xfrm>
            <a:off x="7067105" y="4499788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0FE869D-674C-41CC-BDB7-A5EA0AC888C6}"/>
              </a:ext>
            </a:extLst>
          </p:cNvPr>
          <p:cNvCxnSpPr>
            <a:cxnSpLocks/>
          </p:cNvCxnSpPr>
          <p:nvPr/>
        </p:nvCxnSpPr>
        <p:spPr>
          <a:xfrm>
            <a:off x="7067105" y="3376707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48D8FEE-D4C0-4A1F-97C1-8DFA4993D265}"/>
              </a:ext>
            </a:extLst>
          </p:cNvPr>
          <p:cNvCxnSpPr>
            <a:cxnSpLocks/>
          </p:cNvCxnSpPr>
          <p:nvPr/>
        </p:nvCxnSpPr>
        <p:spPr>
          <a:xfrm>
            <a:off x="7067105" y="2317636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8378719-9666-49B7-B0F6-BD1B4C0EE5D4}"/>
              </a:ext>
            </a:extLst>
          </p:cNvPr>
          <p:cNvCxnSpPr>
            <a:cxnSpLocks/>
          </p:cNvCxnSpPr>
          <p:nvPr/>
        </p:nvCxnSpPr>
        <p:spPr>
          <a:xfrm>
            <a:off x="7067105" y="1284783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ED83F76-7095-4D07-87EE-8B68F68B7DB9}"/>
              </a:ext>
            </a:extLst>
          </p:cNvPr>
          <p:cNvCxnSpPr>
            <a:cxnSpLocks/>
          </p:cNvCxnSpPr>
          <p:nvPr/>
        </p:nvCxnSpPr>
        <p:spPr>
          <a:xfrm>
            <a:off x="7067105" y="352993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3D4E74D-0BD0-4A43-9CCD-6BF6892F645C}"/>
              </a:ext>
            </a:extLst>
          </p:cNvPr>
          <p:cNvSpPr txBox="1"/>
          <p:nvPr/>
        </p:nvSpPr>
        <p:spPr>
          <a:xfrm>
            <a:off x="5432317" y="3387571"/>
            <a:ext cx="1219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Accelerated</a:t>
            </a:r>
            <a:endParaRPr lang="en-US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28FD54BA-26FA-40E8-940D-82502CCAB74C}"/>
              </a:ext>
            </a:extLst>
          </p:cNvPr>
          <p:cNvSpPr/>
          <p:nvPr/>
        </p:nvSpPr>
        <p:spPr>
          <a:xfrm>
            <a:off x="5400756" y="4662938"/>
            <a:ext cx="1257098" cy="3385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E823F18-5DDA-4C48-8267-DE30B7E32AB8}"/>
              </a:ext>
            </a:extLst>
          </p:cNvPr>
          <p:cNvSpPr txBox="1"/>
          <p:nvPr/>
        </p:nvSpPr>
        <p:spPr>
          <a:xfrm>
            <a:off x="5424484" y="4662938"/>
            <a:ext cx="1219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Accelerated</a:t>
            </a:r>
            <a:endParaRPr lang="en-US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97F6E472-5E72-41ED-BBA7-DED33087AD23}"/>
              </a:ext>
            </a:extLst>
          </p:cNvPr>
          <p:cNvSpPr/>
          <p:nvPr/>
        </p:nvSpPr>
        <p:spPr>
          <a:xfrm>
            <a:off x="8112299" y="4144567"/>
            <a:ext cx="899776" cy="89517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D778CD3-7889-455A-9013-6D642F8DFC70}"/>
              </a:ext>
            </a:extLst>
          </p:cNvPr>
          <p:cNvGrpSpPr/>
          <p:nvPr/>
        </p:nvGrpSpPr>
        <p:grpSpPr>
          <a:xfrm>
            <a:off x="8104989" y="2972318"/>
            <a:ext cx="899776" cy="895170"/>
            <a:chOff x="6262241" y="3184553"/>
            <a:chExt cx="899776" cy="895170"/>
          </a:xfrm>
        </p:grpSpPr>
        <p:pic>
          <p:nvPicPr>
            <p:cNvPr id="85" name="Picture 8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C796EBC-8806-4DDC-BB39-F8CFDA86B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451" y="3260651"/>
              <a:ext cx="573364" cy="756605"/>
            </a:xfrm>
            <a:prstGeom prst="rect">
              <a:avLst/>
            </a:prstGeom>
          </p:spPr>
        </p:pic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BD427E8A-3B6B-454F-A895-C39973680CCB}"/>
                </a:ext>
              </a:extLst>
            </p:cNvPr>
            <p:cNvSpPr/>
            <p:nvPr/>
          </p:nvSpPr>
          <p:spPr>
            <a:xfrm>
              <a:off x="6262241" y="3184553"/>
              <a:ext cx="899776" cy="895170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78D0ABED-A29D-4530-8899-519599AFCF4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594" y="1068723"/>
            <a:ext cx="899776" cy="53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90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74A4A59-0807-4C31-B693-F57D5351A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101" y="1981211"/>
            <a:ext cx="1917513" cy="1181077"/>
          </a:xfrm>
          <a:prstGeom prst="rect">
            <a:avLst/>
          </a:prstGeom>
        </p:spPr>
      </p:pic>
      <p:pic>
        <p:nvPicPr>
          <p:cNvPr id="10" name="Picture 9" descr="Icon&#10;&#10;Description automatically generated with medium confidence">
            <a:extLst>
              <a:ext uri="{FF2B5EF4-FFF2-40B4-BE49-F238E27FC236}">
                <a16:creationId xmlns:a16="http://schemas.microsoft.com/office/drawing/2014/main" id="{BBDD62CF-2E06-4654-B754-5BAD504D94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9" y="727864"/>
            <a:ext cx="2558670" cy="352497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5BE4B7F-FD52-44B7-B5F0-2C4DCB7E6B3D}"/>
              </a:ext>
            </a:extLst>
          </p:cNvPr>
          <p:cNvSpPr/>
          <p:nvPr/>
        </p:nvSpPr>
        <p:spPr>
          <a:xfrm>
            <a:off x="31092" y="636103"/>
            <a:ext cx="2740461" cy="3863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CA86C3-DD27-48A5-B3E4-C62CC6077E95}"/>
              </a:ext>
            </a:extLst>
          </p:cNvPr>
          <p:cNvSpPr txBox="1"/>
          <p:nvPr/>
        </p:nvSpPr>
        <p:spPr>
          <a:xfrm>
            <a:off x="3389908" y="3148493"/>
            <a:ext cx="1095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Yan et al. in prep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18579B9-77AA-82EA-9BED-E632B8B26068}"/>
              </a:ext>
            </a:extLst>
          </p:cNvPr>
          <p:cNvGrpSpPr/>
          <p:nvPr/>
        </p:nvGrpSpPr>
        <p:grpSpPr>
          <a:xfrm>
            <a:off x="151694" y="4636452"/>
            <a:ext cx="1784637" cy="391525"/>
            <a:chOff x="151694" y="4636452"/>
            <a:chExt cx="1784637" cy="39152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A03B9E6-054A-C425-9EB5-7958E30C6C8F}"/>
                </a:ext>
              </a:extLst>
            </p:cNvPr>
            <p:cNvSpPr/>
            <p:nvPr/>
          </p:nvSpPr>
          <p:spPr>
            <a:xfrm>
              <a:off x="151694" y="4636452"/>
              <a:ext cx="393540" cy="391525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0348B6A-068A-6E5C-3983-0FDCC0963500}"/>
                </a:ext>
              </a:extLst>
            </p:cNvPr>
            <p:cNvSpPr txBox="1"/>
            <p:nvPr/>
          </p:nvSpPr>
          <p:spPr>
            <a:xfrm>
              <a:off x="539548" y="4662938"/>
              <a:ext cx="1396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= Flightless</a:t>
              </a:r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4430FBC-B20B-4C66-A135-C841EFF0829A}"/>
              </a:ext>
            </a:extLst>
          </p:cNvPr>
          <p:cNvSpPr/>
          <p:nvPr/>
        </p:nvSpPr>
        <p:spPr>
          <a:xfrm>
            <a:off x="5408589" y="3387571"/>
            <a:ext cx="1257098" cy="3385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BF4E2B5-BE0F-4718-AF93-19D25080D4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788" y="103763"/>
            <a:ext cx="502179" cy="579089"/>
          </a:xfrm>
          <a:prstGeom prst="rect">
            <a:avLst/>
          </a:prstGeom>
        </p:spPr>
      </p:pic>
      <p:pic>
        <p:nvPicPr>
          <p:cNvPr id="32" name="Picture 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F59851F8-1488-4581-8708-2EA6C4EBF84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901" y="1909805"/>
            <a:ext cx="800986" cy="650801"/>
          </a:xfrm>
          <a:prstGeom prst="rect">
            <a:avLst/>
          </a:prstGeom>
        </p:spPr>
      </p:pic>
      <p:pic>
        <p:nvPicPr>
          <p:cNvPr id="33" name="Picture 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1AEDFBDB-B864-44A4-9D1C-08B8CB972E6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54384" y="4234749"/>
            <a:ext cx="800986" cy="51782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BD0D93F-4B80-48F1-A4B1-DAB2B894C08C}"/>
              </a:ext>
            </a:extLst>
          </p:cNvPr>
          <p:cNvSpPr txBox="1"/>
          <p:nvPr/>
        </p:nvSpPr>
        <p:spPr>
          <a:xfrm>
            <a:off x="5171178" y="4324384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TC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AGC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7FE74D-F3BB-4C35-ABD6-6B4E178571D5}"/>
              </a:ext>
            </a:extLst>
          </p:cNvPr>
          <p:cNvSpPr txBox="1"/>
          <p:nvPr/>
        </p:nvSpPr>
        <p:spPr>
          <a:xfrm>
            <a:off x="5193187" y="2148359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AACATCGGAGCCA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665840-3409-4C28-A4B7-F57EADF407E1}"/>
              </a:ext>
            </a:extLst>
          </p:cNvPr>
          <p:cNvSpPr txBox="1"/>
          <p:nvPr/>
        </p:nvSpPr>
        <p:spPr>
          <a:xfrm>
            <a:off x="5193187" y="3065386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CATCG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AG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GT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F69636-F0E9-4F01-8F51-1CF4E37BF809}"/>
              </a:ext>
            </a:extLst>
          </p:cNvPr>
          <p:cNvSpPr txBox="1"/>
          <p:nvPr/>
        </p:nvSpPr>
        <p:spPr>
          <a:xfrm>
            <a:off x="5171178" y="1124795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AACATCGGAGCCA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2DAAD6-3D31-490F-8218-584F4BBDDDEB}"/>
              </a:ext>
            </a:extLst>
          </p:cNvPr>
          <p:cNvSpPr txBox="1"/>
          <p:nvPr/>
        </p:nvSpPr>
        <p:spPr>
          <a:xfrm>
            <a:off x="5171178" y="148489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AACATCGGAGCCA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FB5FFF7-E273-411B-AD3D-39456366DAA7}"/>
              </a:ext>
            </a:extLst>
          </p:cNvPr>
          <p:cNvCxnSpPr>
            <a:cxnSpLocks/>
          </p:cNvCxnSpPr>
          <p:nvPr/>
        </p:nvCxnSpPr>
        <p:spPr>
          <a:xfrm>
            <a:off x="7067105" y="4499788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E2D8445-6913-4EC4-A592-CC9F38A8DA39}"/>
              </a:ext>
            </a:extLst>
          </p:cNvPr>
          <p:cNvCxnSpPr>
            <a:cxnSpLocks/>
          </p:cNvCxnSpPr>
          <p:nvPr/>
        </p:nvCxnSpPr>
        <p:spPr>
          <a:xfrm>
            <a:off x="7067105" y="3376707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3241359-B719-43D2-AA09-00C29A8AFFDA}"/>
              </a:ext>
            </a:extLst>
          </p:cNvPr>
          <p:cNvCxnSpPr>
            <a:cxnSpLocks/>
          </p:cNvCxnSpPr>
          <p:nvPr/>
        </p:nvCxnSpPr>
        <p:spPr>
          <a:xfrm>
            <a:off x="7067105" y="2317636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CDEBD5A-FC3C-44E8-8AEA-1EE184188921}"/>
              </a:ext>
            </a:extLst>
          </p:cNvPr>
          <p:cNvCxnSpPr>
            <a:cxnSpLocks/>
          </p:cNvCxnSpPr>
          <p:nvPr/>
        </p:nvCxnSpPr>
        <p:spPr>
          <a:xfrm>
            <a:off x="7067105" y="1284783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9A529D4-B8B3-4469-AC99-C81179FC6E56}"/>
              </a:ext>
            </a:extLst>
          </p:cNvPr>
          <p:cNvCxnSpPr>
            <a:cxnSpLocks/>
          </p:cNvCxnSpPr>
          <p:nvPr/>
        </p:nvCxnSpPr>
        <p:spPr>
          <a:xfrm>
            <a:off x="7067105" y="352993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3D2862C-0360-4ED2-BB36-06C97B8CDCC5}"/>
              </a:ext>
            </a:extLst>
          </p:cNvPr>
          <p:cNvSpPr txBox="1"/>
          <p:nvPr/>
        </p:nvSpPr>
        <p:spPr>
          <a:xfrm>
            <a:off x="5432317" y="3387571"/>
            <a:ext cx="1219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Accelerated</a:t>
            </a:r>
            <a:endParaRPr lang="en-US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FEECAF42-88D6-439A-BAF8-D934A6131933}"/>
              </a:ext>
            </a:extLst>
          </p:cNvPr>
          <p:cNvSpPr/>
          <p:nvPr/>
        </p:nvSpPr>
        <p:spPr>
          <a:xfrm>
            <a:off x="5400756" y="4662938"/>
            <a:ext cx="1257098" cy="3385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1EDC17-7FAD-4DC3-95C0-059E6F0030FF}"/>
              </a:ext>
            </a:extLst>
          </p:cNvPr>
          <p:cNvSpPr txBox="1"/>
          <p:nvPr/>
        </p:nvSpPr>
        <p:spPr>
          <a:xfrm>
            <a:off x="5424484" y="4662938"/>
            <a:ext cx="1219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Accelerated</a:t>
            </a:r>
            <a:endParaRPr lang="en-US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B3A0A7C-1861-4747-9F8F-0FAE8FBBB4A5}"/>
              </a:ext>
            </a:extLst>
          </p:cNvPr>
          <p:cNvSpPr/>
          <p:nvPr/>
        </p:nvSpPr>
        <p:spPr>
          <a:xfrm>
            <a:off x="8112299" y="4144567"/>
            <a:ext cx="899776" cy="89517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E202319-411B-4E08-BFF5-31A68E8170FE}"/>
              </a:ext>
            </a:extLst>
          </p:cNvPr>
          <p:cNvGrpSpPr/>
          <p:nvPr/>
        </p:nvGrpSpPr>
        <p:grpSpPr>
          <a:xfrm>
            <a:off x="8104989" y="2972318"/>
            <a:ext cx="899776" cy="895170"/>
            <a:chOff x="6262241" y="3184553"/>
            <a:chExt cx="899776" cy="895170"/>
          </a:xfrm>
        </p:grpSpPr>
        <p:pic>
          <p:nvPicPr>
            <p:cNvPr id="62" name="Picture 6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D0D9A75-0854-4D7D-911E-2103B43B7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451" y="3260651"/>
              <a:ext cx="573364" cy="756605"/>
            </a:xfrm>
            <a:prstGeom prst="rect">
              <a:avLst/>
            </a:prstGeom>
          </p:spPr>
        </p:pic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61A8FDCC-85BF-4BD3-9E1D-B7792B81AA2C}"/>
                </a:ext>
              </a:extLst>
            </p:cNvPr>
            <p:cNvSpPr/>
            <p:nvPr/>
          </p:nvSpPr>
          <p:spPr>
            <a:xfrm>
              <a:off x="6262241" y="3184553"/>
              <a:ext cx="899776" cy="895170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4" name="Picture 63" descr="Shape&#10;&#10;Description automatically generated with medium confidence">
            <a:extLst>
              <a:ext uri="{FF2B5EF4-FFF2-40B4-BE49-F238E27FC236}">
                <a16:creationId xmlns:a16="http://schemas.microsoft.com/office/drawing/2014/main" id="{FD7D1F2D-91FC-441E-AFCD-B1C0C62E42C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594" y="1068723"/>
            <a:ext cx="899776" cy="53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5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Icon&#10;&#10;Description automatically generated with medium confidence">
            <a:extLst>
              <a:ext uri="{FF2B5EF4-FFF2-40B4-BE49-F238E27FC236}">
                <a16:creationId xmlns:a16="http://schemas.microsoft.com/office/drawing/2014/main" id="{8BF73FD5-123D-2453-B5E2-29836633FE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9" y="727864"/>
            <a:ext cx="2558670" cy="3524976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76D3835-1954-1369-B792-6AF8DC55840A}"/>
              </a:ext>
            </a:extLst>
          </p:cNvPr>
          <p:cNvSpPr/>
          <p:nvPr/>
        </p:nvSpPr>
        <p:spPr>
          <a:xfrm>
            <a:off x="31092" y="636103"/>
            <a:ext cx="2740461" cy="3863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8AAA034-814A-7547-3880-5DD32F7F1740}"/>
              </a:ext>
            </a:extLst>
          </p:cNvPr>
          <p:cNvGrpSpPr/>
          <p:nvPr/>
        </p:nvGrpSpPr>
        <p:grpSpPr>
          <a:xfrm>
            <a:off x="151694" y="4636452"/>
            <a:ext cx="1784637" cy="391525"/>
            <a:chOff x="151694" y="4636452"/>
            <a:chExt cx="1784637" cy="391525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1A359FC6-297B-B52B-452A-B322DBF3B8EF}"/>
                </a:ext>
              </a:extLst>
            </p:cNvPr>
            <p:cNvSpPr/>
            <p:nvPr/>
          </p:nvSpPr>
          <p:spPr>
            <a:xfrm>
              <a:off x="151694" y="4636452"/>
              <a:ext cx="393540" cy="391525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753ADE3-75C9-EFA8-C743-AF770C3D2D0A}"/>
                </a:ext>
              </a:extLst>
            </p:cNvPr>
            <p:cNvSpPr txBox="1"/>
            <p:nvPr/>
          </p:nvSpPr>
          <p:spPr>
            <a:xfrm>
              <a:off x="539548" y="4662938"/>
              <a:ext cx="1396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= Flightless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7CFCBE4-3A8F-4FB8-AB47-619A155A5722}"/>
              </a:ext>
            </a:extLst>
          </p:cNvPr>
          <p:cNvSpPr txBox="1"/>
          <p:nvPr/>
        </p:nvSpPr>
        <p:spPr>
          <a:xfrm>
            <a:off x="3389908" y="3148493"/>
            <a:ext cx="1095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Yan et al. in prep</a:t>
            </a:r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13CD2CD8-A603-4BEB-9A4D-C694FD5627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101" y="1981211"/>
            <a:ext cx="1917513" cy="1181077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F0B1F5A-4815-4182-AAD2-057AC5266FBD}"/>
              </a:ext>
            </a:extLst>
          </p:cNvPr>
          <p:cNvSpPr/>
          <p:nvPr/>
        </p:nvSpPr>
        <p:spPr>
          <a:xfrm>
            <a:off x="5408589" y="3387571"/>
            <a:ext cx="1257098" cy="3385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7A1527D7-68B7-4C52-B43F-DFF0BF9A8A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788" y="103763"/>
            <a:ext cx="502179" cy="579089"/>
          </a:xfrm>
          <a:prstGeom prst="rect">
            <a:avLst/>
          </a:prstGeom>
        </p:spPr>
      </p:pic>
      <p:pic>
        <p:nvPicPr>
          <p:cNvPr id="53" name="Picture 52" descr="Shape&#10;&#10;Description automatically generated with medium confidence">
            <a:extLst>
              <a:ext uri="{FF2B5EF4-FFF2-40B4-BE49-F238E27FC236}">
                <a16:creationId xmlns:a16="http://schemas.microsoft.com/office/drawing/2014/main" id="{AB31D333-F6B5-46AC-A4ED-06A76B21063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901" y="1909805"/>
            <a:ext cx="800986" cy="650801"/>
          </a:xfrm>
          <a:prstGeom prst="rect">
            <a:avLst/>
          </a:prstGeom>
        </p:spPr>
      </p:pic>
      <p:pic>
        <p:nvPicPr>
          <p:cNvPr id="54" name="Picture 5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4448ED2-96E2-4B15-A971-B62CA94D21F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54384" y="4234749"/>
            <a:ext cx="800986" cy="51782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F5F0B69-B2F0-4274-BC93-F52CF08D826A}"/>
              </a:ext>
            </a:extLst>
          </p:cNvPr>
          <p:cNvSpPr txBox="1"/>
          <p:nvPr/>
        </p:nvSpPr>
        <p:spPr>
          <a:xfrm>
            <a:off x="5171178" y="4324384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TC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AGC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F60F5F-D199-4BE0-BB08-4934622CF1B4}"/>
              </a:ext>
            </a:extLst>
          </p:cNvPr>
          <p:cNvSpPr txBox="1"/>
          <p:nvPr/>
        </p:nvSpPr>
        <p:spPr>
          <a:xfrm>
            <a:off x="5193187" y="2148359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AACATCGGAGCCA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0DA94-F631-4EE9-AF99-6ACB44EDF5F5}"/>
              </a:ext>
            </a:extLst>
          </p:cNvPr>
          <p:cNvSpPr txBox="1"/>
          <p:nvPr/>
        </p:nvSpPr>
        <p:spPr>
          <a:xfrm>
            <a:off x="5193187" y="3065386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CATCG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AG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GT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304F323-5C7E-4ACA-AEAF-EF4AC53350CF}"/>
              </a:ext>
            </a:extLst>
          </p:cNvPr>
          <p:cNvSpPr txBox="1"/>
          <p:nvPr/>
        </p:nvSpPr>
        <p:spPr>
          <a:xfrm>
            <a:off x="5171178" y="1124795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AACATCGGAGCCA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417351-B251-41E1-AB3B-A4AFB4CF3BDF}"/>
              </a:ext>
            </a:extLst>
          </p:cNvPr>
          <p:cNvSpPr txBox="1"/>
          <p:nvPr/>
        </p:nvSpPr>
        <p:spPr>
          <a:xfrm>
            <a:off x="5171178" y="148489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AACATCGGAGCCA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4A8E8AD-AA58-45F8-9AD8-6C2765154AC5}"/>
              </a:ext>
            </a:extLst>
          </p:cNvPr>
          <p:cNvCxnSpPr>
            <a:cxnSpLocks/>
          </p:cNvCxnSpPr>
          <p:nvPr/>
        </p:nvCxnSpPr>
        <p:spPr>
          <a:xfrm>
            <a:off x="7067105" y="4499788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F1F4DAB-0A2A-4DD9-B917-5454574D172A}"/>
              </a:ext>
            </a:extLst>
          </p:cNvPr>
          <p:cNvCxnSpPr>
            <a:cxnSpLocks/>
          </p:cNvCxnSpPr>
          <p:nvPr/>
        </p:nvCxnSpPr>
        <p:spPr>
          <a:xfrm>
            <a:off x="7067105" y="3376707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2B27E47-622F-4603-84DA-B2D779AF06B2}"/>
              </a:ext>
            </a:extLst>
          </p:cNvPr>
          <p:cNvCxnSpPr>
            <a:cxnSpLocks/>
          </p:cNvCxnSpPr>
          <p:nvPr/>
        </p:nvCxnSpPr>
        <p:spPr>
          <a:xfrm>
            <a:off x="7067105" y="2317636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5367621-5F49-4480-9575-F9A285EC8614}"/>
              </a:ext>
            </a:extLst>
          </p:cNvPr>
          <p:cNvCxnSpPr>
            <a:cxnSpLocks/>
          </p:cNvCxnSpPr>
          <p:nvPr/>
        </p:nvCxnSpPr>
        <p:spPr>
          <a:xfrm>
            <a:off x="7067105" y="1284783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11C22CE-95BB-483F-B9FD-7F704F74B12A}"/>
              </a:ext>
            </a:extLst>
          </p:cNvPr>
          <p:cNvCxnSpPr>
            <a:cxnSpLocks/>
          </p:cNvCxnSpPr>
          <p:nvPr/>
        </p:nvCxnSpPr>
        <p:spPr>
          <a:xfrm>
            <a:off x="7067105" y="352993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800C1B8-224F-4E6B-9905-B6B43694CB60}"/>
              </a:ext>
            </a:extLst>
          </p:cNvPr>
          <p:cNvSpPr txBox="1"/>
          <p:nvPr/>
        </p:nvSpPr>
        <p:spPr>
          <a:xfrm>
            <a:off x="5432317" y="3387571"/>
            <a:ext cx="1219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Accelerated</a:t>
            </a:r>
            <a:endParaRPr lang="en-US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C848B84-46D8-444A-A81A-3D4963154CB6}"/>
              </a:ext>
            </a:extLst>
          </p:cNvPr>
          <p:cNvSpPr/>
          <p:nvPr/>
        </p:nvSpPr>
        <p:spPr>
          <a:xfrm>
            <a:off x="5400756" y="4662938"/>
            <a:ext cx="1257098" cy="3385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6F1EF5-8D40-468E-9818-C05D8F7B417C}"/>
              </a:ext>
            </a:extLst>
          </p:cNvPr>
          <p:cNvSpPr txBox="1"/>
          <p:nvPr/>
        </p:nvSpPr>
        <p:spPr>
          <a:xfrm>
            <a:off x="5424484" y="4662938"/>
            <a:ext cx="1219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Accelerated</a:t>
            </a:r>
            <a:endParaRPr lang="en-US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E2982FB1-440B-4C9D-8ACE-2CF8D371ADF0}"/>
              </a:ext>
            </a:extLst>
          </p:cNvPr>
          <p:cNvSpPr/>
          <p:nvPr/>
        </p:nvSpPr>
        <p:spPr>
          <a:xfrm>
            <a:off x="8112299" y="4144567"/>
            <a:ext cx="899776" cy="89517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5143D01-50A9-42D0-9143-4D6DFF347954}"/>
              </a:ext>
            </a:extLst>
          </p:cNvPr>
          <p:cNvGrpSpPr/>
          <p:nvPr/>
        </p:nvGrpSpPr>
        <p:grpSpPr>
          <a:xfrm>
            <a:off x="8104989" y="2972318"/>
            <a:ext cx="899776" cy="895170"/>
            <a:chOff x="6262241" y="3184553"/>
            <a:chExt cx="899776" cy="895170"/>
          </a:xfrm>
        </p:grpSpPr>
        <p:pic>
          <p:nvPicPr>
            <p:cNvPr id="70" name="Picture 6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2717CBE-6E24-4B7D-A60F-B0C500E8F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451" y="3260651"/>
              <a:ext cx="573364" cy="756605"/>
            </a:xfrm>
            <a:prstGeom prst="rect">
              <a:avLst/>
            </a:prstGeom>
          </p:spPr>
        </p:pic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ABF358C9-D67A-4276-8543-F2072719F4DC}"/>
                </a:ext>
              </a:extLst>
            </p:cNvPr>
            <p:cNvSpPr/>
            <p:nvPr/>
          </p:nvSpPr>
          <p:spPr>
            <a:xfrm>
              <a:off x="6262241" y="3184553"/>
              <a:ext cx="899776" cy="895170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2" name="Picture 7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9CCDEC-81BC-441C-80F4-19F4EF2DF49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594" y="1068723"/>
            <a:ext cx="899776" cy="53424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07EE604-5959-415F-9167-501E4B2C5F82}"/>
              </a:ext>
            </a:extLst>
          </p:cNvPr>
          <p:cNvSpPr/>
          <p:nvPr/>
        </p:nvSpPr>
        <p:spPr>
          <a:xfrm>
            <a:off x="0" y="-621"/>
            <a:ext cx="9144000" cy="5144121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C5B3AE-E513-6158-633F-7EC87D79AB23}"/>
              </a:ext>
            </a:extLst>
          </p:cNvPr>
          <p:cNvSpPr txBox="1"/>
          <p:nvPr/>
        </p:nvSpPr>
        <p:spPr>
          <a:xfrm>
            <a:off x="0" y="605533"/>
            <a:ext cx="91440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713 out of 806 originally found to be accelerated in ratites are still found when using the gene tree model</a:t>
            </a:r>
          </a:p>
        </p:txBody>
      </p:sp>
    </p:spTree>
    <p:extLst>
      <p:ext uri="{BB962C8B-B14F-4D97-AF65-F5344CB8AC3E}">
        <p14:creationId xmlns:p14="http://schemas.microsoft.com/office/powerpoint/2010/main" val="307435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524F94F-3D30-4DBE-B32D-A0165EFA24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00775" y="3982"/>
            <a:ext cx="2943225" cy="50720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451" y="380470"/>
            <a:ext cx="8405664" cy="1102519"/>
          </a:xfrm>
        </p:spPr>
        <p:txBody>
          <a:bodyPr>
            <a:noAutofit/>
          </a:bodyPr>
          <a:lstStyle/>
          <a:p>
            <a:r>
              <a:rPr lang="en-US" dirty="0"/>
              <a:t>Prioritizing loci for ILS-aware rate analyses using phylogenetic concordance factors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2471" y="2500708"/>
            <a:ext cx="2188924" cy="815504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Gregg Thomas</a:t>
            </a:r>
          </a:p>
          <a:p>
            <a:pPr algn="l"/>
            <a:r>
              <a:rPr lang="en-US" sz="1400" u="sng" dirty="0">
                <a:solidFill>
                  <a:srgbClr val="0070C0"/>
                </a:solidFill>
              </a:rPr>
              <a:t>gwct.github.io</a:t>
            </a:r>
            <a:endParaRPr lang="en-US" sz="1400" u="sng" dirty="0">
              <a:solidFill>
                <a:srgbClr val="0070C0"/>
              </a:solidFill>
              <a:cs typeface="Calibri"/>
            </a:endParaRPr>
          </a:p>
        </p:txBody>
      </p:sp>
      <p:pic>
        <p:nvPicPr>
          <p:cNvPr id="11" name="Picture 10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504F3D12-7CBA-4936-A706-68F3C2157A7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58" y="2451070"/>
            <a:ext cx="928370" cy="91016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1AB64B45-7AE2-3BFE-35CA-90B4E059D7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797" y="2506387"/>
            <a:ext cx="2887511" cy="7425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304001-015F-BCBC-E490-8D17882F86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7684" y="3924537"/>
            <a:ext cx="1568631" cy="1003817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30DBDEA7-9798-6000-2CC2-0C6CA6096B13}"/>
              </a:ext>
            </a:extLst>
          </p:cNvPr>
          <p:cNvSpPr txBox="1">
            <a:spLocks/>
          </p:cNvSpPr>
          <p:nvPr/>
        </p:nvSpPr>
        <p:spPr>
          <a:xfrm>
            <a:off x="2943226" y="1603743"/>
            <a:ext cx="3128060" cy="815504"/>
          </a:xfrm>
          <a:prstGeom prst="rect">
            <a:avLst/>
          </a:prstGeom>
        </p:spPr>
        <p:txBody>
          <a:bodyPr vert="horz" lIns="91438" tIns="45719" rIns="91438" bIns="45719" rtlCol="0">
            <a:normAutofit fontScale="92500"/>
          </a:bodyPr>
          <a:lstStyle>
            <a:lvl1pPr marL="0" indent="0" algn="ctr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457189" indent="0" algn="ctr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914378" indent="0" algn="ctr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371566" indent="0" algn="ctr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1828754" indent="0" algn="ctr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285943" indent="0" algn="ctr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2" indent="0" algn="ctr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</a:rPr>
              <a:t>(aka </a:t>
            </a:r>
            <a:r>
              <a:rPr lang="en-US" sz="2800" dirty="0" err="1">
                <a:solidFill>
                  <a:schemeClr val="tx1"/>
                </a:solidFill>
              </a:rPr>
              <a:t>PhyloAcc</a:t>
            </a:r>
            <a:r>
              <a:rPr lang="en-US" sz="2800" dirty="0">
                <a:solidFill>
                  <a:schemeClr val="tx1"/>
                </a:solidFill>
              </a:rPr>
              <a:t> part 2)</a:t>
            </a:r>
          </a:p>
        </p:txBody>
      </p:sp>
    </p:spTree>
    <p:extLst>
      <p:ext uri="{BB962C8B-B14F-4D97-AF65-F5344CB8AC3E}">
        <p14:creationId xmlns:p14="http://schemas.microsoft.com/office/powerpoint/2010/main" val="2185920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Icon&#10;&#10;Description automatically generated with medium confidence">
            <a:extLst>
              <a:ext uri="{FF2B5EF4-FFF2-40B4-BE49-F238E27FC236}">
                <a16:creationId xmlns:a16="http://schemas.microsoft.com/office/drawing/2014/main" id="{8BF73FD5-123D-2453-B5E2-29836633FE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9" y="727864"/>
            <a:ext cx="2558670" cy="3524976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76D3835-1954-1369-B792-6AF8DC55840A}"/>
              </a:ext>
            </a:extLst>
          </p:cNvPr>
          <p:cNvSpPr/>
          <p:nvPr/>
        </p:nvSpPr>
        <p:spPr>
          <a:xfrm>
            <a:off x="31092" y="636103"/>
            <a:ext cx="2740461" cy="3863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8AAA034-814A-7547-3880-5DD32F7F1740}"/>
              </a:ext>
            </a:extLst>
          </p:cNvPr>
          <p:cNvGrpSpPr/>
          <p:nvPr/>
        </p:nvGrpSpPr>
        <p:grpSpPr>
          <a:xfrm>
            <a:off x="151694" y="4636452"/>
            <a:ext cx="1784637" cy="391525"/>
            <a:chOff x="151694" y="4636452"/>
            <a:chExt cx="1784637" cy="391525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1A359FC6-297B-B52B-452A-B322DBF3B8EF}"/>
                </a:ext>
              </a:extLst>
            </p:cNvPr>
            <p:cNvSpPr/>
            <p:nvPr/>
          </p:nvSpPr>
          <p:spPr>
            <a:xfrm>
              <a:off x="151694" y="4636452"/>
              <a:ext cx="393540" cy="391525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753ADE3-75C9-EFA8-C743-AF770C3D2D0A}"/>
                </a:ext>
              </a:extLst>
            </p:cNvPr>
            <p:cNvSpPr txBox="1"/>
            <p:nvPr/>
          </p:nvSpPr>
          <p:spPr>
            <a:xfrm>
              <a:off x="539548" y="4662938"/>
              <a:ext cx="1396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= Flightless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7CFCBE4-3A8F-4FB8-AB47-619A155A5722}"/>
              </a:ext>
            </a:extLst>
          </p:cNvPr>
          <p:cNvSpPr txBox="1"/>
          <p:nvPr/>
        </p:nvSpPr>
        <p:spPr>
          <a:xfrm>
            <a:off x="3389908" y="3148493"/>
            <a:ext cx="1095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Yan et al. in prep</a:t>
            </a:r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13CD2CD8-A603-4BEB-9A4D-C694FD5627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101" y="1981211"/>
            <a:ext cx="1917513" cy="1181077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F0B1F5A-4815-4182-AAD2-057AC5266FBD}"/>
              </a:ext>
            </a:extLst>
          </p:cNvPr>
          <p:cNvSpPr/>
          <p:nvPr/>
        </p:nvSpPr>
        <p:spPr>
          <a:xfrm>
            <a:off x="5408589" y="3387571"/>
            <a:ext cx="1257098" cy="3385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7A1527D7-68B7-4C52-B43F-DFF0BF9A8A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788" y="103763"/>
            <a:ext cx="502179" cy="579089"/>
          </a:xfrm>
          <a:prstGeom prst="rect">
            <a:avLst/>
          </a:prstGeom>
        </p:spPr>
      </p:pic>
      <p:pic>
        <p:nvPicPr>
          <p:cNvPr id="53" name="Picture 52" descr="Shape&#10;&#10;Description automatically generated with medium confidence">
            <a:extLst>
              <a:ext uri="{FF2B5EF4-FFF2-40B4-BE49-F238E27FC236}">
                <a16:creationId xmlns:a16="http://schemas.microsoft.com/office/drawing/2014/main" id="{AB31D333-F6B5-46AC-A4ED-06A76B21063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901" y="1909805"/>
            <a:ext cx="800986" cy="650801"/>
          </a:xfrm>
          <a:prstGeom prst="rect">
            <a:avLst/>
          </a:prstGeom>
        </p:spPr>
      </p:pic>
      <p:pic>
        <p:nvPicPr>
          <p:cNvPr id="54" name="Picture 5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4448ED2-96E2-4B15-A971-B62CA94D21F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54384" y="4234749"/>
            <a:ext cx="800986" cy="51782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F5F0B69-B2F0-4274-BC93-F52CF08D826A}"/>
              </a:ext>
            </a:extLst>
          </p:cNvPr>
          <p:cNvSpPr txBox="1"/>
          <p:nvPr/>
        </p:nvSpPr>
        <p:spPr>
          <a:xfrm>
            <a:off x="5171178" y="4324384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TC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AGC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F60F5F-D199-4BE0-BB08-4934622CF1B4}"/>
              </a:ext>
            </a:extLst>
          </p:cNvPr>
          <p:cNvSpPr txBox="1"/>
          <p:nvPr/>
        </p:nvSpPr>
        <p:spPr>
          <a:xfrm>
            <a:off x="5193187" y="2148359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AACATCGGAGCCA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0DA94-F631-4EE9-AF99-6ACB44EDF5F5}"/>
              </a:ext>
            </a:extLst>
          </p:cNvPr>
          <p:cNvSpPr txBox="1"/>
          <p:nvPr/>
        </p:nvSpPr>
        <p:spPr>
          <a:xfrm>
            <a:off x="5193187" y="3065386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CATCG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AG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GT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304F323-5C7E-4ACA-AEAF-EF4AC53350CF}"/>
              </a:ext>
            </a:extLst>
          </p:cNvPr>
          <p:cNvSpPr txBox="1"/>
          <p:nvPr/>
        </p:nvSpPr>
        <p:spPr>
          <a:xfrm>
            <a:off x="5171178" y="1124795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AACATCGGAGCCA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417351-B251-41E1-AB3B-A4AFB4CF3BDF}"/>
              </a:ext>
            </a:extLst>
          </p:cNvPr>
          <p:cNvSpPr txBox="1"/>
          <p:nvPr/>
        </p:nvSpPr>
        <p:spPr>
          <a:xfrm>
            <a:off x="5171178" y="148489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AACATCGGAGCCA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4A8E8AD-AA58-45F8-9AD8-6C2765154AC5}"/>
              </a:ext>
            </a:extLst>
          </p:cNvPr>
          <p:cNvCxnSpPr>
            <a:cxnSpLocks/>
          </p:cNvCxnSpPr>
          <p:nvPr/>
        </p:nvCxnSpPr>
        <p:spPr>
          <a:xfrm>
            <a:off x="7067105" y="4499788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F1F4DAB-0A2A-4DD9-B917-5454574D172A}"/>
              </a:ext>
            </a:extLst>
          </p:cNvPr>
          <p:cNvCxnSpPr>
            <a:cxnSpLocks/>
          </p:cNvCxnSpPr>
          <p:nvPr/>
        </p:nvCxnSpPr>
        <p:spPr>
          <a:xfrm>
            <a:off x="7067105" y="3376707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2B27E47-622F-4603-84DA-B2D779AF06B2}"/>
              </a:ext>
            </a:extLst>
          </p:cNvPr>
          <p:cNvCxnSpPr>
            <a:cxnSpLocks/>
          </p:cNvCxnSpPr>
          <p:nvPr/>
        </p:nvCxnSpPr>
        <p:spPr>
          <a:xfrm>
            <a:off x="7067105" y="2317636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5367621-5F49-4480-9575-F9A285EC8614}"/>
              </a:ext>
            </a:extLst>
          </p:cNvPr>
          <p:cNvCxnSpPr>
            <a:cxnSpLocks/>
          </p:cNvCxnSpPr>
          <p:nvPr/>
        </p:nvCxnSpPr>
        <p:spPr>
          <a:xfrm>
            <a:off x="7067105" y="1284783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11C22CE-95BB-483F-B9FD-7F704F74B12A}"/>
              </a:ext>
            </a:extLst>
          </p:cNvPr>
          <p:cNvCxnSpPr>
            <a:cxnSpLocks/>
          </p:cNvCxnSpPr>
          <p:nvPr/>
        </p:nvCxnSpPr>
        <p:spPr>
          <a:xfrm>
            <a:off x="7067105" y="352993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800C1B8-224F-4E6B-9905-B6B43694CB60}"/>
              </a:ext>
            </a:extLst>
          </p:cNvPr>
          <p:cNvSpPr txBox="1"/>
          <p:nvPr/>
        </p:nvSpPr>
        <p:spPr>
          <a:xfrm>
            <a:off x="5432317" y="3387571"/>
            <a:ext cx="1219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Accelerated</a:t>
            </a:r>
            <a:endParaRPr lang="en-US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C848B84-46D8-444A-A81A-3D4963154CB6}"/>
              </a:ext>
            </a:extLst>
          </p:cNvPr>
          <p:cNvSpPr/>
          <p:nvPr/>
        </p:nvSpPr>
        <p:spPr>
          <a:xfrm>
            <a:off x="5400756" y="4662938"/>
            <a:ext cx="1257098" cy="3385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6F1EF5-8D40-468E-9818-C05D8F7B417C}"/>
              </a:ext>
            </a:extLst>
          </p:cNvPr>
          <p:cNvSpPr txBox="1"/>
          <p:nvPr/>
        </p:nvSpPr>
        <p:spPr>
          <a:xfrm>
            <a:off x="5424484" y="4662938"/>
            <a:ext cx="1219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Accelerated</a:t>
            </a:r>
            <a:endParaRPr lang="en-US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E2982FB1-440B-4C9D-8ACE-2CF8D371ADF0}"/>
              </a:ext>
            </a:extLst>
          </p:cNvPr>
          <p:cNvSpPr/>
          <p:nvPr/>
        </p:nvSpPr>
        <p:spPr>
          <a:xfrm>
            <a:off x="8112299" y="4144567"/>
            <a:ext cx="899776" cy="89517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5143D01-50A9-42D0-9143-4D6DFF347954}"/>
              </a:ext>
            </a:extLst>
          </p:cNvPr>
          <p:cNvGrpSpPr/>
          <p:nvPr/>
        </p:nvGrpSpPr>
        <p:grpSpPr>
          <a:xfrm>
            <a:off x="8104989" y="2972318"/>
            <a:ext cx="899776" cy="895170"/>
            <a:chOff x="6262241" y="3184553"/>
            <a:chExt cx="899776" cy="895170"/>
          </a:xfrm>
        </p:grpSpPr>
        <p:pic>
          <p:nvPicPr>
            <p:cNvPr id="70" name="Picture 6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2717CBE-6E24-4B7D-A60F-B0C500E8F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451" y="3260651"/>
              <a:ext cx="573364" cy="756605"/>
            </a:xfrm>
            <a:prstGeom prst="rect">
              <a:avLst/>
            </a:prstGeom>
          </p:spPr>
        </p:pic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ABF358C9-D67A-4276-8543-F2072719F4DC}"/>
                </a:ext>
              </a:extLst>
            </p:cNvPr>
            <p:cNvSpPr/>
            <p:nvPr/>
          </p:nvSpPr>
          <p:spPr>
            <a:xfrm>
              <a:off x="6262241" y="3184553"/>
              <a:ext cx="899776" cy="895170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2" name="Picture 7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9CCDEC-81BC-441C-80F4-19F4EF2DF49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594" y="1068723"/>
            <a:ext cx="899776" cy="53424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07EE604-5959-415F-9167-501E4B2C5F82}"/>
              </a:ext>
            </a:extLst>
          </p:cNvPr>
          <p:cNvSpPr/>
          <p:nvPr/>
        </p:nvSpPr>
        <p:spPr>
          <a:xfrm>
            <a:off x="0" y="-621"/>
            <a:ext cx="9144000" cy="5144121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C5B3AE-E513-6158-633F-7EC87D79AB23}"/>
              </a:ext>
            </a:extLst>
          </p:cNvPr>
          <p:cNvSpPr txBox="1"/>
          <p:nvPr/>
        </p:nvSpPr>
        <p:spPr>
          <a:xfrm>
            <a:off x="0" y="605533"/>
            <a:ext cx="91440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713 out of 806 originally found to be accelerated in ratites are still found when using the gene tree model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DE8527-9443-4786-813D-889E40EA1015}"/>
              </a:ext>
            </a:extLst>
          </p:cNvPr>
          <p:cNvSpPr txBox="1"/>
          <p:nvPr/>
        </p:nvSpPr>
        <p:spPr>
          <a:xfrm>
            <a:off x="0" y="2331140"/>
            <a:ext cx="9144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Gene tree models take much longer to run</a:t>
            </a:r>
          </a:p>
        </p:txBody>
      </p:sp>
    </p:spTree>
    <p:extLst>
      <p:ext uri="{BB962C8B-B14F-4D97-AF65-F5344CB8AC3E}">
        <p14:creationId xmlns:p14="http://schemas.microsoft.com/office/powerpoint/2010/main" val="2621235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2A91F1B-1FA1-451C-9897-3FC59ED0D911}"/>
              </a:ext>
            </a:extLst>
          </p:cNvPr>
          <p:cNvSpPr/>
          <p:nvPr/>
        </p:nvSpPr>
        <p:spPr>
          <a:xfrm>
            <a:off x="3465188" y="2251853"/>
            <a:ext cx="2241871" cy="83099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A8997567-A643-4E34-866E-33B516D6E6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35" y="3166906"/>
            <a:ext cx="675106" cy="890862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B3492A-1684-4049-878D-ED9B92647BF8}"/>
              </a:ext>
            </a:extLst>
          </p:cNvPr>
          <p:cNvCxnSpPr>
            <a:cxnSpLocks/>
          </p:cNvCxnSpPr>
          <p:nvPr/>
        </p:nvCxnSpPr>
        <p:spPr>
          <a:xfrm>
            <a:off x="2519278" y="2647047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323D41A-AFA6-4E85-8CA9-1E0520E43EBC}"/>
              </a:ext>
            </a:extLst>
          </p:cNvPr>
          <p:cNvSpPr txBox="1"/>
          <p:nvPr/>
        </p:nvSpPr>
        <p:spPr>
          <a:xfrm>
            <a:off x="3421394" y="2236938"/>
            <a:ext cx="2302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 hour per locus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(4 threads)</a:t>
            </a:r>
            <a:endParaRPr lang="en-US" sz="28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74A4A59-0807-4C31-B693-F57D5351A8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4" y="92313"/>
            <a:ext cx="1917513" cy="1181077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7F4C2DC-7E63-465C-9AB5-996EF21A606D}"/>
              </a:ext>
            </a:extLst>
          </p:cNvPr>
          <p:cNvSpPr/>
          <p:nvPr/>
        </p:nvSpPr>
        <p:spPr>
          <a:xfrm>
            <a:off x="159233" y="2416214"/>
            <a:ext cx="2241871" cy="46166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6A5628-EEDC-4A2E-A0FF-2A369502773E}"/>
              </a:ext>
            </a:extLst>
          </p:cNvPr>
          <p:cNvSpPr txBox="1"/>
          <p:nvPr/>
        </p:nvSpPr>
        <p:spPr>
          <a:xfrm>
            <a:off x="170591" y="2416214"/>
            <a:ext cx="2224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284,000 loci</a:t>
            </a:r>
            <a:endParaRPr lang="en-US" sz="28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E17924F-2699-4590-AC21-F4EA6220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198" y="114751"/>
            <a:ext cx="6215151" cy="994172"/>
          </a:xfrm>
        </p:spPr>
        <p:txBody>
          <a:bodyPr>
            <a:noAutofit/>
          </a:bodyPr>
          <a:lstStyle/>
          <a:p>
            <a:r>
              <a:rPr lang="en-US" sz="2800" dirty="0"/>
              <a:t>Runtime for Bayesian phylogenetic inference can be exorbitant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917DEF-5978-FAF9-A87D-134F666FD937}"/>
              </a:ext>
            </a:extLst>
          </p:cNvPr>
          <p:cNvSpPr/>
          <p:nvPr/>
        </p:nvSpPr>
        <p:spPr>
          <a:xfrm>
            <a:off x="720590" y="3098824"/>
            <a:ext cx="1007017" cy="1001862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6290EA-D0FE-5A77-B7EF-E793A6646FA0}"/>
              </a:ext>
            </a:extLst>
          </p:cNvPr>
          <p:cNvSpPr txBox="1"/>
          <p:nvPr/>
        </p:nvSpPr>
        <p:spPr>
          <a:xfrm>
            <a:off x="672688" y="2822850"/>
            <a:ext cx="1214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Sackton</a:t>
            </a:r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et al. 2019</a:t>
            </a:r>
          </a:p>
        </p:txBody>
      </p:sp>
    </p:spTree>
    <p:extLst>
      <p:ext uri="{BB962C8B-B14F-4D97-AF65-F5344CB8AC3E}">
        <p14:creationId xmlns:p14="http://schemas.microsoft.com/office/powerpoint/2010/main" val="1652115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2A91F1B-1FA1-451C-9897-3FC59ED0D911}"/>
              </a:ext>
            </a:extLst>
          </p:cNvPr>
          <p:cNvSpPr/>
          <p:nvPr/>
        </p:nvSpPr>
        <p:spPr>
          <a:xfrm>
            <a:off x="3465188" y="2251853"/>
            <a:ext cx="2241871" cy="83099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B3492A-1684-4049-878D-ED9B92647BF8}"/>
              </a:ext>
            </a:extLst>
          </p:cNvPr>
          <p:cNvCxnSpPr>
            <a:cxnSpLocks/>
          </p:cNvCxnSpPr>
          <p:nvPr/>
        </p:nvCxnSpPr>
        <p:spPr>
          <a:xfrm>
            <a:off x="2519278" y="2647047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323D41A-AFA6-4E85-8CA9-1E0520E43EBC}"/>
              </a:ext>
            </a:extLst>
          </p:cNvPr>
          <p:cNvSpPr txBox="1"/>
          <p:nvPr/>
        </p:nvSpPr>
        <p:spPr>
          <a:xfrm>
            <a:off x="3421394" y="2236938"/>
            <a:ext cx="2302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 hour per locus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(4 threads)</a:t>
            </a:r>
            <a:endParaRPr lang="en-US" sz="28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74A4A59-0807-4C31-B693-F57D5351A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4" y="92313"/>
            <a:ext cx="1917513" cy="1181077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7F4C2DC-7E63-465C-9AB5-996EF21A606D}"/>
              </a:ext>
            </a:extLst>
          </p:cNvPr>
          <p:cNvSpPr/>
          <p:nvPr/>
        </p:nvSpPr>
        <p:spPr>
          <a:xfrm>
            <a:off x="159233" y="2416214"/>
            <a:ext cx="2241871" cy="46166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6A5628-EEDC-4A2E-A0FF-2A369502773E}"/>
              </a:ext>
            </a:extLst>
          </p:cNvPr>
          <p:cNvSpPr txBox="1"/>
          <p:nvPr/>
        </p:nvSpPr>
        <p:spPr>
          <a:xfrm>
            <a:off x="170591" y="2416214"/>
            <a:ext cx="2224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284,000 loci</a:t>
            </a:r>
            <a:endParaRPr lang="en-US" sz="28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7DD44C-FB9B-416E-A209-DB7761BFF276}"/>
              </a:ext>
            </a:extLst>
          </p:cNvPr>
          <p:cNvCxnSpPr>
            <a:cxnSpLocks/>
          </p:cNvCxnSpPr>
          <p:nvPr/>
        </p:nvCxnSpPr>
        <p:spPr>
          <a:xfrm>
            <a:off x="5859311" y="2652437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173B713-1281-4F41-9756-A41119B4323E}"/>
              </a:ext>
            </a:extLst>
          </p:cNvPr>
          <p:cNvSpPr/>
          <p:nvPr/>
        </p:nvSpPr>
        <p:spPr>
          <a:xfrm>
            <a:off x="6822260" y="2429257"/>
            <a:ext cx="2241871" cy="46166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B6B9CF-0738-44FC-95B4-78D07E7D9B0E}"/>
              </a:ext>
            </a:extLst>
          </p:cNvPr>
          <p:cNvSpPr txBox="1"/>
          <p:nvPr/>
        </p:nvSpPr>
        <p:spPr>
          <a:xfrm>
            <a:off x="6778466" y="2429257"/>
            <a:ext cx="2302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32 years</a:t>
            </a:r>
            <a:endParaRPr lang="en-US" sz="28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226718-CC83-4CA2-A604-2796AB1FB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198" y="114751"/>
            <a:ext cx="6215151" cy="994172"/>
          </a:xfrm>
        </p:spPr>
        <p:txBody>
          <a:bodyPr>
            <a:noAutofit/>
          </a:bodyPr>
          <a:lstStyle/>
          <a:p>
            <a:r>
              <a:rPr lang="en-US" sz="2800" dirty="0"/>
              <a:t>Runtime for Bayesian phylogenetic inference can be exorbitant</a:t>
            </a:r>
          </a:p>
        </p:txBody>
      </p:sp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9CF452-8253-7698-6B32-9B0CCFAB3D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35" y="3166906"/>
            <a:ext cx="675106" cy="890862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D7B5874-6962-4B33-21A3-C2D88BE913B6}"/>
              </a:ext>
            </a:extLst>
          </p:cNvPr>
          <p:cNvSpPr/>
          <p:nvPr/>
        </p:nvSpPr>
        <p:spPr>
          <a:xfrm>
            <a:off x="720590" y="3098824"/>
            <a:ext cx="1007017" cy="1001862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2F77B4-D4F9-F551-2D00-507C924F87BF}"/>
              </a:ext>
            </a:extLst>
          </p:cNvPr>
          <p:cNvSpPr txBox="1"/>
          <p:nvPr/>
        </p:nvSpPr>
        <p:spPr>
          <a:xfrm>
            <a:off x="672688" y="2822850"/>
            <a:ext cx="1214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Sackton</a:t>
            </a:r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et al. 2019</a:t>
            </a:r>
          </a:p>
        </p:txBody>
      </p:sp>
    </p:spTree>
    <p:extLst>
      <p:ext uri="{BB962C8B-B14F-4D97-AF65-F5344CB8AC3E}">
        <p14:creationId xmlns:p14="http://schemas.microsoft.com/office/powerpoint/2010/main" val="444768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2A91F1B-1FA1-451C-9897-3FC59ED0D911}"/>
              </a:ext>
            </a:extLst>
          </p:cNvPr>
          <p:cNvSpPr/>
          <p:nvPr/>
        </p:nvSpPr>
        <p:spPr>
          <a:xfrm>
            <a:off x="3465188" y="2145875"/>
            <a:ext cx="2241871" cy="120033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B3492A-1684-4049-878D-ED9B92647BF8}"/>
              </a:ext>
            </a:extLst>
          </p:cNvPr>
          <p:cNvCxnSpPr>
            <a:cxnSpLocks/>
          </p:cNvCxnSpPr>
          <p:nvPr/>
        </p:nvCxnSpPr>
        <p:spPr>
          <a:xfrm>
            <a:off x="2519278" y="2647047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323D41A-AFA6-4E85-8CA9-1E0520E43EBC}"/>
              </a:ext>
            </a:extLst>
          </p:cNvPr>
          <p:cNvSpPr txBox="1"/>
          <p:nvPr/>
        </p:nvSpPr>
        <p:spPr>
          <a:xfrm>
            <a:off x="3466831" y="2145875"/>
            <a:ext cx="2302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15 minutes per locus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(16 threads)</a:t>
            </a:r>
            <a:endParaRPr lang="en-US" sz="28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74A4A59-0807-4C31-B693-F57D5351A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4" y="92313"/>
            <a:ext cx="1917513" cy="1181077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7F4C2DC-7E63-465C-9AB5-996EF21A606D}"/>
              </a:ext>
            </a:extLst>
          </p:cNvPr>
          <p:cNvSpPr/>
          <p:nvPr/>
        </p:nvSpPr>
        <p:spPr>
          <a:xfrm>
            <a:off x="159233" y="2416214"/>
            <a:ext cx="2241871" cy="46166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6A5628-EEDC-4A2E-A0FF-2A369502773E}"/>
              </a:ext>
            </a:extLst>
          </p:cNvPr>
          <p:cNvSpPr txBox="1"/>
          <p:nvPr/>
        </p:nvSpPr>
        <p:spPr>
          <a:xfrm>
            <a:off x="170591" y="2416214"/>
            <a:ext cx="2224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284,000 loci</a:t>
            </a:r>
            <a:endParaRPr lang="en-US" sz="28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7DD44C-FB9B-416E-A209-DB7761BFF276}"/>
              </a:ext>
            </a:extLst>
          </p:cNvPr>
          <p:cNvCxnSpPr>
            <a:cxnSpLocks/>
          </p:cNvCxnSpPr>
          <p:nvPr/>
        </p:nvCxnSpPr>
        <p:spPr>
          <a:xfrm>
            <a:off x="5859311" y="2652437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173B713-1281-4F41-9756-A41119B4323E}"/>
              </a:ext>
            </a:extLst>
          </p:cNvPr>
          <p:cNvSpPr/>
          <p:nvPr/>
        </p:nvSpPr>
        <p:spPr>
          <a:xfrm>
            <a:off x="6822260" y="2429257"/>
            <a:ext cx="2241871" cy="46166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B6B9CF-0738-44FC-95B4-78D07E7D9B0E}"/>
              </a:ext>
            </a:extLst>
          </p:cNvPr>
          <p:cNvSpPr txBox="1"/>
          <p:nvPr/>
        </p:nvSpPr>
        <p:spPr>
          <a:xfrm>
            <a:off x="6778466" y="2429257"/>
            <a:ext cx="2302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8 years</a:t>
            </a:r>
            <a:endParaRPr lang="en-US" sz="28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5BBC40C-E6D7-4BDA-8527-6F28FEF0B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198" y="114751"/>
            <a:ext cx="6215151" cy="994172"/>
          </a:xfrm>
        </p:spPr>
        <p:txBody>
          <a:bodyPr>
            <a:noAutofit/>
          </a:bodyPr>
          <a:lstStyle/>
          <a:p>
            <a:r>
              <a:rPr lang="en-US" sz="2800" dirty="0"/>
              <a:t>Runtime for Bayesian phylogenetic inference can be exorbitant</a:t>
            </a:r>
          </a:p>
        </p:txBody>
      </p:sp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5304F5FD-AB12-9B19-65CA-477EE107A4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35" y="3166906"/>
            <a:ext cx="675106" cy="890862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F14660-55C3-8586-4BC5-EF06FD103338}"/>
              </a:ext>
            </a:extLst>
          </p:cNvPr>
          <p:cNvSpPr/>
          <p:nvPr/>
        </p:nvSpPr>
        <p:spPr>
          <a:xfrm>
            <a:off x="720590" y="3098824"/>
            <a:ext cx="1007017" cy="1001862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C83D31-0391-0E75-B16A-4B18D593A092}"/>
              </a:ext>
            </a:extLst>
          </p:cNvPr>
          <p:cNvSpPr txBox="1"/>
          <p:nvPr/>
        </p:nvSpPr>
        <p:spPr>
          <a:xfrm>
            <a:off x="672688" y="2822850"/>
            <a:ext cx="1214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Sackton</a:t>
            </a:r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et al. 2019</a:t>
            </a:r>
          </a:p>
        </p:txBody>
      </p:sp>
    </p:spTree>
    <p:extLst>
      <p:ext uri="{BB962C8B-B14F-4D97-AF65-F5344CB8AC3E}">
        <p14:creationId xmlns:p14="http://schemas.microsoft.com/office/powerpoint/2010/main" val="3154563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B3492A-1684-4049-878D-ED9B92647BF8}"/>
              </a:ext>
            </a:extLst>
          </p:cNvPr>
          <p:cNvCxnSpPr>
            <a:cxnSpLocks/>
          </p:cNvCxnSpPr>
          <p:nvPr/>
        </p:nvCxnSpPr>
        <p:spPr>
          <a:xfrm>
            <a:off x="2519278" y="2647047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74A4A59-0807-4C31-B693-F57D5351A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4" y="92313"/>
            <a:ext cx="1917513" cy="1181077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7F4C2DC-7E63-465C-9AB5-996EF21A606D}"/>
              </a:ext>
            </a:extLst>
          </p:cNvPr>
          <p:cNvSpPr/>
          <p:nvPr/>
        </p:nvSpPr>
        <p:spPr>
          <a:xfrm>
            <a:off x="159233" y="2416214"/>
            <a:ext cx="2241871" cy="46166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6A5628-EEDC-4A2E-A0FF-2A369502773E}"/>
              </a:ext>
            </a:extLst>
          </p:cNvPr>
          <p:cNvSpPr txBox="1"/>
          <p:nvPr/>
        </p:nvSpPr>
        <p:spPr>
          <a:xfrm>
            <a:off x="170591" y="2416214"/>
            <a:ext cx="2224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284,000 loci</a:t>
            </a:r>
            <a:endParaRPr lang="en-US" sz="28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7DD44C-FB9B-416E-A209-DB7761BFF276}"/>
              </a:ext>
            </a:extLst>
          </p:cNvPr>
          <p:cNvCxnSpPr>
            <a:cxnSpLocks/>
          </p:cNvCxnSpPr>
          <p:nvPr/>
        </p:nvCxnSpPr>
        <p:spPr>
          <a:xfrm>
            <a:off x="5859311" y="2652437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173B713-1281-4F41-9756-A41119B4323E}"/>
              </a:ext>
            </a:extLst>
          </p:cNvPr>
          <p:cNvSpPr/>
          <p:nvPr/>
        </p:nvSpPr>
        <p:spPr>
          <a:xfrm>
            <a:off x="6822260" y="2429257"/>
            <a:ext cx="2241871" cy="46166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B6B9CF-0738-44FC-95B4-78D07E7D9B0E}"/>
              </a:ext>
            </a:extLst>
          </p:cNvPr>
          <p:cNvSpPr txBox="1"/>
          <p:nvPr/>
        </p:nvSpPr>
        <p:spPr>
          <a:xfrm>
            <a:off x="6778466" y="2429257"/>
            <a:ext cx="2302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 year</a:t>
            </a:r>
            <a:endParaRPr lang="en-US" sz="28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43BE4E-9938-4FBC-BE7F-4A933A8C72D4}"/>
              </a:ext>
            </a:extLst>
          </p:cNvPr>
          <p:cNvSpPr/>
          <p:nvPr/>
        </p:nvSpPr>
        <p:spPr>
          <a:xfrm>
            <a:off x="3465188" y="2145875"/>
            <a:ext cx="2241871" cy="120033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4A69C5-9D94-4E88-8BD8-115FBF99D8B6}"/>
              </a:ext>
            </a:extLst>
          </p:cNvPr>
          <p:cNvSpPr txBox="1"/>
          <p:nvPr/>
        </p:nvSpPr>
        <p:spPr>
          <a:xfrm>
            <a:off x="3466831" y="2145875"/>
            <a:ext cx="2302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 minutes per locus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(128 threads)</a:t>
            </a:r>
            <a:endParaRPr lang="en-US" sz="28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9ACBF27-733C-4456-B371-940A6D67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198" y="114751"/>
            <a:ext cx="6215151" cy="994172"/>
          </a:xfrm>
        </p:spPr>
        <p:txBody>
          <a:bodyPr>
            <a:noAutofit/>
          </a:bodyPr>
          <a:lstStyle/>
          <a:p>
            <a:r>
              <a:rPr lang="en-US" sz="2800" dirty="0"/>
              <a:t>Runtime for Bayesian phylogenetic inference can be exorbitant</a:t>
            </a:r>
          </a:p>
        </p:txBody>
      </p:sp>
      <p:pic>
        <p:nvPicPr>
          <p:cNvPr id="16" name="Picture 15" descr="Shape&#10;&#10;Description automatically generated with medium confidence">
            <a:extLst>
              <a:ext uri="{FF2B5EF4-FFF2-40B4-BE49-F238E27FC236}">
                <a16:creationId xmlns:a16="http://schemas.microsoft.com/office/drawing/2014/main" id="{391ACA3F-B4B0-465C-5868-9A213C81D9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35" y="3166906"/>
            <a:ext cx="675106" cy="89086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8266A0B-7193-A59F-5B07-1A9D1CA42025}"/>
              </a:ext>
            </a:extLst>
          </p:cNvPr>
          <p:cNvSpPr/>
          <p:nvPr/>
        </p:nvSpPr>
        <p:spPr>
          <a:xfrm>
            <a:off x="720590" y="3098824"/>
            <a:ext cx="1007017" cy="1001862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89D873-548F-EBAD-F315-9CD8651EBADA}"/>
              </a:ext>
            </a:extLst>
          </p:cNvPr>
          <p:cNvSpPr txBox="1"/>
          <p:nvPr/>
        </p:nvSpPr>
        <p:spPr>
          <a:xfrm>
            <a:off x="672688" y="2822850"/>
            <a:ext cx="1214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Sackton</a:t>
            </a:r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et al. 2019</a:t>
            </a:r>
          </a:p>
        </p:txBody>
      </p:sp>
    </p:spTree>
    <p:extLst>
      <p:ext uri="{BB962C8B-B14F-4D97-AF65-F5344CB8AC3E}">
        <p14:creationId xmlns:p14="http://schemas.microsoft.com/office/powerpoint/2010/main" val="1137988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4E0D807-6CD2-38B2-B102-C44D642B71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35" y="3166906"/>
            <a:ext cx="675106" cy="890862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DE90761-81AE-8D0F-3AF4-66F1897FF931}"/>
              </a:ext>
            </a:extLst>
          </p:cNvPr>
          <p:cNvSpPr/>
          <p:nvPr/>
        </p:nvSpPr>
        <p:spPr>
          <a:xfrm>
            <a:off x="720590" y="3098824"/>
            <a:ext cx="1007017" cy="1001862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13C238-342A-5F92-9E8E-B1D5B80E5C9B}"/>
              </a:ext>
            </a:extLst>
          </p:cNvPr>
          <p:cNvSpPr txBox="1"/>
          <p:nvPr/>
        </p:nvSpPr>
        <p:spPr>
          <a:xfrm>
            <a:off x="672688" y="2822850"/>
            <a:ext cx="1214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Sackton</a:t>
            </a:r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et al. 2019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A1CE8C8-4A07-4D25-B296-99DB1F74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198" y="114751"/>
            <a:ext cx="6215151" cy="994172"/>
          </a:xfrm>
        </p:spPr>
        <p:txBody>
          <a:bodyPr>
            <a:noAutofit/>
          </a:bodyPr>
          <a:lstStyle/>
          <a:p>
            <a:r>
              <a:rPr lang="en-US" sz="2800" dirty="0"/>
              <a:t>Runtime for Bayesian phylogenetic inference can be exorbitant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B3492A-1684-4049-878D-ED9B92647BF8}"/>
              </a:ext>
            </a:extLst>
          </p:cNvPr>
          <p:cNvCxnSpPr>
            <a:cxnSpLocks/>
          </p:cNvCxnSpPr>
          <p:nvPr/>
        </p:nvCxnSpPr>
        <p:spPr>
          <a:xfrm>
            <a:off x="2519278" y="2647047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74A4A59-0807-4C31-B693-F57D5351A8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4" y="92313"/>
            <a:ext cx="1917513" cy="1181077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7F4C2DC-7E63-465C-9AB5-996EF21A606D}"/>
              </a:ext>
            </a:extLst>
          </p:cNvPr>
          <p:cNvSpPr/>
          <p:nvPr/>
        </p:nvSpPr>
        <p:spPr>
          <a:xfrm>
            <a:off x="159233" y="2416214"/>
            <a:ext cx="2241871" cy="46166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6A5628-EEDC-4A2E-A0FF-2A369502773E}"/>
              </a:ext>
            </a:extLst>
          </p:cNvPr>
          <p:cNvSpPr txBox="1"/>
          <p:nvPr/>
        </p:nvSpPr>
        <p:spPr>
          <a:xfrm>
            <a:off x="170591" y="2416214"/>
            <a:ext cx="2224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284,000 loci</a:t>
            </a:r>
            <a:endParaRPr lang="en-US" sz="28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7DD44C-FB9B-416E-A209-DB7761BFF276}"/>
              </a:ext>
            </a:extLst>
          </p:cNvPr>
          <p:cNvCxnSpPr>
            <a:cxnSpLocks/>
          </p:cNvCxnSpPr>
          <p:nvPr/>
        </p:nvCxnSpPr>
        <p:spPr>
          <a:xfrm>
            <a:off x="5859311" y="2652437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173B713-1281-4F41-9756-A41119B4323E}"/>
              </a:ext>
            </a:extLst>
          </p:cNvPr>
          <p:cNvSpPr/>
          <p:nvPr/>
        </p:nvSpPr>
        <p:spPr>
          <a:xfrm>
            <a:off x="6822260" y="2429257"/>
            <a:ext cx="2241871" cy="46166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B6B9CF-0738-44FC-95B4-78D07E7D9B0E}"/>
              </a:ext>
            </a:extLst>
          </p:cNvPr>
          <p:cNvSpPr txBox="1"/>
          <p:nvPr/>
        </p:nvSpPr>
        <p:spPr>
          <a:xfrm>
            <a:off x="6778466" y="2429257"/>
            <a:ext cx="2302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 year</a:t>
            </a:r>
            <a:endParaRPr lang="en-US" sz="28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43BE4E-9938-4FBC-BE7F-4A933A8C72D4}"/>
              </a:ext>
            </a:extLst>
          </p:cNvPr>
          <p:cNvSpPr/>
          <p:nvPr/>
        </p:nvSpPr>
        <p:spPr>
          <a:xfrm>
            <a:off x="3465188" y="2145875"/>
            <a:ext cx="2241871" cy="120033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4A69C5-9D94-4E88-8BD8-115FBF99D8B6}"/>
              </a:ext>
            </a:extLst>
          </p:cNvPr>
          <p:cNvSpPr txBox="1"/>
          <p:nvPr/>
        </p:nvSpPr>
        <p:spPr>
          <a:xfrm>
            <a:off x="3466831" y="2145875"/>
            <a:ext cx="2302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 minutes per locus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(128 threads)</a:t>
            </a:r>
            <a:endParaRPr lang="en-US" sz="28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0C7894-FF97-425F-BBFC-9DADE72070FC}"/>
              </a:ext>
            </a:extLst>
          </p:cNvPr>
          <p:cNvSpPr/>
          <p:nvPr/>
        </p:nvSpPr>
        <p:spPr>
          <a:xfrm>
            <a:off x="0" y="0"/>
            <a:ext cx="9144000" cy="5144121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067A2D-5404-498D-B8E5-041C721DF042}"/>
              </a:ext>
            </a:extLst>
          </p:cNvPr>
          <p:cNvSpPr txBox="1"/>
          <p:nvPr/>
        </p:nvSpPr>
        <p:spPr>
          <a:xfrm>
            <a:off x="0" y="2107089"/>
            <a:ext cx="914400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Some algorithms are inherently computationally intensive</a:t>
            </a:r>
          </a:p>
        </p:txBody>
      </p:sp>
    </p:spTree>
    <p:extLst>
      <p:ext uri="{BB962C8B-B14F-4D97-AF65-F5344CB8AC3E}">
        <p14:creationId xmlns:p14="http://schemas.microsoft.com/office/powerpoint/2010/main" val="1247762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74A4A59-0807-4C31-B693-F57D5351A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43" y="92313"/>
            <a:ext cx="1917513" cy="11810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B1048F-200A-426D-B693-43302D36798B}"/>
              </a:ext>
            </a:extLst>
          </p:cNvPr>
          <p:cNvSpPr txBox="1"/>
          <p:nvPr/>
        </p:nvSpPr>
        <p:spPr>
          <a:xfrm>
            <a:off x="2393910" y="1273390"/>
            <a:ext cx="435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Goals for efficiency and usability</a:t>
            </a:r>
          </a:p>
        </p:txBody>
      </p:sp>
    </p:spTree>
    <p:extLst>
      <p:ext uri="{BB962C8B-B14F-4D97-AF65-F5344CB8AC3E}">
        <p14:creationId xmlns:p14="http://schemas.microsoft.com/office/powerpoint/2010/main" val="3805795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74A4A59-0807-4C31-B693-F57D5351A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43" y="92313"/>
            <a:ext cx="1917513" cy="11810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B1048F-200A-426D-B693-43302D36798B}"/>
              </a:ext>
            </a:extLst>
          </p:cNvPr>
          <p:cNvSpPr txBox="1"/>
          <p:nvPr/>
        </p:nvSpPr>
        <p:spPr>
          <a:xfrm>
            <a:off x="2393910" y="1273390"/>
            <a:ext cx="435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Goals for efficiency and usability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012B-E285-4526-A869-9EED6CE5EDA4}"/>
              </a:ext>
            </a:extLst>
          </p:cNvPr>
          <p:cNvGrpSpPr/>
          <p:nvPr/>
        </p:nvGrpSpPr>
        <p:grpSpPr>
          <a:xfrm>
            <a:off x="647463" y="1931027"/>
            <a:ext cx="7888830" cy="1045030"/>
            <a:chOff x="1765326" y="1419887"/>
            <a:chExt cx="10518439" cy="1393373"/>
          </a:xfrm>
          <a:solidFill>
            <a:schemeClr val="accent5">
              <a:lumMod val="75000"/>
            </a:schemeClr>
          </a:solidFill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69832DC-6818-405E-9471-6DF3DE07A1CE}"/>
                </a:ext>
              </a:extLst>
            </p:cNvPr>
            <p:cNvSpPr/>
            <p:nvPr/>
          </p:nvSpPr>
          <p:spPr>
            <a:xfrm>
              <a:off x="1765326" y="1419887"/>
              <a:ext cx="10518439" cy="1393373"/>
            </a:xfrm>
            <a:prstGeom prst="round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F6DFA1-2D8C-4053-A1DF-9B7FAB8EBFFB}"/>
                </a:ext>
              </a:extLst>
            </p:cNvPr>
            <p:cNvSpPr txBox="1"/>
            <p:nvPr/>
          </p:nvSpPr>
          <p:spPr>
            <a:xfrm>
              <a:off x="3825091" y="1562575"/>
              <a:ext cx="8254211" cy="110799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sz="24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Use phylogenetic signal from the data to inform model selection with site concordance factors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BA3B23-1BAB-42D9-A193-5445DB0C352A}"/>
                </a:ext>
              </a:extLst>
            </p:cNvPr>
            <p:cNvSpPr txBox="1"/>
            <p:nvPr/>
          </p:nvSpPr>
          <p:spPr>
            <a:xfrm>
              <a:off x="2128815" y="1767760"/>
              <a:ext cx="1787149" cy="69762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8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Goal 1: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6592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74A4A59-0807-4C31-B693-F57D5351A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43" y="92313"/>
            <a:ext cx="1917513" cy="11810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B1048F-200A-426D-B693-43302D36798B}"/>
              </a:ext>
            </a:extLst>
          </p:cNvPr>
          <p:cNvSpPr txBox="1"/>
          <p:nvPr/>
        </p:nvSpPr>
        <p:spPr>
          <a:xfrm>
            <a:off x="2393910" y="1273390"/>
            <a:ext cx="435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Goals for efficiency and usability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012B-E285-4526-A869-9EED6CE5EDA4}"/>
              </a:ext>
            </a:extLst>
          </p:cNvPr>
          <p:cNvGrpSpPr/>
          <p:nvPr/>
        </p:nvGrpSpPr>
        <p:grpSpPr>
          <a:xfrm>
            <a:off x="647463" y="1931027"/>
            <a:ext cx="7888830" cy="1045030"/>
            <a:chOff x="1765326" y="1419887"/>
            <a:chExt cx="10518439" cy="1393373"/>
          </a:xfrm>
          <a:solidFill>
            <a:schemeClr val="accent5">
              <a:lumMod val="75000"/>
            </a:schemeClr>
          </a:solidFill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69832DC-6818-405E-9471-6DF3DE07A1CE}"/>
                </a:ext>
              </a:extLst>
            </p:cNvPr>
            <p:cNvSpPr/>
            <p:nvPr/>
          </p:nvSpPr>
          <p:spPr>
            <a:xfrm>
              <a:off x="1765326" y="1419887"/>
              <a:ext cx="10518439" cy="1393373"/>
            </a:xfrm>
            <a:prstGeom prst="round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F6DFA1-2D8C-4053-A1DF-9B7FAB8EBFFB}"/>
                </a:ext>
              </a:extLst>
            </p:cNvPr>
            <p:cNvSpPr txBox="1"/>
            <p:nvPr/>
          </p:nvSpPr>
          <p:spPr>
            <a:xfrm>
              <a:off x="3825091" y="1562575"/>
              <a:ext cx="8254211" cy="110799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sz="24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Use phylogenetic signal from the data to inform model selection with site concordance factors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BA3B23-1BAB-42D9-A193-5445DB0C352A}"/>
                </a:ext>
              </a:extLst>
            </p:cNvPr>
            <p:cNvSpPr txBox="1"/>
            <p:nvPr/>
          </p:nvSpPr>
          <p:spPr>
            <a:xfrm>
              <a:off x="2128815" y="1767760"/>
              <a:ext cx="1787149" cy="69762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8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Goal 1: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BAC4B4-C98A-44CD-8DCF-4DBC8C8889BB}"/>
              </a:ext>
            </a:extLst>
          </p:cNvPr>
          <p:cNvGrpSpPr/>
          <p:nvPr/>
        </p:nvGrpSpPr>
        <p:grpSpPr>
          <a:xfrm>
            <a:off x="647463" y="3486264"/>
            <a:ext cx="7888830" cy="1045030"/>
            <a:chOff x="1765326" y="1419887"/>
            <a:chExt cx="10518439" cy="1393373"/>
          </a:xfrm>
          <a:solidFill>
            <a:schemeClr val="accent5">
              <a:lumMod val="75000"/>
            </a:schemeClr>
          </a:solidFill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A639713-1C82-4F0D-8A85-973FEA1EA77C}"/>
                </a:ext>
              </a:extLst>
            </p:cNvPr>
            <p:cNvSpPr/>
            <p:nvPr/>
          </p:nvSpPr>
          <p:spPr>
            <a:xfrm>
              <a:off x="1765326" y="1419887"/>
              <a:ext cx="10518439" cy="1393373"/>
            </a:xfrm>
            <a:prstGeom prst="round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F1E1B6-E0AC-4DA5-A121-C72178635F2D}"/>
                </a:ext>
              </a:extLst>
            </p:cNvPr>
            <p:cNvSpPr txBox="1"/>
            <p:nvPr/>
          </p:nvSpPr>
          <p:spPr>
            <a:xfrm>
              <a:off x="3825091" y="1562575"/>
              <a:ext cx="8254211" cy="110799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sz="24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Facilitate batching of loci for parallel runs on HPCs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F6A403-D557-44A1-89FD-5DB1F5B894F6}"/>
                </a:ext>
              </a:extLst>
            </p:cNvPr>
            <p:cNvSpPr txBox="1"/>
            <p:nvPr/>
          </p:nvSpPr>
          <p:spPr>
            <a:xfrm>
              <a:off x="2128815" y="1767760"/>
              <a:ext cx="1787149" cy="69762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8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Goal 2: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1879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74A4A59-0807-4C31-B693-F57D5351A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43" y="92313"/>
            <a:ext cx="1917513" cy="11810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B1048F-200A-426D-B693-43302D36798B}"/>
              </a:ext>
            </a:extLst>
          </p:cNvPr>
          <p:cNvSpPr txBox="1"/>
          <p:nvPr/>
        </p:nvSpPr>
        <p:spPr>
          <a:xfrm>
            <a:off x="2393910" y="1273390"/>
            <a:ext cx="435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Goals for efficiency and usability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012B-E285-4526-A869-9EED6CE5EDA4}"/>
              </a:ext>
            </a:extLst>
          </p:cNvPr>
          <p:cNvGrpSpPr/>
          <p:nvPr/>
        </p:nvGrpSpPr>
        <p:grpSpPr>
          <a:xfrm>
            <a:off x="647463" y="1931027"/>
            <a:ext cx="7888830" cy="1045030"/>
            <a:chOff x="1765326" y="1419887"/>
            <a:chExt cx="10518439" cy="1393373"/>
          </a:xfrm>
          <a:solidFill>
            <a:schemeClr val="accent5">
              <a:lumMod val="75000"/>
            </a:schemeClr>
          </a:solidFill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69832DC-6818-405E-9471-6DF3DE07A1CE}"/>
                </a:ext>
              </a:extLst>
            </p:cNvPr>
            <p:cNvSpPr/>
            <p:nvPr/>
          </p:nvSpPr>
          <p:spPr>
            <a:xfrm>
              <a:off x="1765326" y="1419887"/>
              <a:ext cx="10518439" cy="1393373"/>
            </a:xfrm>
            <a:prstGeom prst="round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F6DFA1-2D8C-4053-A1DF-9B7FAB8EBFFB}"/>
                </a:ext>
              </a:extLst>
            </p:cNvPr>
            <p:cNvSpPr txBox="1"/>
            <p:nvPr/>
          </p:nvSpPr>
          <p:spPr>
            <a:xfrm>
              <a:off x="3825091" y="1562575"/>
              <a:ext cx="8254211" cy="110799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sz="24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Use phylogenetic signal from the data to inform model selection with site concordance factors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BA3B23-1BAB-42D9-A193-5445DB0C352A}"/>
                </a:ext>
              </a:extLst>
            </p:cNvPr>
            <p:cNvSpPr txBox="1"/>
            <p:nvPr/>
          </p:nvSpPr>
          <p:spPr>
            <a:xfrm>
              <a:off x="2128815" y="1767760"/>
              <a:ext cx="1787149" cy="69762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8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Goal 1: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BAC4B4-C98A-44CD-8DCF-4DBC8C8889BB}"/>
              </a:ext>
            </a:extLst>
          </p:cNvPr>
          <p:cNvGrpSpPr/>
          <p:nvPr/>
        </p:nvGrpSpPr>
        <p:grpSpPr>
          <a:xfrm>
            <a:off x="647463" y="3486264"/>
            <a:ext cx="7888830" cy="1045030"/>
            <a:chOff x="1765326" y="1419887"/>
            <a:chExt cx="10518439" cy="1393373"/>
          </a:xfrm>
          <a:solidFill>
            <a:schemeClr val="accent5">
              <a:lumMod val="75000"/>
            </a:schemeClr>
          </a:solidFill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A639713-1C82-4F0D-8A85-973FEA1EA77C}"/>
                </a:ext>
              </a:extLst>
            </p:cNvPr>
            <p:cNvSpPr/>
            <p:nvPr/>
          </p:nvSpPr>
          <p:spPr>
            <a:xfrm>
              <a:off x="1765326" y="1419887"/>
              <a:ext cx="10518439" cy="13933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F1E1B6-E0AC-4DA5-A121-C72178635F2D}"/>
                </a:ext>
              </a:extLst>
            </p:cNvPr>
            <p:cNvSpPr txBox="1"/>
            <p:nvPr/>
          </p:nvSpPr>
          <p:spPr>
            <a:xfrm>
              <a:off x="3825091" y="1562575"/>
              <a:ext cx="8254211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sz="24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Facilitate batching of loci for parallel runs on HPCs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F6A403-D557-44A1-89FD-5DB1F5B894F6}"/>
                </a:ext>
              </a:extLst>
            </p:cNvPr>
            <p:cNvSpPr txBox="1"/>
            <p:nvPr/>
          </p:nvSpPr>
          <p:spPr>
            <a:xfrm>
              <a:off x="2128815" y="1767760"/>
              <a:ext cx="1787149" cy="6976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8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Goal 2: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856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D022A9-2EBD-4ABB-91F1-56E99E615088}"/>
              </a:ext>
            </a:extLst>
          </p:cNvPr>
          <p:cNvSpPr txBox="1"/>
          <p:nvPr/>
        </p:nvSpPr>
        <p:spPr>
          <a:xfrm>
            <a:off x="460743" y="2310139"/>
            <a:ext cx="2863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ATCATCGAAGGTA</a:t>
            </a:r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D8F2BE64-71BB-4CBB-9712-23B77CAF5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161" y="1160499"/>
            <a:ext cx="2138927" cy="282250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212855-8C89-4AA1-9B0F-A5D1224AB53D}"/>
              </a:ext>
            </a:extLst>
          </p:cNvPr>
          <p:cNvCxnSpPr/>
          <p:nvPr/>
        </p:nvCxnSpPr>
        <p:spPr>
          <a:xfrm>
            <a:off x="3707219" y="2571750"/>
            <a:ext cx="1729562" cy="0"/>
          </a:xfrm>
          <a:prstGeom prst="straightConnector1">
            <a:avLst/>
          </a:prstGeom>
          <a:ln w="1016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418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6193-DEE5-4B29-8A8C-C5206FD8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22" y="114751"/>
            <a:ext cx="8292928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Site concordance factors measure phylogenetic discordance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3B2FE4-7394-4387-A522-1534864C5048}"/>
              </a:ext>
            </a:extLst>
          </p:cNvPr>
          <p:cNvGrpSpPr/>
          <p:nvPr/>
        </p:nvGrpSpPr>
        <p:grpSpPr>
          <a:xfrm>
            <a:off x="543284" y="1135117"/>
            <a:ext cx="2162125" cy="2085161"/>
            <a:chOff x="1777702" y="1218251"/>
            <a:chExt cx="2162125" cy="208516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5821AB2-03C3-42F2-8759-675682BC1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46058" y="1692642"/>
              <a:ext cx="1563392" cy="128670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0AAFD6-CBAF-43BE-A1C2-35574753BF17}"/>
                </a:ext>
              </a:extLst>
            </p:cNvPr>
            <p:cNvSpPr txBox="1"/>
            <p:nvPr/>
          </p:nvSpPr>
          <p:spPr>
            <a:xfrm>
              <a:off x="2025625" y="1218251"/>
              <a:ext cx="1688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Concordant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AE1B511-F151-4F8E-8BC7-4814BE44322D}"/>
                </a:ext>
              </a:extLst>
            </p:cNvPr>
            <p:cNvSpPr/>
            <p:nvPr/>
          </p:nvSpPr>
          <p:spPr>
            <a:xfrm>
              <a:off x="1777702" y="1584577"/>
              <a:ext cx="2162125" cy="1718835"/>
            </a:xfrm>
            <a:prstGeom prst="roundRect">
              <a:avLst/>
            </a:prstGeom>
            <a:noFill/>
            <a:ln w="50800">
              <a:solidFill>
                <a:srgbClr val="9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31E420A-A1CB-4C1E-AAB4-00122F1B77C1}"/>
              </a:ext>
            </a:extLst>
          </p:cNvPr>
          <p:cNvGrpSpPr/>
          <p:nvPr/>
        </p:nvGrpSpPr>
        <p:grpSpPr>
          <a:xfrm>
            <a:off x="3520147" y="1142860"/>
            <a:ext cx="2162125" cy="2077418"/>
            <a:chOff x="4214034" y="1225994"/>
            <a:chExt cx="2162125" cy="207741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60EEC18-4AD4-4D8A-8AAD-A84B0221B096}"/>
                </a:ext>
              </a:extLst>
            </p:cNvPr>
            <p:cNvGrpSpPr/>
            <p:nvPr/>
          </p:nvGrpSpPr>
          <p:grpSpPr>
            <a:xfrm>
              <a:off x="4214034" y="1584577"/>
              <a:ext cx="2162125" cy="1718835"/>
              <a:chOff x="4189957" y="1584577"/>
              <a:chExt cx="2162125" cy="1718835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EF79488-C216-4C26-8A49-E8C0C20AE8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493084" y="1697257"/>
                <a:ext cx="1563392" cy="1286701"/>
              </a:xfrm>
              <a:prstGeom prst="rect">
                <a:avLst/>
              </a:prstGeom>
            </p:spPr>
          </p:pic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16A084A8-6BA2-4906-BC30-1EC593D4BAE5}"/>
                  </a:ext>
                </a:extLst>
              </p:cNvPr>
              <p:cNvSpPr/>
              <p:nvPr/>
            </p:nvSpPr>
            <p:spPr>
              <a:xfrm>
                <a:off x="4189957" y="1584577"/>
                <a:ext cx="2162125" cy="1718835"/>
              </a:xfrm>
              <a:prstGeom prst="roundRect">
                <a:avLst/>
              </a:prstGeom>
              <a:noFill/>
              <a:ln w="508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22241C5-D46E-414C-99B6-18D3AE1064E9}"/>
                </a:ext>
              </a:extLst>
            </p:cNvPr>
            <p:cNvSpPr txBox="1"/>
            <p:nvPr/>
          </p:nvSpPr>
          <p:spPr>
            <a:xfrm>
              <a:off x="4344422" y="1225994"/>
              <a:ext cx="1859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Discordant 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69DCC43-5334-42C5-A19B-EE76C63E4AF3}"/>
              </a:ext>
            </a:extLst>
          </p:cNvPr>
          <p:cNvGrpSpPr/>
          <p:nvPr/>
        </p:nvGrpSpPr>
        <p:grpSpPr>
          <a:xfrm>
            <a:off x="6497010" y="1135117"/>
            <a:ext cx="2162125" cy="2085161"/>
            <a:chOff x="6650365" y="1225994"/>
            <a:chExt cx="2162125" cy="208516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FF02D21-49D6-4054-88FA-90538601A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53492" y="1697257"/>
              <a:ext cx="1563392" cy="1286700"/>
            </a:xfrm>
            <a:prstGeom prst="rect">
              <a:avLst/>
            </a:prstGeom>
          </p:spPr>
        </p:pic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63477AC-5A26-401B-9C6C-4865727CDF1F}"/>
                </a:ext>
              </a:extLst>
            </p:cNvPr>
            <p:cNvSpPr/>
            <p:nvPr/>
          </p:nvSpPr>
          <p:spPr>
            <a:xfrm>
              <a:off x="6650365" y="1584577"/>
              <a:ext cx="2162125" cy="1726578"/>
            </a:xfrm>
            <a:prstGeom prst="roundRect">
              <a:avLst/>
            </a:prstGeom>
            <a:noFill/>
            <a:ln w="508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F8B8AA0-061A-4B0A-B172-AF4C9B9CA118}"/>
                </a:ext>
              </a:extLst>
            </p:cNvPr>
            <p:cNvSpPr txBox="1"/>
            <p:nvPr/>
          </p:nvSpPr>
          <p:spPr>
            <a:xfrm>
              <a:off x="6801658" y="1225994"/>
              <a:ext cx="1859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Discordant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4083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6193-DEE5-4B29-8A8C-C5206FD8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22" y="114751"/>
            <a:ext cx="8292928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Site concordance factors measure phylogenetic discordance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3B2FE4-7394-4387-A522-1534864C5048}"/>
              </a:ext>
            </a:extLst>
          </p:cNvPr>
          <p:cNvGrpSpPr/>
          <p:nvPr/>
        </p:nvGrpSpPr>
        <p:grpSpPr>
          <a:xfrm>
            <a:off x="543284" y="1135117"/>
            <a:ext cx="2162125" cy="2085161"/>
            <a:chOff x="1777702" y="1218251"/>
            <a:chExt cx="2162125" cy="208516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5821AB2-03C3-42F2-8759-675682BC1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46058" y="1692642"/>
              <a:ext cx="1563392" cy="128670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0AAFD6-CBAF-43BE-A1C2-35574753BF17}"/>
                </a:ext>
              </a:extLst>
            </p:cNvPr>
            <p:cNvSpPr txBox="1"/>
            <p:nvPr/>
          </p:nvSpPr>
          <p:spPr>
            <a:xfrm>
              <a:off x="2025625" y="1218251"/>
              <a:ext cx="1688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Concordant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AE1B511-F151-4F8E-8BC7-4814BE44322D}"/>
                </a:ext>
              </a:extLst>
            </p:cNvPr>
            <p:cNvSpPr/>
            <p:nvPr/>
          </p:nvSpPr>
          <p:spPr>
            <a:xfrm>
              <a:off x="1777702" y="1584577"/>
              <a:ext cx="2162125" cy="1718835"/>
            </a:xfrm>
            <a:prstGeom prst="roundRect">
              <a:avLst/>
            </a:prstGeom>
            <a:noFill/>
            <a:ln w="50800">
              <a:solidFill>
                <a:srgbClr val="9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31E420A-A1CB-4C1E-AAB4-00122F1B77C1}"/>
              </a:ext>
            </a:extLst>
          </p:cNvPr>
          <p:cNvGrpSpPr/>
          <p:nvPr/>
        </p:nvGrpSpPr>
        <p:grpSpPr>
          <a:xfrm>
            <a:off x="3520147" y="1142860"/>
            <a:ext cx="2162125" cy="2077418"/>
            <a:chOff x="4214034" y="1225994"/>
            <a:chExt cx="2162125" cy="207741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60EEC18-4AD4-4D8A-8AAD-A84B0221B096}"/>
                </a:ext>
              </a:extLst>
            </p:cNvPr>
            <p:cNvGrpSpPr/>
            <p:nvPr/>
          </p:nvGrpSpPr>
          <p:grpSpPr>
            <a:xfrm>
              <a:off x="4214034" y="1584577"/>
              <a:ext cx="2162125" cy="1718835"/>
              <a:chOff x="4189957" y="1584577"/>
              <a:chExt cx="2162125" cy="1718835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EF79488-C216-4C26-8A49-E8C0C20AE8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493084" y="1697257"/>
                <a:ext cx="1563392" cy="1286701"/>
              </a:xfrm>
              <a:prstGeom prst="rect">
                <a:avLst/>
              </a:prstGeom>
            </p:spPr>
          </p:pic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16A084A8-6BA2-4906-BC30-1EC593D4BAE5}"/>
                  </a:ext>
                </a:extLst>
              </p:cNvPr>
              <p:cNvSpPr/>
              <p:nvPr/>
            </p:nvSpPr>
            <p:spPr>
              <a:xfrm>
                <a:off x="4189957" y="1584577"/>
                <a:ext cx="2162125" cy="1718835"/>
              </a:xfrm>
              <a:prstGeom prst="roundRect">
                <a:avLst/>
              </a:prstGeom>
              <a:noFill/>
              <a:ln w="508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22241C5-D46E-414C-99B6-18D3AE1064E9}"/>
                </a:ext>
              </a:extLst>
            </p:cNvPr>
            <p:cNvSpPr txBox="1"/>
            <p:nvPr/>
          </p:nvSpPr>
          <p:spPr>
            <a:xfrm>
              <a:off x="4344422" y="1225994"/>
              <a:ext cx="1859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Discordant 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69DCC43-5334-42C5-A19B-EE76C63E4AF3}"/>
              </a:ext>
            </a:extLst>
          </p:cNvPr>
          <p:cNvGrpSpPr/>
          <p:nvPr/>
        </p:nvGrpSpPr>
        <p:grpSpPr>
          <a:xfrm>
            <a:off x="6497010" y="1135117"/>
            <a:ext cx="2162125" cy="2085161"/>
            <a:chOff x="6650365" y="1225994"/>
            <a:chExt cx="2162125" cy="208516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FF02D21-49D6-4054-88FA-90538601A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53492" y="1697257"/>
              <a:ext cx="1563392" cy="1286700"/>
            </a:xfrm>
            <a:prstGeom prst="rect">
              <a:avLst/>
            </a:prstGeom>
          </p:spPr>
        </p:pic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63477AC-5A26-401B-9C6C-4865727CDF1F}"/>
                </a:ext>
              </a:extLst>
            </p:cNvPr>
            <p:cNvSpPr/>
            <p:nvPr/>
          </p:nvSpPr>
          <p:spPr>
            <a:xfrm>
              <a:off x="6650365" y="1584577"/>
              <a:ext cx="2162125" cy="1726578"/>
            </a:xfrm>
            <a:prstGeom prst="roundRect">
              <a:avLst/>
            </a:prstGeom>
            <a:noFill/>
            <a:ln w="508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F8B8AA0-061A-4B0A-B172-AF4C9B9CA118}"/>
                </a:ext>
              </a:extLst>
            </p:cNvPr>
            <p:cNvSpPr txBox="1"/>
            <p:nvPr/>
          </p:nvSpPr>
          <p:spPr>
            <a:xfrm>
              <a:off x="6801658" y="1225994"/>
              <a:ext cx="1859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Discordant 2</a:t>
              </a:r>
            </a:p>
          </p:txBody>
        </p:sp>
      </p:grp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FAB08E1A-6A40-4566-B991-9D7C172AB663}"/>
              </a:ext>
            </a:extLst>
          </p:cNvPr>
          <p:cNvGraphicFramePr>
            <a:graphicFrameLocks noGrp="1"/>
          </p:cNvGraphicFramePr>
          <p:nvPr/>
        </p:nvGraphicFramePr>
        <p:xfrm>
          <a:off x="3049975" y="3612798"/>
          <a:ext cx="3044049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196">
                  <a:extLst>
                    <a:ext uri="{9D8B030D-6E8A-4147-A177-3AD203B41FA5}">
                      <a16:colId xmlns:a16="http://schemas.microsoft.com/office/drawing/2014/main" val="3542239607"/>
                    </a:ext>
                  </a:extLst>
                </a:gridCol>
                <a:gridCol w="308581">
                  <a:extLst>
                    <a:ext uri="{9D8B030D-6E8A-4147-A177-3AD203B41FA5}">
                      <a16:colId xmlns:a16="http://schemas.microsoft.com/office/drawing/2014/main" val="1435938802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1935438819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2458774378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2027767931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445628657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1236726768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3526024223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684725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245188"/>
                  </a:ext>
                </a:extLst>
              </a:tr>
              <a:tr h="32915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75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7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566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966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6193-DEE5-4B29-8A8C-C5206FD8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22" y="114751"/>
            <a:ext cx="8292928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Site concordance factors measure phylogenetic discordance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3B2FE4-7394-4387-A522-1534864C5048}"/>
              </a:ext>
            </a:extLst>
          </p:cNvPr>
          <p:cNvGrpSpPr/>
          <p:nvPr/>
        </p:nvGrpSpPr>
        <p:grpSpPr>
          <a:xfrm>
            <a:off x="543284" y="1135117"/>
            <a:ext cx="2162125" cy="2085161"/>
            <a:chOff x="1777702" y="1218251"/>
            <a:chExt cx="2162125" cy="208516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5821AB2-03C3-42F2-8759-675682BC1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46058" y="1692642"/>
              <a:ext cx="1563392" cy="128670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0AAFD6-CBAF-43BE-A1C2-35574753BF17}"/>
                </a:ext>
              </a:extLst>
            </p:cNvPr>
            <p:cNvSpPr txBox="1"/>
            <p:nvPr/>
          </p:nvSpPr>
          <p:spPr>
            <a:xfrm>
              <a:off x="2025625" y="1218251"/>
              <a:ext cx="1688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Concordant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AE1B511-F151-4F8E-8BC7-4814BE44322D}"/>
                </a:ext>
              </a:extLst>
            </p:cNvPr>
            <p:cNvSpPr/>
            <p:nvPr/>
          </p:nvSpPr>
          <p:spPr>
            <a:xfrm>
              <a:off x="1777702" y="1584577"/>
              <a:ext cx="2162125" cy="1718835"/>
            </a:xfrm>
            <a:prstGeom prst="roundRect">
              <a:avLst/>
            </a:prstGeom>
            <a:noFill/>
            <a:ln w="50800">
              <a:solidFill>
                <a:srgbClr val="9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31E420A-A1CB-4C1E-AAB4-00122F1B77C1}"/>
              </a:ext>
            </a:extLst>
          </p:cNvPr>
          <p:cNvGrpSpPr/>
          <p:nvPr/>
        </p:nvGrpSpPr>
        <p:grpSpPr>
          <a:xfrm>
            <a:off x="3520147" y="1142860"/>
            <a:ext cx="2162125" cy="2077418"/>
            <a:chOff x="4214034" y="1225994"/>
            <a:chExt cx="2162125" cy="207741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60EEC18-4AD4-4D8A-8AAD-A84B0221B096}"/>
                </a:ext>
              </a:extLst>
            </p:cNvPr>
            <p:cNvGrpSpPr/>
            <p:nvPr/>
          </p:nvGrpSpPr>
          <p:grpSpPr>
            <a:xfrm>
              <a:off x="4214034" y="1584577"/>
              <a:ext cx="2162125" cy="1718835"/>
              <a:chOff x="4189957" y="1584577"/>
              <a:chExt cx="2162125" cy="1718835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EF79488-C216-4C26-8A49-E8C0C20AE8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493084" y="1697257"/>
                <a:ext cx="1563392" cy="1286701"/>
              </a:xfrm>
              <a:prstGeom prst="rect">
                <a:avLst/>
              </a:prstGeom>
            </p:spPr>
          </p:pic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16A084A8-6BA2-4906-BC30-1EC593D4BAE5}"/>
                  </a:ext>
                </a:extLst>
              </p:cNvPr>
              <p:cNvSpPr/>
              <p:nvPr/>
            </p:nvSpPr>
            <p:spPr>
              <a:xfrm>
                <a:off x="4189957" y="1584577"/>
                <a:ext cx="2162125" cy="1718835"/>
              </a:xfrm>
              <a:prstGeom prst="roundRect">
                <a:avLst/>
              </a:prstGeom>
              <a:noFill/>
              <a:ln w="508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22241C5-D46E-414C-99B6-18D3AE1064E9}"/>
                </a:ext>
              </a:extLst>
            </p:cNvPr>
            <p:cNvSpPr txBox="1"/>
            <p:nvPr/>
          </p:nvSpPr>
          <p:spPr>
            <a:xfrm>
              <a:off x="4344422" y="1225994"/>
              <a:ext cx="1859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Discordant 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69DCC43-5334-42C5-A19B-EE76C63E4AF3}"/>
              </a:ext>
            </a:extLst>
          </p:cNvPr>
          <p:cNvGrpSpPr/>
          <p:nvPr/>
        </p:nvGrpSpPr>
        <p:grpSpPr>
          <a:xfrm>
            <a:off x="6497010" y="1135117"/>
            <a:ext cx="2162125" cy="2085161"/>
            <a:chOff x="6650365" y="1225994"/>
            <a:chExt cx="2162125" cy="208516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FF02D21-49D6-4054-88FA-90538601A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53492" y="1697257"/>
              <a:ext cx="1563392" cy="1286700"/>
            </a:xfrm>
            <a:prstGeom prst="rect">
              <a:avLst/>
            </a:prstGeom>
          </p:spPr>
        </p:pic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63477AC-5A26-401B-9C6C-4865727CDF1F}"/>
                </a:ext>
              </a:extLst>
            </p:cNvPr>
            <p:cNvSpPr/>
            <p:nvPr/>
          </p:nvSpPr>
          <p:spPr>
            <a:xfrm>
              <a:off x="6650365" y="1584577"/>
              <a:ext cx="2162125" cy="1726578"/>
            </a:xfrm>
            <a:prstGeom prst="roundRect">
              <a:avLst/>
            </a:prstGeom>
            <a:noFill/>
            <a:ln w="508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F8B8AA0-061A-4B0A-B172-AF4C9B9CA118}"/>
                </a:ext>
              </a:extLst>
            </p:cNvPr>
            <p:cNvSpPr txBox="1"/>
            <p:nvPr/>
          </p:nvSpPr>
          <p:spPr>
            <a:xfrm>
              <a:off x="6801658" y="1225994"/>
              <a:ext cx="1859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Discordant 2</a:t>
              </a:r>
            </a:p>
          </p:txBody>
        </p:sp>
      </p:grp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FAB08E1A-6A40-4566-B991-9D7C172AB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772735"/>
              </p:ext>
            </p:extLst>
          </p:nvPr>
        </p:nvGraphicFramePr>
        <p:xfrm>
          <a:off x="3049975" y="3612798"/>
          <a:ext cx="3044049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196">
                  <a:extLst>
                    <a:ext uri="{9D8B030D-6E8A-4147-A177-3AD203B41FA5}">
                      <a16:colId xmlns:a16="http://schemas.microsoft.com/office/drawing/2014/main" val="3542239607"/>
                    </a:ext>
                  </a:extLst>
                </a:gridCol>
                <a:gridCol w="308581">
                  <a:extLst>
                    <a:ext uri="{9D8B030D-6E8A-4147-A177-3AD203B41FA5}">
                      <a16:colId xmlns:a16="http://schemas.microsoft.com/office/drawing/2014/main" val="1435938802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1935438819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2458774378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2027767931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445628657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1236726768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3526024223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684725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245188"/>
                  </a:ext>
                </a:extLst>
              </a:tr>
              <a:tr h="32915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75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7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566919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12A63A-FCAC-4512-BF65-4B17F3773275}"/>
              </a:ext>
            </a:extLst>
          </p:cNvPr>
          <p:cNvCxnSpPr>
            <a:cxnSpLocks/>
          </p:cNvCxnSpPr>
          <p:nvPr/>
        </p:nvCxnSpPr>
        <p:spPr>
          <a:xfrm flipH="1" flipV="1">
            <a:off x="2705410" y="3220279"/>
            <a:ext cx="1031696" cy="392519"/>
          </a:xfrm>
          <a:prstGeom prst="straightConnector1">
            <a:avLst/>
          </a:prstGeom>
          <a:ln w="38100" cap="rnd">
            <a:solidFill>
              <a:srgbClr val="920000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566BC0-DB6E-4ABE-9B3E-C4231E6C7EB6}"/>
              </a:ext>
            </a:extLst>
          </p:cNvPr>
          <p:cNvCxnSpPr>
            <a:cxnSpLocks/>
          </p:cNvCxnSpPr>
          <p:nvPr/>
        </p:nvCxnSpPr>
        <p:spPr>
          <a:xfrm flipH="1" flipV="1">
            <a:off x="2788637" y="3129407"/>
            <a:ext cx="2208372" cy="483390"/>
          </a:xfrm>
          <a:prstGeom prst="straightConnector1">
            <a:avLst/>
          </a:prstGeom>
          <a:ln w="38100" cap="rnd">
            <a:solidFill>
              <a:srgbClr val="920000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621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6193-DEE5-4B29-8A8C-C5206FD8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22" y="114751"/>
            <a:ext cx="8292928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Site concordance factors measure phylogenetic discordance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3B2FE4-7394-4387-A522-1534864C5048}"/>
              </a:ext>
            </a:extLst>
          </p:cNvPr>
          <p:cNvGrpSpPr/>
          <p:nvPr/>
        </p:nvGrpSpPr>
        <p:grpSpPr>
          <a:xfrm>
            <a:off x="543284" y="1135117"/>
            <a:ext cx="2162125" cy="2085161"/>
            <a:chOff x="1777702" y="1218251"/>
            <a:chExt cx="2162125" cy="208516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5821AB2-03C3-42F2-8759-675682BC1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46058" y="1692642"/>
              <a:ext cx="1563392" cy="128670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0AAFD6-CBAF-43BE-A1C2-35574753BF17}"/>
                </a:ext>
              </a:extLst>
            </p:cNvPr>
            <p:cNvSpPr txBox="1"/>
            <p:nvPr/>
          </p:nvSpPr>
          <p:spPr>
            <a:xfrm>
              <a:off x="2025625" y="1218251"/>
              <a:ext cx="1688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Concordant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AE1B511-F151-4F8E-8BC7-4814BE44322D}"/>
                </a:ext>
              </a:extLst>
            </p:cNvPr>
            <p:cNvSpPr/>
            <p:nvPr/>
          </p:nvSpPr>
          <p:spPr>
            <a:xfrm>
              <a:off x="1777702" y="1584577"/>
              <a:ext cx="2162125" cy="1718835"/>
            </a:xfrm>
            <a:prstGeom prst="roundRect">
              <a:avLst/>
            </a:prstGeom>
            <a:noFill/>
            <a:ln w="50800">
              <a:solidFill>
                <a:srgbClr val="9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31E420A-A1CB-4C1E-AAB4-00122F1B77C1}"/>
              </a:ext>
            </a:extLst>
          </p:cNvPr>
          <p:cNvGrpSpPr/>
          <p:nvPr/>
        </p:nvGrpSpPr>
        <p:grpSpPr>
          <a:xfrm>
            <a:off x="3520147" y="1142860"/>
            <a:ext cx="2162125" cy="2077418"/>
            <a:chOff x="4214034" y="1225994"/>
            <a:chExt cx="2162125" cy="207741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60EEC18-4AD4-4D8A-8AAD-A84B0221B096}"/>
                </a:ext>
              </a:extLst>
            </p:cNvPr>
            <p:cNvGrpSpPr/>
            <p:nvPr/>
          </p:nvGrpSpPr>
          <p:grpSpPr>
            <a:xfrm>
              <a:off x="4214034" y="1584577"/>
              <a:ext cx="2162125" cy="1718835"/>
              <a:chOff x="4189957" y="1584577"/>
              <a:chExt cx="2162125" cy="1718835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EF79488-C216-4C26-8A49-E8C0C20AE8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493084" y="1697257"/>
                <a:ext cx="1563392" cy="1286701"/>
              </a:xfrm>
              <a:prstGeom prst="rect">
                <a:avLst/>
              </a:prstGeom>
            </p:spPr>
          </p:pic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16A084A8-6BA2-4906-BC30-1EC593D4BAE5}"/>
                  </a:ext>
                </a:extLst>
              </p:cNvPr>
              <p:cNvSpPr/>
              <p:nvPr/>
            </p:nvSpPr>
            <p:spPr>
              <a:xfrm>
                <a:off x="4189957" y="1584577"/>
                <a:ext cx="2162125" cy="1718835"/>
              </a:xfrm>
              <a:prstGeom prst="roundRect">
                <a:avLst/>
              </a:prstGeom>
              <a:noFill/>
              <a:ln w="508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22241C5-D46E-414C-99B6-18D3AE1064E9}"/>
                </a:ext>
              </a:extLst>
            </p:cNvPr>
            <p:cNvSpPr txBox="1"/>
            <p:nvPr/>
          </p:nvSpPr>
          <p:spPr>
            <a:xfrm>
              <a:off x="4344422" y="1225994"/>
              <a:ext cx="1859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Discordant 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69DCC43-5334-42C5-A19B-EE76C63E4AF3}"/>
              </a:ext>
            </a:extLst>
          </p:cNvPr>
          <p:cNvGrpSpPr/>
          <p:nvPr/>
        </p:nvGrpSpPr>
        <p:grpSpPr>
          <a:xfrm>
            <a:off x="6497010" y="1135117"/>
            <a:ext cx="2162125" cy="2085161"/>
            <a:chOff x="6650365" y="1225994"/>
            <a:chExt cx="2162125" cy="208516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FF02D21-49D6-4054-88FA-90538601A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53492" y="1697257"/>
              <a:ext cx="1563392" cy="1286700"/>
            </a:xfrm>
            <a:prstGeom prst="rect">
              <a:avLst/>
            </a:prstGeom>
          </p:spPr>
        </p:pic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63477AC-5A26-401B-9C6C-4865727CDF1F}"/>
                </a:ext>
              </a:extLst>
            </p:cNvPr>
            <p:cNvSpPr/>
            <p:nvPr/>
          </p:nvSpPr>
          <p:spPr>
            <a:xfrm>
              <a:off x="6650365" y="1584577"/>
              <a:ext cx="2162125" cy="1726578"/>
            </a:xfrm>
            <a:prstGeom prst="roundRect">
              <a:avLst/>
            </a:prstGeom>
            <a:noFill/>
            <a:ln w="508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F8B8AA0-061A-4B0A-B172-AF4C9B9CA118}"/>
                </a:ext>
              </a:extLst>
            </p:cNvPr>
            <p:cNvSpPr txBox="1"/>
            <p:nvPr/>
          </p:nvSpPr>
          <p:spPr>
            <a:xfrm>
              <a:off x="6801658" y="1225994"/>
              <a:ext cx="1859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Discordant 2</a:t>
              </a:r>
            </a:p>
          </p:txBody>
        </p:sp>
      </p:grp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FAB08E1A-6A40-4566-B991-9D7C172AB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931968"/>
              </p:ext>
            </p:extLst>
          </p:nvPr>
        </p:nvGraphicFramePr>
        <p:xfrm>
          <a:off x="3049975" y="3612798"/>
          <a:ext cx="3044049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196">
                  <a:extLst>
                    <a:ext uri="{9D8B030D-6E8A-4147-A177-3AD203B41FA5}">
                      <a16:colId xmlns:a16="http://schemas.microsoft.com/office/drawing/2014/main" val="3542239607"/>
                    </a:ext>
                  </a:extLst>
                </a:gridCol>
                <a:gridCol w="308581">
                  <a:extLst>
                    <a:ext uri="{9D8B030D-6E8A-4147-A177-3AD203B41FA5}">
                      <a16:colId xmlns:a16="http://schemas.microsoft.com/office/drawing/2014/main" val="1435938802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1935438819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2458774378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2027767931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445628657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1236726768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3526024223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684725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245188"/>
                  </a:ext>
                </a:extLst>
              </a:tr>
              <a:tr h="32915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75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7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566919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12A63A-FCAC-4512-BF65-4B17F3773275}"/>
              </a:ext>
            </a:extLst>
          </p:cNvPr>
          <p:cNvCxnSpPr>
            <a:cxnSpLocks/>
          </p:cNvCxnSpPr>
          <p:nvPr/>
        </p:nvCxnSpPr>
        <p:spPr>
          <a:xfrm flipH="1" flipV="1">
            <a:off x="2705410" y="3220279"/>
            <a:ext cx="1031696" cy="392519"/>
          </a:xfrm>
          <a:prstGeom prst="straightConnector1">
            <a:avLst/>
          </a:prstGeom>
          <a:ln w="38100" cap="rnd">
            <a:solidFill>
              <a:srgbClr val="920000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566BC0-DB6E-4ABE-9B3E-C4231E6C7EB6}"/>
              </a:ext>
            </a:extLst>
          </p:cNvPr>
          <p:cNvCxnSpPr>
            <a:cxnSpLocks/>
          </p:cNvCxnSpPr>
          <p:nvPr/>
        </p:nvCxnSpPr>
        <p:spPr>
          <a:xfrm flipH="1" flipV="1">
            <a:off x="2788637" y="3129407"/>
            <a:ext cx="2208372" cy="483390"/>
          </a:xfrm>
          <a:prstGeom prst="straightConnector1">
            <a:avLst/>
          </a:prstGeom>
          <a:ln w="38100" cap="rnd">
            <a:solidFill>
              <a:srgbClr val="920000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AC5FE2-40FC-4DDE-9787-ABEA4CA5D347}"/>
              </a:ext>
            </a:extLst>
          </p:cNvPr>
          <p:cNvCxnSpPr>
            <a:cxnSpLocks/>
          </p:cNvCxnSpPr>
          <p:nvPr/>
        </p:nvCxnSpPr>
        <p:spPr>
          <a:xfrm flipV="1">
            <a:off x="4692445" y="3259266"/>
            <a:ext cx="31599" cy="353532"/>
          </a:xfrm>
          <a:prstGeom prst="straightConnector1">
            <a:avLst/>
          </a:prstGeom>
          <a:ln w="38100" cap="rnd">
            <a:solidFill>
              <a:srgbClr val="002060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92C5F6-A830-4842-B372-45C5BDB57844}"/>
              </a:ext>
            </a:extLst>
          </p:cNvPr>
          <p:cNvCxnSpPr>
            <a:cxnSpLocks/>
          </p:cNvCxnSpPr>
          <p:nvPr/>
        </p:nvCxnSpPr>
        <p:spPr>
          <a:xfrm flipV="1">
            <a:off x="5325774" y="3157804"/>
            <a:ext cx="1171236" cy="454994"/>
          </a:xfrm>
          <a:prstGeom prst="straightConnector1">
            <a:avLst/>
          </a:prstGeom>
          <a:ln w="38100" cap="rnd">
            <a:solidFill>
              <a:srgbClr val="002060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409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6193-DEE5-4B29-8A8C-C5206FD8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22" y="114751"/>
            <a:ext cx="8292928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Site concordance factors measure phylogenetic discordance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3B2FE4-7394-4387-A522-1534864C5048}"/>
              </a:ext>
            </a:extLst>
          </p:cNvPr>
          <p:cNvGrpSpPr/>
          <p:nvPr/>
        </p:nvGrpSpPr>
        <p:grpSpPr>
          <a:xfrm>
            <a:off x="543284" y="1135117"/>
            <a:ext cx="2162125" cy="2085161"/>
            <a:chOff x="1777702" y="1218251"/>
            <a:chExt cx="2162125" cy="208516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5821AB2-03C3-42F2-8759-675682BC1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46058" y="1692642"/>
              <a:ext cx="1563392" cy="128670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0AAFD6-CBAF-43BE-A1C2-35574753BF17}"/>
                </a:ext>
              </a:extLst>
            </p:cNvPr>
            <p:cNvSpPr txBox="1"/>
            <p:nvPr/>
          </p:nvSpPr>
          <p:spPr>
            <a:xfrm>
              <a:off x="2025625" y="1218251"/>
              <a:ext cx="1688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Concordant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AE1B511-F151-4F8E-8BC7-4814BE44322D}"/>
                </a:ext>
              </a:extLst>
            </p:cNvPr>
            <p:cNvSpPr/>
            <p:nvPr/>
          </p:nvSpPr>
          <p:spPr>
            <a:xfrm>
              <a:off x="1777702" y="1584577"/>
              <a:ext cx="2162125" cy="1718835"/>
            </a:xfrm>
            <a:prstGeom prst="roundRect">
              <a:avLst/>
            </a:prstGeom>
            <a:noFill/>
            <a:ln w="50800">
              <a:solidFill>
                <a:srgbClr val="9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FAB08E1A-6A40-4566-B991-9D7C172AB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205725"/>
              </p:ext>
            </p:extLst>
          </p:nvPr>
        </p:nvGraphicFramePr>
        <p:xfrm>
          <a:off x="3049975" y="3612798"/>
          <a:ext cx="3044049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196">
                  <a:extLst>
                    <a:ext uri="{9D8B030D-6E8A-4147-A177-3AD203B41FA5}">
                      <a16:colId xmlns:a16="http://schemas.microsoft.com/office/drawing/2014/main" val="3542239607"/>
                    </a:ext>
                  </a:extLst>
                </a:gridCol>
                <a:gridCol w="308581">
                  <a:extLst>
                    <a:ext uri="{9D8B030D-6E8A-4147-A177-3AD203B41FA5}">
                      <a16:colId xmlns:a16="http://schemas.microsoft.com/office/drawing/2014/main" val="1435938802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1935438819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2458774378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2027767931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445628657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1236726768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3526024223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684725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245188"/>
                  </a:ext>
                </a:extLst>
              </a:tr>
              <a:tr h="32915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75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7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566919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12A63A-FCAC-4512-BF65-4B17F3773275}"/>
              </a:ext>
            </a:extLst>
          </p:cNvPr>
          <p:cNvCxnSpPr>
            <a:cxnSpLocks/>
          </p:cNvCxnSpPr>
          <p:nvPr/>
        </p:nvCxnSpPr>
        <p:spPr>
          <a:xfrm flipH="1" flipV="1">
            <a:off x="2705410" y="3220279"/>
            <a:ext cx="1031696" cy="392519"/>
          </a:xfrm>
          <a:prstGeom prst="straightConnector1">
            <a:avLst/>
          </a:prstGeom>
          <a:ln w="38100" cap="rnd">
            <a:solidFill>
              <a:srgbClr val="920000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566BC0-DB6E-4ABE-9B3E-C4231E6C7EB6}"/>
              </a:ext>
            </a:extLst>
          </p:cNvPr>
          <p:cNvCxnSpPr>
            <a:cxnSpLocks/>
          </p:cNvCxnSpPr>
          <p:nvPr/>
        </p:nvCxnSpPr>
        <p:spPr>
          <a:xfrm flipH="1" flipV="1">
            <a:off x="2788637" y="3129407"/>
            <a:ext cx="2208372" cy="483390"/>
          </a:xfrm>
          <a:prstGeom prst="straightConnector1">
            <a:avLst/>
          </a:prstGeom>
          <a:ln w="38100" cap="rnd">
            <a:solidFill>
              <a:srgbClr val="920000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BB5ECA-403D-4093-9021-BFE8CDEC9953}"/>
              </a:ext>
            </a:extLst>
          </p:cNvPr>
          <p:cNvGrpSpPr/>
          <p:nvPr/>
        </p:nvGrpSpPr>
        <p:grpSpPr>
          <a:xfrm>
            <a:off x="2938508" y="1940739"/>
            <a:ext cx="6359470" cy="677990"/>
            <a:chOff x="11539171" y="3405114"/>
            <a:chExt cx="19957614" cy="903987"/>
          </a:xfrm>
          <a:solidFill>
            <a:schemeClr val="accent4">
              <a:lumMod val="75000"/>
            </a:schemeClr>
          </a:solidFill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5B9D7B3-DEF5-46C1-ADE2-2407CDEA930C}"/>
                </a:ext>
              </a:extLst>
            </p:cNvPr>
            <p:cNvSpPr/>
            <p:nvPr/>
          </p:nvSpPr>
          <p:spPr>
            <a:xfrm>
              <a:off x="12387785" y="3405114"/>
              <a:ext cx="17912827" cy="903987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028E780-0660-4380-91CA-7824A597CBEF}"/>
                    </a:ext>
                  </a:extLst>
                </p:cNvPr>
                <p:cNvSpPr txBox="1"/>
                <p:nvPr/>
              </p:nvSpPr>
              <p:spPr>
                <a:xfrm>
                  <a:off x="11539171" y="3491782"/>
                  <a:ext cx="19957614" cy="7195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 defTabSz="6858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𝑠𝐶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𝑞𝑢𝑎𝑟𝑡𝑒𝑡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𝑁𝑢𝑚𝑏𝑒𝑟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𝑎𝑙𝑖𝑔𝑛𝑚𝑒𝑛𝑡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𝑠𝑖𝑡𝑒𝑠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𝑤𝑖𝑡h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𝑐𝑜𝑛𝑐𝑜𝑟𝑑𝑎𝑛𝑡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𝑔𝑟𝑜𝑢𝑝𝑖𝑛𝑔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𝑇𝑜𝑡𝑎𝑙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𝑛𝑢𝑚𝑏𝑒𝑟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𝑑𝑒𝑐𝑖𝑠𝑖𝑣𝑒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𝑎𝑙𝑖𝑔𝑛𝑚𝑒𝑛𝑡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𝑠𝑖𝑡𝑒𝑠</m:t>
                            </m:r>
                          </m:den>
                        </m:f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028E780-0660-4380-91CA-7824A597CB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9171" y="3491782"/>
                  <a:ext cx="19957614" cy="719513"/>
                </a:xfrm>
                <a:prstGeom prst="rect">
                  <a:avLst/>
                </a:prstGeom>
                <a:blipFill>
                  <a:blip r:embed="rId4"/>
                  <a:stretch>
                    <a:fillRect b="-449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2F7A988-7C02-4673-B9FE-673AD7B53BF4}"/>
              </a:ext>
            </a:extLst>
          </p:cNvPr>
          <p:cNvSpPr txBox="1"/>
          <p:nvPr/>
        </p:nvSpPr>
        <p:spPr>
          <a:xfrm>
            <a:off x="3208918" y="1586753"/>
            <a:ext cx="3229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each branch in the species tree: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8B6970-EEB6-475C-A270-61505C3A1FCA}"/>
              </a:ext>
            </a:extLst>
          </p:cNvPr>
          <p:cNvSpPr txBox="1"/>
          <p:nvPr/>
        </p:nvSpPr>
        <p:spPr>
          <a:xfrm>
            <a:off x="5137218" y="2683624"/>
            <a:ext cx="1851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Minh et al. 2019, IQ-TREE 2</a:t>
            </a:r>
          </a:p>
        </p:txBody>
      </p:sp>
    </p:spTree>
    <p:extLst>
      <p:ext uri="{BB962C8B-B14F-4D97-AF65-F5344CB8AC3E}">
        <p14:creationId xmlns:p14="http://schemas.microsoft.com/office/powerpoint/2010/main" val="7535456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50A7-9051-46F5-9C8A-8F67F4C5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149332"/>
            <a:ext cx="874395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average site concordance to partition loci to different phylogenetic models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A36B70-3EBF-4711-A10A-B1D26AD5D48F}"/>
              </a:ext>
            </a:extLst>
          </p:cNvPr>
          <p:cNvGrpSpPr/>
          <p:nvPr/>
        </p:nvGrpSpPr>
        <p:grpSpPr>
          <a:xfrm>
            <a:off x="133882" y="1870166"/>
            <a:ext cx="4551708" cy="1782365"/>
            <a:chOff x="1765326" y="210498"/>
            <a:chExt cx="6879217" cy="2376486"/>
          </a:xfrm>
          <a:solidFill>
            <a:schemeClr val="accent5">
              <a:lumMod val="75000"/>
            </a:schemeClr>
          </a:solidFill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8BB8128-C04F-4927-ABE5-A3D89DB65C3A}"/>
                </a:ext>
              </a:extLst>
            </p:cNvPr>
            <p:cNvSpPr/>
            <p:nvPr/>
          </p:nvSpPr>
          <p:spPr>
            <a:xfrm>
              <a:off x="1765326" y="210498"/>
              <a:ext cx="6879217" cy="2376486"/>
            </a:xfrm>
            <a:prstGeom prst="round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8052446-A994-4957-8E72-D076C6C9ACDA}"/>
                    </a:ext>
                  </a:extLst>
                </p:cNvPr>
                <p:cNvSpPr txBox="1"/>
                <p:nvPr/>
              </p:nvSpPr>
              <p:spPr>
                <a:xfrm>
                  <a:off x="1991504" y="568597"/>
                  <a:ext cx="6510156" cy="1600438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 defTabSz="685800"/>
                  <a:r>
                    <a:rPr lang="en-US" sz="2400" dirty="0">
                      <a:solidFill>
                        <a:prstClr val="white">
                          <a:lumMod val="95000"/>
                        </a:prstClr>
                      </a:solidFill>
                      <a:latin typeface="Calibri" panose="020F0502020204030204"/>
                    </a:rPr>
                    <a:t>For a given locus, if the average </a:t>
                  </a:r>
                  <a:r>
                    <a:rPr lang="en-US" sz="2400" dirty="0" err="1">
                      <a:solidFill>
                        <a:prstClr val="white">
                          <a:lumMod val="95000"/>
                        </a:prstClr>
                      </a:solidFill>
                      <a:latin typeface="Calibri" panose="020F0502020204030204"/>
                    </a:rPr>
                    <a:t>sCF</a:t>
                  </a:r>
                  <a:r>
                    <a:rPr lang="en-US" sz="2400" dirty="0">
                      <a:solidFill>
                        <a:prstClr val="white">
                          <a:lumMod val="95000"/>
                        </a:prstClr>
                      </a:solidFill>
                      <a:latin typeface="Calibri" panose="020F0502020204030204"/>
                    </a:rPr>
                    <a:t> of all branches is below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prstClr val="white">
                              <a:lumMod val="95000"/>
                            </a:prst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r>
                    <a:rPr lang="en-US" sz="2400" dirty="0">
                      <a:solidFill>
                        <a:prstClr val="white">
                          <a:lumMod val="95000"/>
                        </a:prstClr>
                      </a:solidFill>
                      <a:latin typeface="Calibri" panose="020F0502020204030204"/>
                    </a:rPr>
                    <a:t>, run the gene tree model</a:t>
                  </a: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8052446-A994-4957-8E72-D076C6C9AC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504" y="568597"/>
                  <a:ext cx="6510156" cy="1600438"/>
                </a:xfrm>
                <a:prstGeom prst="rect">
                  <a:avLst/>
                </a:prstGeom>
                <a:blipFill>
                  <a:blip r:embed="rId3"/>
                  <a:stretch>
                    <a:fillRect t="-4061" r="-850" b="-1066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99313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50A7-9051-46F5-9C8A-8F67F4C5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149332"/>
            <a:ext cx="874395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average site concordance to partition loci to different phylogenetic models</a:t>
            </a:r>
          </a:p>
        </p:txBody>
      </p:sp>
      <p:pic>
        <p:nvPicPr>
          <p:cNvPr id="34" name="Picture 33" descr="Chart, histogram&#10;&#10;Description automatically generated">
            <a:extLst>
              <a:ext uri="{FF2B5EF4-FFF2-40B4-BE49-F238E27FC236}">
                <a16:creationId xmlns:a16="http://schemas.microsoft.com/office/drawing/2014/main" id="{6CDB28AA-6A58-4A60-BB69-E676DA5999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137" y="1372989"/>
            <a:ext cx="4047981" cy="323838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1EED8CE-7266-404A-B97C-0B09D4093878}"/>
              </a:ext>
            </a:extLst>
          </p:cNvPr>
          <p:cNvGrpSpPr/>
          <p:nvPr/>
        </p:nvGrpSpPr>
        <p:grpSpPr>
          <a:xfrm>
            <a:off x="133882" y="1870166"/>
            <a:ext cx="4551708" cy="1782365"/>
            <a:chOff x="1765326" y="210498"/>
            <a:chExt cx="6879217" cy="2376486"/>
          </a:xfrm>
          <a:solidFill>
            <a:schemeClr val="accent5">
              <a:lumMod val="75000"/>
            </a:schemeClr>
          </a:solidFill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5014E23-84FC-479D-B797-1A50422463DA}"/>
                </a:ext>
              </a:extLst>
            </p:cNvPr>
            <p:cNvSpPr/>
            <p:nvPr/>
          </p:nvSpPr>
          <p:spPr>
            <a:xfrm>
              <a:off x="1765326" y="210498"/>
              <a:ext cx="6879217" cy="2376486"/>
            </a:xfrm>
            <a:prstGeom prst="round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1BDAE5D-D7AD-4B6E-BFFF-02FCAE3A688A}"/>
                    </a:ext>
                  </a:extLst>
                </p:cNvPr>
                <p:cNvSpPr txBox="1"/>
                <p:nvPr/>
              </p:nvSpPr>
              <p:spPr>
                <a:xfrm>
                  <a:off x="1991504" y="568597"/>
                  <a:ext cx="6510156" cy="1600438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 defTabSz="685800"/>
                  <a:r>
                    <a:rPr lang="en-US" sz="2400" dirty="0">
                      <a:solidFill>
                        <a:prstClr val="white">
                          <a:lumMod val="95000"/>
                        </a:prstClr>
                      </a:solidFill>
                      <a:latin typeface="Calibri" panose="020F0502020204030204"/>
                    </a:rPr>
                    <a:t>For a given locus, if the average </a:t>
                  </a:r>
                  <a:r>
                    <a:rPr lang="en-US" sz="2400" dirty="0" err="1">
                      <a:solidFill>
                        <a:prstClr val="white">
                          <a:lumMod val="95000"/>
                        </a:prstClr>
                      </a:solidFill>
                      <a:latin typeface="Calibri" panose="020F0502020204030204"/>
                    </a:rPr>
                    <a:t>sCF</a:t>
                  </a:r>
                  <a:r>
                    <a:rPr lang="en-US" sz="2400" dirty="0">
                      <a:solidFill>
                        <a:prstClr val="white">
                          <a:lumMod val="95000"/>
                        </a:prstClr>
                      </a:solidFill>
                      <a:latin typeface="Calibri" panose="020F0502020204030204"/>
                    </a:rPr>
                    <a:t> of all branches is below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prstClr val="white">
                              <a:lumMod val="95000"/>
                            </a:prst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r>
                    <a:rPr lang="en-US" sz="2400" dirty="0">
                      <a:solidFill>
                        <a:prstClr val="white">
                          <a:lumMod val="95000"/>
                        </a:prstClr>
                      </a:solidFill>
                      <a:latin typeface="Calibri" panose="020F0502020204030204"/>
                    </a:rPr>
                    <a:t>, run the gene tree model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1BDAE5D-D7AD-4B6E-BFFF-02FCAE3A68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504" y="568597"/>
                  <a:ext cx="6510156" cy="1600438"/>
                </a:xfrm>
                <a:prstGeom prst="rect">
                  <a:avLst/>
                </a:prstGeom>
                <a:blipFill>
                  <a:blip r:embed="rId4"/>
                  <a:stretch>
                    <a:fillRect t="-4061" r="-850" b="-1066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2970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50A7-9051-46F5-9C8A-8F67F4C5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149332"/>
            <a:ext cx="874395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average site concordance to partition loci to different phylogenetic models</a:t>
            </a:r>
          </a:p>
        </p:txBody>
      </p:sp>
      <p:pic>
        <p:nvPicPr>
          <p:cNvPr id="34" name="Picture 33" descr="Chart, histogram&#10;&#10;Description automatically generated">
            <a:extLst>
              <a:ext uri="{FF2B5EF4-FFF2-40B4-BE49-F238E27FC236}">
                <a16:creationId xmlns:a16="http://schemas.microsoft.com/office/drawing/2014/main" id="{6CDB28AA-6A58-4A60-BB69-E676DA5999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137" y="1372989"/>
            <a:ext cx="4047981" cy="323838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647915-B9F3-4681-8465-7C0E2762D438}"/>
              </a:ext>
            </a:extLst>
          </p:cNvPr>
          <p:cNvCxnSpPr>
            <a:cxnSpLocks/>
          </p:cNvCxnSpPr>
          <p:nvPr/>
        </p:nvCxnSpPr>
        <p:spPr>
          <a:xfrm flipV="1">
            <a:off x="5362207" y="3816626"/>
            <a:ext cx="1782608" cy="634659"/>
          </a:xfrm>
          <a:prstGeom prst="straightConnector1">
            <a:avLst/>
          </a:prstGeom>
          <a:ln w="38100" cap="rnd">
            <a:solidFill>
              <a:schemeClr val="tx1">
                <a:lumMod val="75000"/>
                <a:lumOff val="2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294C546-4A46-46F4-9CB2-2C5A74DE9812}"/>
              </a:ext>
            </a:extLst>
          </p:cNvPr>
          <p:cNvGrpSpPr/>
          <p:nvPr/>
        </p:nvGrpSpPr>
        <p:grpSpPr>
          <a:xfrm>
            <a:off x="2271860" y="3754156"/>
            <a:ext cx="2969228" cy="1297464"/>
            <a:chOff x="2271860" y="3680317"/>
            <a:chExt cx="2969228" cy="129746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47667D-5B58-41D6-8C79-A9B6FEF1BC03}"/>
                </a:ext>
              </a:extLst>
            </p:cNvPr>
            <p:cNvGrpSpPr/>
            <p:nvPr/>
          </p:nvGrpSpPr>
          <p:grpSpPr>
            <a:xfrm>
              <a:off x="2271860" y="3680317"/>
              <a:ext cx="2969228" cy="1297464"/>
              <a:chOff x="19357095" y="3118655"/>
              <a:chExt cx="9318182" cy="1448080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BF41B11C-D39E-4DBE-B40B-79A27FF894EA}"/>
                  </a:ext>
                </a:extLst>
              </p:cNvPr>
              <p:cNvSpPr/>
              <p:nvPr/>
            </p:nvSpPr>
            <p:spPr>
              <a:xfrm>
                <a:off x="19357095" y="3118655"/>
                <a:ext cx="9318182" cy="1448080"/>
              </a:xfrm>
              <a:prstGeom prst="roundRect">
                <a:avLst/>
              </a:prstGeom>
              <a:grpFill/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F8ABB3-095B-44A8-BF68-07BC4BD15475}"/>
                  </a:ext>
                </a:extLst>
              </p:cNvPr>
              <p:cNvSpPr txBox="1"/>
              <p:nvPr/>
            </p:nvSpPr>
            <p:spPr>
              <a:xfrm>
                <a:off x="19757991" y="3140872"/>
                <a:ext cx="8720169" cy="3435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defTabSz="685800"/>
                <a:r>
                  <a:rPr lang="en-US" sz="1400" dirty="0">
                    <a:solidFill>
                      <a:prstClr val="white">
                        <a:lumMod val="95000"/>
                      </a:prstClr>
                    </a:solidFill>
                    <a:latin typeface="Calibri" panose="020F0502020204030204"/>
                  </a:rPr>
                  <a:t>Avg. </a:t>
                </a:r>
                <a:r>
                  <a:rPr lang="en-US" sz="1400" dirty="0" err="1">
                    <a:solidFill>
                      <a:prstClr val="white">
                        <a:lumMod val="95000"/>
                      </a:prstClr>
                    </a:solidFill>
                    <a:latin typeface="Calibri" panose="020F0502020204030204"/>
                  </a:rPr>
                  <a:t>sCF</a:t>
                </a:r>
                <a:r>
                  <a:rPr lang="en-US" sz="1400" dirty="0">
                    <a:solidFill>
                      <a:prstClr val="white">
                        <a:lumMod val="95000"/>
                      </a:prstClr>
                    </a:solidFill>
                    <a:latin typeface="Calibri" panose="020F0502020204030204"/>
                  </a:rPr>
                  <a:t> = 0.4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0DD39D1-C0C7-4A62-8218-4C27253FF77B}"/>
                </a:ext>
              </a:extLst>
            </p:cNvPr>
            <p:cNvCxnSpPr>
              <a:cxnSpLocks/>
            </p:cNvCxnSpPr>
            <p:nvPr/>
          </p:nvCxnSpPr>
          <p:spPr>
            <a:xfrm>
              <a:off x="3782315" y="3972788"/>
              <a:ext cx="0" cy="254140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570A76-A4C9-4922-9155-3B0DC22BF722}"/>
                </a:ext>
              </a:extLst>
            </p:cNvPr>
            <p:cNvSpPr txBox="1"/>
            <p:nvPr/>
          </p:nvSpPr>
          <p:spPr>
            <a:xfrm>
              <a:off x="2392979" y="4152182"/>
              <a:ext cx="27786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sz="14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1,659 loci for gene tree model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DFE23DD-8728-4E50-A68C-ABDD7F02546B}"/>
                </a:ext>
              </a:extLst>
            </p:cNvPr>
            <p:cNvCxnSpPr>
              <a:cxnSpLocks/>
            </p:cNvCxnSpPr>
            <p:nvPr/>
          </p:nvCxnSpPr>
          <p:spPr>
            <a:xfrm>
              <a:off x="3782315" y="4447313"/>
              <a:ext cx="0" cy="254140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46DEC6-7DBE-49D9-842F-D1A47C7870A6}"/>
                </a:ext>
              </a:extLst>
            </p:cNvPr>
            <p:cNvSpPr txBox="1"/>
            <p:nvPr/>
          </p:nvSpPr>
          <p:spPr>
            <a:xfrm>
              <a:off x="2392979" y="4653749"/>
              <a:ext cx="27786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sz="14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17 days with 16 threads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8E4790-4621-4F47-B323-B61CF9228DCE}"/>
              </a:ext>
            </a:extLst>
          </p:cNvPr>
          <p:cNvGrpSpPr/>
          <p:nvPr/>
        </p:nvGrpSpPr>
        <p:grpSpPr>
          <a:xfrm>
            <a:off x="133882" y="1870166"/>
            <a:ext cx="4551708" cy="1782365"/>
            <a:chOff x="1765326" y="210498"/>
            <a:chExt cx="6879217" cy="2376486"/>
          </a:xfrm>
          <a:solidFill>
            <a:schemeClr val="accent5">
              <a:lumMod val="75000"/>
            </a:schemeClr>
          </a:solidFill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7621810-25B2-4091-BD13-0A2892904548}"/>
                </a:ext>
              </a:extLst>
            </p:cNvPr>
            <p:cNvSpPr/>
            <p:nvPr/>
          </p:nvSpPr>
          <p:spPr>
            <a:xfrm>
              <a:off x="1765326" y="210498"/>
              <a:ext cx="6879217" cy="2376486"/>
            </a:xfrm>
            <a:prstGeom prst="round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B9855D5-0C13-4DA0-B525-BA57ED11A92F}"/>
                    </a:ext>
                  </a:extLst>
                </p:cNvPr>
                <p:cNvSpPr txBox="1"/>
                <p:nvPr/>
              </p:nvSpPr>
              <p:spPr>
                <a:xfrm>
                  <a:off x="1991504" y="568597"/>
                  <a:ext cx="6510156" cy="1600438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 defTabSz="685800"/>
                  <a:r>
                    <a:rPr lang="en-US" sz="2400" dirty="0">
                      <a:solidFill>
                        <a:prstClr val="white">
                          <a:lumMod val="95000"/>
                        </a:prstClr>
                      </a:solidFill>
                      <a:latin typeface="Calibri" panose="020F0502020204030204"/>
                    </a:rPr>
                    <a:t>For a given locus, if the average </a:t>
                  </a:r>
                  <a:r>
                    <a:rPr lang="en-US" sz="2400" dirty="0" err="1">
                      <a:solidFill>
                        <a:prstClr val="white">
                          <a:lumMod val="95000"/>
                        </a:prstClr>
                      </a:solidFill>
                      <a:latin typeface="Calibri" panose="020F0502020204030204"/>
                    </a:rPr>
                    <a:t>sCF</a:t>
                  </a:r>
                  <a:r>
                    <a:rPr lang="en-US" sz="2400" dirty="0">
                      <a:solidFill>
                        <a:prstClr val="white">
                          <a:lumMod val="95000"/>
                        </a:prstClr>
                      </a:solidFill>
                      <a:latin typeface="Calibri" panose="020F0502020204030204"/>
                    </a:rPr>
                    <a:t> of all branches is below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prstClr val="white">
                              <a:lumMod val="95000"/>
                            </a:prst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r>
                    <a:rPr lang="en-US" sz="2400" dirty="0">
                      <a:solidFill>
                        <a:prstClr val="white">
                          <a:lumMod val="95000"/>
                        </a:prstClr>
                      </a:solidFill>
                      <a:latin typeface="Calibri" panose="020F0502020204030204"/>
                    </a:rPr>
                    <a:t>, run the gene tree model</a:t>
                  </a: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B9855D5-0C13-4DA0-B525-BA57ED11A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504" y="568597"/>
                  <a:ext cx="6510156" cy="1600438"/>
                </a:xfrm>
                <a:prstGeom prst="rect">
                  <a:avLst/>
                </a:prstGeom>
                <a:blipFill>
                  <a:blip r:embed="rId4"/>
                  <a:stretch>
                    <a:fillRect t="-4061" r="-850" b="-1066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7127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A11961F8-8C74-4E31-9556-BA836DBBCD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4360" y="1006582"/>
            <a:ext cx="3426602" cy="34266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8450A7-9051-46F5-9C8A-8F67F4C5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149332"/>
            <a:ext cx="874395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average site concordance to partition loci to different phylogenetic models</a:t>
            </a:r>
          </a:p>
        </p:txBody>
      </p:sp>
    </p:spTree>
    <p:extLst>
      <p:ext uri="{BB962C8B-B14F-4D97-AF65-F5344CB8AC3E}">
        <p14:creationId xmlns:p14="http://schemas.microsoft.com/office/powerpoint/2010/main" val="22816922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A11961F8-8C74-4E31-9556-BA836DBBCD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4360" y="1006582"/>
            <a:ext cx="3426602" cy="34266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8450A7-9051-46F5-9C8A-8F67F4C5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149332"/>
            <a:ext cx="874395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average site concordance to partition loci to different phylogenetic models</a:t>
            </a:r>
          </a:p>
        </p:txBody>
      </p:sp>
      <p:pic>
        <p:nvPicPr>
          <p:cNvPr id="31" name="Picture 30" descr="Chart&#10;&#10;Description automatically generated">
            <a:extLst>
              <a:ext uri="{FF2B5EF4-FFF2-40B4-BE49-F238E27FC236}">
                <a16:creationId xmlns:a16="http://schemas.microsoft.com/office/drawing/2014/main" id="{B819F272-D1F6-4361-A6F8-C58DB68533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03" y="1093545"/>
            <a:ext cx="4049955" cy="404995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39FE9B-CC4C-47E4-9FFE-2D4308488E36}"/>
              </a:ext>
            </a:extLst>
          </p:cNvPr>
          <p:cNvCxnSpPr>
            <a:cxnSpLocks/>
          </p:cNvCxnSpPr>
          <p:nvPr/>
        </p:nvCxnSpPr>
        <p:spPr>
          <a:xfrm>
            <a:off x="5389849" y="3350526"/>
            <a:ext cx="387215" cy="0"/>
          </a:xfrm>
          <a:prstGeom prst="straightConnector1">
            <a:avLst/>
          </a:prstGeom>
          <a:ln w="38100" cap="rnd">
            <a:solidFill>
              <a:schemeClr val="tx1">
                <a:lumMod val="85000"/>
                <a:lumOff val="1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FD07672-2FF2-4D41-90CF-1667F8DA8F7C}"/>
              </a:ext>
            </a:extLst>
          </p:cNvPr>
          <p:cNvSpPr txBox="1"/>
          <p:nvPr/>
        </p:nvSpPr>
        <p:spPr>
          <a:xfrm>
            <a:off x="4805789" y="3178754"/>
            <a:ext cx="815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 year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14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D69F0455-EB1D-45AA-96E9-012D537D62FF}"/>
              </a:ext>
            </a:extLst>
          </p:cNvPr>
          <p:cNvGrpSpPr/>
          <p:nvPr/>
        </p:nvGrpSpPr>
        <p:grpSpPr>
          <a:xfrm>
            <a:off x="308473" y="393308"/>
            <a:ext cx="2916736" cy="3988289"/>
            <a:chOff x="5686012" y="482205"/>
            <a:chExt cx="1930503" cy="3988289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6CB192B-039C-4F5F-9CEC-1452A83D5F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012" y="482205"/>
              <a:ext cx="1910760" cy="1994145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8522BC6-F02D-4C4E-8961-E7E4B5E6C1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012" y="2476349"/>
              <a:ext cx="1910760" cy="1994145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1B3283B-E3FA-4BD9-AB65-DFED7EBC3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6752" y="3465604"/>
              <a:ext cx="470261" cy="490781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D8B1E45-A3F2-4548-A5D9-37BD223C2E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4163" y="1424741"/>
              <a:ext cx="872849" cy="910937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124CEDE-6452-4790-8575-EFF95E53E3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3487" y="928812"/>
              <a:ext cx="423028" cy="444868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Picture 50" descr="Shape&#10;&#10;Description automatically generated with medium confidence">
            <a:extLst>
              <a:ext uri="{FF2B5EF4-FFF2-40B4-BE49-F238E27FC236}">
                <a16:creationId xmlns:a16="http://schemas.microsoft.com/office/drawing/2014/main" id="{B029A6C5-416A-49AA-B521-018461628B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730" y="103763"/>
            <a:ext cx="502179" cy="579089"/>
          </a:xfrm>
          <a:prstGeom prst="rect">
            <a:avLst/>
          </a:prstGeom>
        </p:spPr>
      </p:pic>
      <p:pic>
        <p:nvPicPr>
          <p:cNvPr id="52" name="Picture 5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81453C4-8C54-49B5-A164-1ACB8EF280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843" y="1909805"/>
            <a:ext cx="800986" cy="650801"/>
          </a:xfrm>
          <a:prstGeom prst="rect">
            <a:avLst/>
          </a:prstGeom>
        </p:spPr>
      </p:pic>
      <p:pic>
        <p:nvPicPr>
          <p:cNvPr id="53" name="Picture 5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C6C5B25-91E4-417E-95C6-7A29E67BCD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04326" y="4234749"/>
            <a:ext cx="800986" cy="51782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A8E822FA-392F-497F-924E-9C191E8B23A6}"/>
              </a:ext>
            </a:extLst>
          </p:cNvPr>
          <p:cNvSpPr txBox="1"/>
          <p:nvPr/>
        </p:nvSpPr>
        <p:spPr>
          <a:xfrm>
            <a:off x="3321120" y="4324384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GACGTCATAGCGC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B13696-2301-490A-BF29-43C247812927}"/>
              </a:ext>
            </a:extLst>
          </p:cNvPr>
          <p:cNvSpPr txBox="1"/>
          <p:nvPr/>
        </p:nvSpPr>
        <p:spPr>
          <a:xfrm>
            <a:off x="3343129" y="2148359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AACATCGGAGCCA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510DA6-A146-494C-8A91-10C1A598E113}"/>
              </a:ext>
            </a:extLst>
          </p:cNvPr>
          <p:cNvSpPr txBox="1"/>
          <p:nvPr/>
        </p:nvSpPr>
        <p:spPr>
          <a:xfrm>
            <a:off x="3364590" y="3215247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ATCATCGAAGGTA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6FF8A9D-E993-41C5-A540-51EB5C8C1BAC}"/>
              </a:ext>
            </a:extLst>
          </p:cNvPr>
          <p:cNvSpPr txBox="1"/>
          <p:nvPr/>
        </p:nvSpPr>
        <p:spPr>
          <a:xfrm>
            <a:off x="3321120" y="1124795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AACATCGGAGCCA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61693E-4B53-43FE-8FB1-217024B55E84}"/>
              </a:ext>
            </a:extLst>
          </p:cNvPr>
          <p:cNvSpPr txBox="1"/>
          <p:nvPr/>
        </p:nvSpPr>
        <p:spPr>
          <a:xfrm>
            <a:off x="3321120" y="148489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AACATCGGAGCCA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E03FBB3-72F0-4FDC-85F0-860E6C0BD50F}"/>
              </a:ext>
            </a:extLst>
          </p:cNvPr>
          <p:cNvCxnSpPr>
            <a:cxnSpLocks/>
          </p:cNvCxnSpPr>
          <p:nvPr/>
        </p:nvCxnSpPr>
        <p:spPr>
          <a:xfrm>
            <a:off x="5217047" y="4499788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6F1EBEF-D00E-4A91-AFFB-5670C6B77F21}"/>
              </a:ext>
            </a:extLst>
          </p:cNvPr>
          <p:cNvCxnSpPr>
            <a:cxnSpLocks/>
          </p:cNvCxnSpPr>
          <p:nvPr/>
        </p:nvCxnSpPr>
        <p:spPr>
          <a:xfrm>
            <a:off x="5217047" y="3376707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B7D7326-6688-4FE6-81E4-419E921B7A5E}"/>
              </a:ext>
            </a:extLst>
          </p:cNvPr>
          <p:cNvCxnSpPr>
            <a:cxnSpLocks/>
          </p:cNvCxnSpPr>
          <p:nvPr/>
        </p:nvCxnSpPr>
        <p:spPr>
          <a:xfrm>
            <a:off x="5217047" y="2317636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F3C7130-2E8A-4AAE-A799-529CC8F20650}"/>
              </a:ext>
            </a:extLst>
          </p:cNvPr>
          <p:cNvCxnSpPr>
            <a:cxnSpLocks/>
          </p:cNvCxnSpPr>
          <p:nvPr/>
        </p:nvCxnSpPr>
        <p:spPr>
          <a:xfrm>
            <a:off x="5217047" y="1284783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4625A9-B77D-4AA0-80FE-23DE0FE86442}"/>
              </a:ext>
            </a:extLst>
          </p:cNvPr>
          <p:cNvCxnSpPr>
            <a:cxnSpLocks/>
          </p:cNvCxnSpPr>
          <p:nvPr/>
        </p:nvCxnSpPr>
        <p:spPr>
          <a:xfrm>
            <a:off x="5217047" y="352993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AD7EB2A-031A-443A-BF34-C64A38F6192F}"/>
              </a:ext>
            </a:extLst>
          </p:cNvPr>
          <p:cNvSpPr/>
          <p:nvPr/>
        </p:nvSpPr>
        <p:spPr>
          <a:xfrm>
            <a:off x="6262241" y="4144567"/>
            <a:ext cx="899776" cy="89517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513F6AA-9CB2-4CF1-9F55-187E95582335}"/>
              </a:ext>
            </a:extLst>
          </p:cNvPr>
          <p:cNvGrpSpPr/>
          <p:nvPr/>
        </p:nvGrpSpPr>
        <p:grpSpPr>
          <a:xfrm>
            <a:off x="6254931" y="2972318"/>
            <a:ext cx="899776" cy="895170"/>
            <a:chOff x="6262241" y="3184553"/>
            <a:chExt cx="899776" cy="895170"/>
          </a:xfrm>
        </p:grpSpPr>
        <p:pic>
          <p:nvPicPr>
            <p:cNvPr id="69" name="Picture 6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BCF78A1-CA20-4653-8313-C15957858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451" y="3260651"/>
              <a:ext cx="573364" cy="756605"/>
            </a:xfrm>
            <a:prstGeom prst="rect">
              <a:avLst/>
            </a:prstGeom>
          </p:spPr>
        </p:pic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1F2555A-F96C-4D31-B88E-A743EE608212}"/>
                </a:ext>
              </a:extLst>
            </p:cNvPr>
            <p:cNvSpPr/>
            <p:nvPr/>
          </p:nvSpPr>
          <p:spPr>
            <a:xfrm>
              <a:off x="6262241" y="3184553"/>
              <a:ext cx="899776" cy="895170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B36786C2-1568-46A2-83E8-C1DB0958D48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536" y="1068723"/>
            <a:ext cx="899776" cy="534242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CD8549FA-51A0-40FC-9160-6B12EEFA8BBB}"/>
              </a:ext>
            </a:extLst>
          </p:cNvPr>
          <p:cNvGrpSpPr/>
          <p:nvPr/>
        </p:nvGrpSpPr>
        <p:grpSpPr>
          <a:xfrm>
            <a:off x="151694" y="4636452"/>
            <a:ext cx="1784637" cy="391525"/>
            <a:chOff x="151694" y="4636452"/>
            <a:chExt cx="1784637" cy="391525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83D12C02-5B1F-442F-AF94-A79CE2B62D6A}"/>
                </a:ext>
              </a:extLst>
            </p:cNvPr>
            <p:cNvSpPr/>
            <p:nvPr/>
          </p:nvSpPr>
          <p:spPr>
            <a:xfrm>
              <a:off x="151694" y="4636452"/>
              <a:ext cx="393540" cy="391525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6B51E5A-FE60-4002-ACB0-4A4DFB0930B7}"/>
                </a:ext>
              </a:extLst>
            </p:cNvPr>
            <p:cNvSpPr txBox="1"/>
            <p:nvPr/>
          </p:nvSpPr>
          <p:spPr>
            <a:xfrm>
              <a:off x="539548" y="4662938"/>
              <a:ext cx="1396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= Flightless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1858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74A4A59-0807-4C31-B693-F57D5351A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43" y="92313"/>
            <a:ext cx="1917513" cy="11810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B1048F-200A-426D-B693-43302D36798B}"/>
              </a:ext>
            </a:extLst>
          </p:cNvPr>
          <p:cNvSpPr txBox="1"/>
          <p:nvPr/>
        </p:nvSpPr>
        <p:spPr>
          <a:xfrm>
            <a:off x="2393910" y="1273390"/>
            <a:ext cx="435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Goals for efficiency and usability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012B-E285-4526-A869-9EED6CE5EDA4}"/>
              </a:ext>
            </a:extLst>
          </p:cNvPr>
          <p:cNvGrpSpPr/>
          <p:nvPr/>
        </p:nvGrpSpPr>
        <p:grpSpPr>
          <a:xfrm>
            <a:off x="647463" y="1931027"/>
            <a:ext cx="7888830" cy="1045030"/>
            <a:chOff x="1765326" y="1419887"/>
            <a:chExt cx="10518439" cy="1393373"/>
          </a:xfrm>
          <a:solidFill>
            <a:schemeClr val="accent5">
              <a:lumMod val="75000"/>
            </a:schemeClr>
          </a:solidFill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69832DC-6818-405E-9471-6DF3DE07A1CE}"/>
                </a:ext>
              </a:extLst>
            </p:cNvPr>
            <p:cNvSpPr/>
            <p:nvPr/>
          </p:nvSpPr>
          <p:spPr>
            <a:xfrm>
              <a:off x="1765326" y="1419887"/>
              <a:ext cx="10518439" cy="1393373"/>
            </a:xfrm>
            <a:prstGeom prst="round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F6DFA1-2D8C-4053-A1DF-9B7FAB8EBFFB}"/>
                </a:ext>
              </a:extLst>
            </p:cNvPr>
            <p:cNvSpPr txBox="1"/>
            <p:nvPr/>
          </p:nvSpPr>
          <p:spPr>
            <a:xfrm>
              <a:off x="3825091" y="1562575"/>
              <a:ext cx="8254211" cy="110799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sz="24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Use phylogenetic signal from the data to inform model selection with site concordance factors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BA3B23-1BAB-42D9-A193-5445DB0C352A}"/>
                </a:ext>
              </a:extLst>
            </p:cNvPr>
            <p:cNvSpPr txBox="1"/>
            <p:nvPr/>
          </p:nvSpPr>
          <p:spPr>
            <a:xfrm>
              <a:off x="2128815" y="1767760"/>
              <a:ext cx="1787149" cy="69762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8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Goal 1: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BAC4B4-C98A-44CD-8DCF-4DBC8C8889BB}"/>
              </a:ext>
            </a:extLst>
          </p:cNvPr>
          <p:cNvGrpSpPr/>
          <p:nvPr/>
        </p:nvGrpSpPr>
        <p:grpSpPr>
          <a:xfrm>
            <a:off x="647463" y="3486264"/>
            <a:ext cx="7888830" cy="1045030"/>
            <a:chOff x="1765326" y="1419887"/>
            <a:chExt cx="10518439" cy="1393373"/>
          </a:xfrm>
          <a:solidFill>
            <a:schemeClr val="accent5">
              <a:lumMod val="75000"/>
            </a:schemeClr>
          </a:solidFill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A639713-1C82-4F0D-8A85-973FEA1EA77C}"/>
                </a:ext>
              </a:extLst>
            </p:cNvPr>
            <p:cNvSpPr/>
            <p:nvPr/>
          </p:nvSpPr>
          <p:spPr>
            <a:xfrm>
              <a:off x="1765326" y="1419887"/>
              <a:ext cx="10518439" cy="13933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F1E1B6-E0AC-4DA5-A121-C72178635F2D}"/>
                </a:ext>
              </a:extLst>
            </p:cNvPr>
            <p:cNvSpPr txBox="1"/>
            <p:nvPr/>
          </p:nvSpPr>
          <p:spPr>
            <a:xfrm>
              <a:off x="3825091" y="1562575"/>
              <a:ext cx="8254211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sz="24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Facilitate batching of loci for parallel runs on HPCs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F6A403-D557-44A1-89FD-5DB1F5B894F6}"/>
                </a:ext>
              </a:extLst>
            </p:cNvPr>
            <p:cNvSpPr txBox="1"/>
            <p:nvPr/>
          </p:nvSpPr>
          <p:spPr>
            <a:xfrm>
              <a:off x="2128815" y="1767760"/>
              <a:ext cx="1787149" cy="6976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8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Goal 2: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82952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74A4A59-0807-4C31-B693-F57D5351A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43" y="92313"/>
            <a:ext cx="1917513" cy="11810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B1048F-200A-426D-B693-43302D36798B}"/>
              </a:ext>
            </a:extLst>
          </p:cNvPr>
          <p:cNvSpPr txBox="1"/>
          <p:nvPr/>
        </p:nvSpPr>
        <p:spPr>
          <a:xfrm>
            <a:off x="2393910" y="1273390"/>
            <a:ext cx="435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Goals for efficiency and usability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012B-E285-4526-A869-9EED6CE5EDA4}"/>
              </a:ext>
            </a:extLst>
          </p:cNvPr>
          <p:cNvGrpSpPr/>
          <p:nvPr/>
        </p:nvGrpSpPr>
        <p:grpSpPr>
          <a:xfrm>
            <a:off x="647463" y="1931027"/>
            <a:ext cx="7888830" cy="1045030"/>
            <a:chOff x="1765326" y="1419887"/>
            <a:chExt cx="10518439" cy="1393373"/>
          </a:xfrm>
          <a:solidFill>
            <a:schemeClr val="accent5">
              <a:lumMod val="75000"/>
            </a:schemeClr>
          </a:solidFill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69832DC-6818-405E-9471-6DF3DE07A1CE}"/>
                </a:ext>
              </a:extLst>
            </p:cNvPr>
            <p:cNvSpPr/>
            <p:nvPr/>
          </p:nvSpPr>
          <p:spPr>
            <a:xfrm>
              <a:off x="1765326" y="1419887"/>
              <a:ext cx="10518439" cy="1393373"/>
            </a:xfrm>
            <a:prstGeom prst="round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F6DFA1-2D8C-4053-A1DF-9B7FAB8EBFFB}"/>
                </a:ext>
              </a:extLst>
            </p:cNvPr>
            <p:cNvSpPr txBox="1"/>
            <p:nvPr/>
          </p:nvSpPr>
          <p:spPr>
            <a:xfrm>
              <a:off x="3825091" y="1562575"/>
              <a:ext cx="8254211" cy="110799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sz="24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Use phylogenetic signal from the data to inform model selection with site concordance factors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BA3B23-1BAB-42D9-A193-5445DB0C352A}"/>
                </a:ext>
              </a:extLst>
            </p:cNvPr>
            <p:cNvSpPr txBox="1"/>
            <p:nvPr/>
          </p:nvSpPr>
          <p:spPr>
            <a:xfrm>
              <a:off x="2128815" y="1767760"/>
              <a:ext cx="1787149" cy="69762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8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Goal 1: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BAC4B4-C98A-44CD-8DCF-4DBC8C8889BB}"/>
              </a:ext>
            </a:extLst>
          </p:cNvPr>
          <p:cNvGrpSpPr/>
          <p:nvPr/>
        </p:nvGrpSpPr>
        <p:grpSpPr>
          <a:xfrm>
            <a:off x="647463" y="3486264"/>
            <a:ext cx="7888830" cy="1045030"/>
            <a:chOff x="1765326" y="1419887"/>
            <a:chExt cx="10518439" cy="1393373"/>
          </a:xfrm>
          <a:solidFill>
            <a:schemeClr val="accent5">
              <a:lumMod val="75000"/>
            </a:schemeClr>
          </a:solidFill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A639713-1C82-4F0D-8A85-973FEA1EA77C}"/>
                </a:ext>
              </a:extLst>
            </p:cNvPr>
            <p:cNvSpPr/>
            <p:nvPr/>
          </p:nvSpPr>
          <p:spPr>
            <a:xfrm>
              <a:off x="1765326" y="1419887"/>
              <a:ext cx="10518439" cy="13933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F1E1B6-E0AC-4DA5-A121-C72178635F2D}"/>
                </a:ext>
              </a:extLst>
            </p:cNvPr>
            <p:cNvSpPr txBox="1"/>
            <p:nvPr/>
          </p:nvSpPr>
          <p:spPr>
            <a:xfrm>
              <a:off x="3825091" y="1562575"/>
              <a:ext cx="8254211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sz="24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Facilitate batching of loci for parallel runs on HPCs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F6A403-D557-44A1-89FD-5DB1F5B894F6}"/>
                </a:ext>
              </a:extLst>
            </p:cNvPr>
            <p:cNvSpPr txBox="1"/>
            <p:nvPr/>
          </p:nvSpPr>
          <p:spPr>
            <a:xfrm>
              <a:off x="2128815" y="1767760"/>
              <a:ext cx="1787149" cy="6976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8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Goal 2: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D3BF9-93E9-4A2A-8F9D-500C4C0AFD70}"/>
              </a:ext>
            </a:extLst>
          </p:cNvPr>
          <p:cNvSpPr/>
          <p:nvPr/>
        </p:nvSpPr>
        <p:spPr>
          <a:xfrm>
            <a:off x="0" y="-622"/>
            <a:ext cx="9144000" cy="5144121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C98056-522A-46C0-A46B-D6A54187A8D8}"/>
              </a:ext>
            </a:extLst>
          </p:cNvPr>
          <p:cNvSpPr txBox="1"/>
          <p:nvPr/>
        </p:nvSpPr>
        <p:spPr>
          <a:xfrm>
            <a:off x="-2" y="384586"/>
            <a:ext cx="914400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Not all situations require the most complicated model</a:t>
            </a:r>
          </a:p>
        </p:txBody>
      </p:sp>
    </p:spTree>
    <p:extLst>
      <p:ext uri="{BB962C8B-B14F-4D97-AF65-F5344CB8AC3E}">
        <p14:creationId xmlns:p14="http://schemas.microsoft.com/office/powerpoint/2010/main" val="22562370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74A4A59-0807-4C31-B693-F57D5351A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43" y="92313"/>
            <a:ext cx="1917513" cy="11810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B1048F-200A-426D-B693-43302D36798B}"/>
              </a:ext>
            </a:extLst>
          </p:cNvPr>
          <p:cNvSpPr txBox="1"/>
          <p:nvPr/>
        </p:nvSpPr>
        <p:spPr>
          <a:xfrm>
            <a:off x="2393910" y="1273390"/>
            <a:ext cx="435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Goals for efficiency and usability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012B-E285-4526-A869-9EED6CE5EDA4}"/>
              </a:ext>
            </a:extLst>
          </p:cNvPr>
          <p:cNvGrpSpPr/>
          <p:nvPr/>
        </p:nvGrpSpPr>
        <p:grpSpPr>
          <a:xfrm>
            <a:off x="647463" y="1931027"/>
            <a:ext cx="7888830" cy="1045030"/>
            <a:chOff x="1765326" y="1419887"/>
            <a:chExt cx="10518439" cy="1393373"/>
          </a:xfrm>
          <a:solidFill>
            <a:schemeClr val="accent5">
              <a:lumMod val="75000"/>
            </a:schemeClr>
          </a:solidFill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69832DC-6818-405E-9471-6DF3DE07A1CE}"/>
                </a:ext>
              </a:extLst>
            </p:cNvPr>
            <p:cNvSpPr/>
            <p:nvPr/>
          </p:nvSpPr>
          <p:spPr>
            <a:xfrm>
              <a:off x="1765326" y="1419887"/>
              <a:ext cx="10518439" cy="1393373"/>
            </a:xfrm>
            <a:prstGeom prst="round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F6DFA1-2D8C-4053-A1DF-9B7FAB8EBFFB}"/>
                </a:ext>
              </a:extLst>
            </p:cNvPr>
            <p:cNvSpPr txBox="1"/>
            <p:nvPr/>
          </p:nvSpPr>
          <p:spPr>
            <a:xfrm>
              <a:off x="3825091" y="1562575"/>
              <a:ext cx="8254211" cy="110799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sz="24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Use phylogenetic signal from the data to inform model selection with site concordance factors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BA3B23-1BAB-42D9-A193-5445DB0C352A}"/>
                </a:ext>
              </a:extLst>
            </p:cNvPr>
            <p:cNvSpPr txBox="1"/>
            <p:nvPr/>
          </p:nvSpPr>
          <p:spPr>
            <a:xfrm>
              <a:off x="2128815" y="1767760"/>
              <a:ext cx="1787149" cy="69762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8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Goal 1: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BAC4B4-C98A-44CD-8DCF-4DBC8C8889BB}"/>
              </a:ext>
            </a:extLst>
          </p:cNvPr>
          <p:cNvGrpSpPr/>
          <p:nvPr/>
        </p:nvGrpSpPr>
        <p:grpSpPr>
          <a:xfrm>
            <a:off x="647463" y="3486264"/>
            <a:ext cx="7888830" cy="1045030"/>
            <a:chOff x="1765326" y="1419887"/>
            <a:chExt cx="10518439" cy="1393373"/>
          </a:xfrm>
          <a:solidFill>
            <a:schemeClr val="accent5">
              <a:lumMod val="75000"/>
            </a:schemeClr>
          </a:solidFill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A639713-1C82-4F0D-8A85-973FEA1EA77C}"/>
                </a:ext>
              </a:extLst>
            </p:cNvPr>
            <p:cNvSpPr/>
            <p:nvPr/>
          </p:nvSpPr>
          <p:spPr>
            <a:xfrm>
              <a:off x="1765326" y="1419887"/>
              <a:ext cx="10518439" cy="13933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F1E1B6-E0AC-4DA5-A121-C72178635F2D}"/>
                </a:ext>
              </a:extLst>
            </p:cNvPr>
            <p:cNvSpPr txBox="1"/>
            <p:nvPr/>
          </p:nvSpPr>
          <p:spPr>
            <a:xfrm>
              <a:off x="3825091" y="1562575"/>
              <a:ext cx="8254211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sz="24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Facilitate batching of loci for parallel runs on HPCs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F6A403-D557-44A1-89FD-5DB1F5B894F6}"/>
                </a:ext>
              </a:extLst>
            </p:cNvPr>
            <p:cNvSpPr txBox="1"/>
            <p:nvPr/>
          </p:nvSpPr>
          <p:spPr>
            <a:xfrm>
              <a:off x="2128815" y="1767760"/>
              <a:ext cx="1787149" cy="6976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8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Goal 2: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D3BF9-93E9-4A2A-8F9D-500C4C0AFD70}"/>
              </a:ext>
            </a:extLst>
          </p:cNvPr>
          <p:cNvSpPr/>
          <p:nvPr/>
        </p:nvSpPr>
        <p:spPr>
          <a:xfrm>
            <a:off x="0" y="-622"/>
            <a:ext cx="9144000" cy="5144121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C98056-522A-46C0-A46B-D6A54187A8D8}"/>
              </a:ext>
            </a:extLst>
          </p:cNvPr>
          <p:cNvSpPr txBox="1"/>
          <p:nvPr/>
        </p:nvSpPr>
        <p:spPr>
          <a:xfrm>
            <a:off x="-2" y="384586"/>
            <a:ext cx="914400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Not all situations require the most complicated model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E4A307C6-D0D8-42A4-A2C7-20C742D76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122214"/>
              </p:ext>
            </p:extLst>
          </p:nvPr>
        </p:nvGraphicFramePr>
        <p:xfrm>
          <a:off x="-2" y="2553455"/>
          <a:ext cx="9143998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3998">
                  <a:extLst>
                    <a:ext uri="{9D8B030D-6E8A-4147-A177-3AD203B41FA5}">
                      <a16:colId xmlns:a16="http://schemas.microsoft.com/office/drawing/2014/main" val="188845137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Trade years of CPU time for ~1 hour to calculate </a:t>
                      </a:r>
                      <a:r>
                        <a:rPr lang="en-US" sz="2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sCF</a:t>
                      </a:r>
                      <a:endParaRPr lang="en-US" sz="2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4357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Drastically reduce the number of compute cycles and energy used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173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3856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74A4A59-0807-4C31-B693-F57D5351A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43" y="92313"/>
            <a:ext cx="1917513" cy="11810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B1048F-200A-426D-B693-43302D36798B}"/>
              </a:ext>
            </a:extLst>
          </p:cNvPr>
          <p:cNvSpPr txBox="1"/>
          <p:nvPr/>
        </p:nvSpPr>
        <p:spPr>
          <a:xfrm>
            <a:off x="2393910" y="1273390"/>
            <a:ext cx="435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Goals for efficiency and usability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012B-E285-4526-A869-9EED6CE5EDA4}"/>
              </a:ext>
            </a:extLst>
          </p:cNvPr>
          <p:cNvGrpSpPr/>
          <p:nvPr/>
        </p:nvGrpSpPr>
        <p:grpSpPr>
          <a:xfrm>
            <a:off x="647463" y="1931027"/>
            <a:ext cx="7888830" cy="1045030"/>
            <a:chOff x="1765326" y="1419887"/>
            <a:chExt cx="10518439" cy="1393373"/>
          </a:xfrm>
          <a:solidFill>
            <a:schemeClr val="accent5">
              <a:lumMod val="75000"/>
            </a:schemeClr>
          </a:solidFill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69832DC-6818-405E-9471-6DF3DE07A1CE}"/>
                </a:ext>
              </a:extLst>
            </p:cNvPr>
            <p:cNvSpPr/>
            <p:nvPr/>
          </p:nvSpPr>
          <p:spPr>
            <a:xfrm>
              <a:off x="1765326" y="1419887"/>
              <a:ext cx="10518439" cy="1393373"/>
            </a:xfrm>
            <a:prstGeom prst="round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F6DFA1-2D8C-4053-A1DF-9B7FAB8EBFFB}"/>
                </a:ext>
              </a:extLst>
            </p:cNvPr>
            <p:cNvSpPr txBox="1"/>
            <p:nvPr/>
          </p:nvSpPr>
          <p:spPr>
            <a:xfrm>
              <a:off x="3825091" y="1562575"/>
              <a:ext cx="8254211" cy="110799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sz="24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Use phylogenetic signal from the data to inform model selection with site concordance factors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BA3B23-1BAB-42D9-A193-5445DB0C352A}"/>
                </a:ext>
              </a:extLst>
            </p:cNvPr>
            <p:cNvSpPr txBox="1"/>
            <p:nvPr/>
          </p:nvSpPr>
          <p:spPr>
            <a:xfrm>
              <a:off x="2128815" y="1767760"/>
              <a:ext cx="1787149" cy="69762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8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Goal 1: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BAC4B4-C98A-44CD-8DCF-4DBC8C8889BB}"/>
              </a:ext>
            </a:extLst>
          </p:cNvPr>
          <p:cNvGrpSpPr/>
          <p:nvPr/>
        </p:nvGrpSpPr>
        <p:grpSpPr>
          <a:xfrm>
            <a:off x="647463" y="3486264"/>
            <a:ext cx="7888830" cy="1045030"/>
            <a:chOff x="1765326" y="1419887"/>
            <a:chExt cx="10518439" cy="1393373"/>
          </a:xfrm>
          <a:solidFill>
            <a:schemeClr val="accent5">
              <a:lumMod val="75000"/>
            </a:schemeClr>
          </a:solidFill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A639713-1C82-4F0D-8A85-973FEA1EA77C}"/>
                </a:ext>
              </a:extLst>
            </p:cNvPr>
            <p:cNvSpPr/>
            <p:nvPr/>
          </p:nvSpPr>
          <p:spPr>
            <a:xfrm>
              <a:off x="1765326" y="1419887"/>
              <a:ext cx="10518439" cy="13933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F1E1B6-E0AC-4DA5-A121-C72178635F2D}"/>
                </a:ext>
              </a:extLst>
            </p:cNvPr>
            <p:cNvSpPr txBox="1"/>
            <p:nvPr/>
          </p:nvSpPr>
          <p:spPr>
            <a:xfrm>
              <a:off x="3825091" y="1562575"/>
              <a:ext cx="8254211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sz="24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Facilitate batching of loci for parallel runs on HPCs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F6A403-D557-44A1-89FD-5DB1F5B894F6}"/>
                </a:ext>
              </a:extLst>
            </p:cNvPr>
            <p:cNvSpPr txBox="1"/>
            <p:nvPr/>
          </p:nvSpPr>
          <p:spPr>
            <a:xfrm>
              <a:off x="2128815" y="1767760"/>
              <a:ext cx="1787149" cy="6976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8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Goal 2: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D3BF9-93E9-4A2A-8F9D-500C4C0AFD70}"/>
              </a:ext>
            </a:extLst>
          </p:cNvPr>
          <p:cNvSpPr/>
          <p:nvPr/>
        </p:nvSpPr>
        <p:spPr>
          <a:xfrm>
            <a:off x="0" y="-622"/>
            <a:ext cx="9144000" cy="5144121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C98056-522A-46C0-A46B-D6A54187A8D8}"/>
              </a:ext>
            </a:extLst>
          </p:cNvPr>
          <p:cNvSpPr txBox="1"/>
          <p:nvPr/>
        </p:nvSpPr>
        <p:spPr>
          <a:xfrm>
            <a:off x="-2" y="384586"/>
            <a:ext cx="914400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Not all situations require the most complicated model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B79ACF-0013-4E41-8A2D-5DCDFEA92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703577"/>
              </p:ext>
            </p:extLst>
          </p:nvPr>
        </p:nvGraphicFramePr>
        <p:xfrm>
          <a:off x="-2" y="2553455"/>
          <a:ext cx="9143998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3998">
                  <a:extLst>
                    <a:ext uri="{9D8B030D-6E8A-4147-A177-3AD203B41FA5}">
                      <a16:colId xmlns:a16="http://schemas.microsoft.com/office/drawing/2014/main" val="188845137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Trade years of CPU time for ~1 hour to calculate </a:t>
                      </a:r>
                      <a:r>
                        <a:rPr lang="en-US" sz="2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sCF</a:t>
                      </a:r>
                      <a:endParaRPr lang="en-US" sz="2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4357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Drastically reduce the number of compute cycles and energy used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1738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No need to pre-estimate gene trees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779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816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729D57E-0D9A-4CF1-9EC9-DCF60B250A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628"/>
            <a:ext cx="4532243" cy="453224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A605FF2-CE8C-43C7-BDAF-94878FDC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784" y="0"/>
            <a:ext cx="8743950" cy="571965"/>
          </a:xfrm>
        </p:spPr>
        <p:txBody>
          <a:bodyPr>
            <a:noAutofit/>
          </a:bodyPr>
          <a:lstStyle/>
          <a:p>
            <a:r>
              <a:rPr lang="en-US" sz="2800" dirty="0"/>
              <a:t>Concordance factors can also be used to reduce tree-size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95FFD-3E64-4D8A-A481-0A3A6C3B27D5}"/>
              </a:ext>
            </a:extLst>
          </p:cNvPr>
          <p:cNvSpPr txBox="1"/>
          <p:nvPr/>
        </p:nvSpPr>
        <p:spPr>
          <a:xfrm>
            <a:off x="729815" y="3947255"/>
            <a:ext cx="3072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188 species rodent phylogeny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B65C75E-263E-4748-8B29-9E666FE1726E}"/>
              </a:ext>
            </a:extLst>
          </p:cNvPr>
          <p:cNvGrpSpPr/>
          <p:nvPr/>
        </p:nvGrpSpPr>
        <p:grpSpPr>
          <a:xfrm>
            <a:off x="3591302" y="994461"/>
            <a:ext cx="2040909" cy="369798"/>
            <a:chOff x="19656102" y="3506619"/>
            <a:chExt cx="8720168" cy="671301"/>
          </a:xfrm>
          <a:solidFill>
            <a:schemeClr val="accent4">
              <a:lumMod val="75000"/>
            </a:schemeClr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35FD015-6839-425F-B45E-C6B14F4D4FC5}"/>
                </a:ext>
              </a:extLst>
            </p:cNvPr>
            <p:cNvSpPr/>
            <p:nvPr/>
          </p:nvSpPr>
          <p:spPr>
            <a:xfrm>
              <a:off x="20497377" y="3506619"/>
              <a:ext cx="7134428" cy="671301"/>
            </a:xfrm>
            <a:prstGeom prst="round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84FA3C-E096-421D-957F-23C3D59D1ACF}"/>
                </a:ext>
              </a:extLst>
            </p:cNvPr>
            <p:cNvSpPr txBox="1"/>
            <p:nvPr/>
          </p:nvSpPr>
          <p:spPr>
            <a:xfrm>
              <a:off x="19656102" y="3507465"/>
              <a:ext cx="8720168" cy="6704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~12,000 genes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61728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729D57E-0D9A-4CF1-9EC9-DCF60B250A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628"/>
            <a:ext cx="4532243" cy="45322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F2AB81-8D5C-404B-A262-98E039B11D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1757" y="305627"/>
            <a:ext cx="4532243" cy="453224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E7B088-49A8-479B-8B6A-60BF0622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784" y="0"/>
            <a:ext cx="8743950" cy="571965"/>
          </a:xfrm>
        </p:spPr>
        <p:txBody>
          <a:bodyPr>
            <a:noAutofit/>
          </a:bodyPr>
          <a:lstStyle/>
          <a:p>
            <a:r>
              <a:rPr lang="en-US" sz="2800" dirty="0"/>
              <a:t>Concordance factors can also be used to reduce tree-size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73E1C-64A7-44C1-9D3F-7B659D0A9F45}"/>
              </a:ext>
            </a:extLst>
          </p:cNvPr>
          <p:cNvCxnSpPr>
            <a:cxnSpLocks/>
          </p:cNvCxnSpPr>
          <p:nvPr/>
        </p:nvCxnSpPr>
        <p:spPr>
          <a:xfrm>
            <a:off x="4308333" y="2529713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A9ACB8C-EE3E-4300-B193-DDF12436D6EE}"/>
              </a:ext>
            </a:extLst>
          </p:cNvPr>
          <p:cNvSpPr txBox="1"/>
          <p:nvPr/>
        </p:nvSpPr>
        <p:spPr>
          <a:xfrm>
            <a:off x="3890461" y="2675047"/>
            <a:ext cx="156751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Prune based on concordance and branch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A90B70-CC59-4A61-B499-607D7E8BE821}"/>
              </a:ext>
            </a:extLst>
          </p:cNvPr>
          <p:cNvSpPr txBox="1"/>
          <p:nvPr/>
        </p:nvSpPr>
        <p:spPr>
          <a:xfrm>
            <a:off x="729815" y="3947255"/>
            <a:ext cx="3072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188 species rodent phylogeny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B820B2-D7D9-4BDB-A843-3808423A8C82}"/>
              </a:ext>
            </a:extLst>
          </p:cNvPr>
          <p:cNvSpPr txBox="1"/>
          <p:nvPr/>
        </p:nvSpPr>
        <p:spPr>
          <a:xfrm>
            <a:off x="5187279" y="3949772"/>
            <a:ext cx="3072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83 species pruned rodent phylogeny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28F9E-648D-4018-B810-7F1FD5F262DB}"/>
              </a:ext>
            </a:extLst>
          </p:cNvPr>
          <p:cNvSpPr/>
          <p:nvPr/>
        </p:nvSpPr>
        <p:spPr>
          <a:xfrm>
            <a:off x="4532241" y="571965"/>
            <a:ext cx="655038" cy="1018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451F0D-08C1-48E1-96F5-74FF1C3565E7}"/>
              </a:ext>
            </a:extLst>
          </p:cNvPr>
          <p:cNvGrpSpPr/>
          <p:nvPr/>
        </p:nvGrpSpPr>
        <p:grpSpPr>
          <a:xfrm>
            <a:off x="3591302" y="994461"/>
            <a:ext cx="2040909" cy="369798"/>
            <a:chOff x="19656102" y="3506619"/>
            <a:chExt cx="8720168" cy="671301"/>
          </a:xfrm>
          <a:solidFill>
            <a:schemeClr val="accent4">
              <a:lumMod val="75000"/>
            </a:schemeClr>
          </a:solidFill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BFE7043-D6B0-4DBA-A728-264D9A6801EE}"/>
                </a:ext>
              </a:extLst>
            </p:cNvPr>
            <p:cNvSpPr/>
            <p:nvPr/>
          </p:nvSpPr>
          <p:spPr>
            <a:xfrm>
              <a:off x="20497377" y="3506619"/>
              <a:ext cx="7134428" cy="671301"/>
            </a:xfrm>
            <a:prstGeom prst="round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0F1DDB-BFD0-48E2-AFAA-8ADEFEF7902A}"/>
                </a:ext>
              </a:extLst>
            </p:cNvPr>
            <p:cNvSpPr txBox="1"/>
            <p:nvPr/>
          </p:nvSpPr>
          <p:spPr>
            <a:xfrm>
              <a:off x="19656102" y="3507465"/>
              <a:ext cx="8720168" cy="6704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~12,000 genes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85156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729D57E-0D9A-4CF1-9EC9-DCF60B250A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628"/>
            <a:ext cx="4532243" cy="45322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F2AB81-8D5C-404B-A262-98E039B11D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1757" y="305627"/>
            <a:ext cx="4532243" cy="453224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4188B35-ADE6-4468-BDD6-27482E1D1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784" y="0"/>
            <a:ext cx="8743950" cy="571965"/>
          </a:xfrm>
        </p:spPr>
        <p:txBody>
          <a:bodyPr>
            <a:noAutofit/>
          </a:bodyPr>
          <a:lstStyle/>
          <a:p>
            <a:r>
              <a:rPr lang="en-US" sz="2800" dirty="0"/>
              <a:t>Concordance factors can also be used to reduce tree-size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4F061D-013A-4161-A185-5B5BF90B9E19}"/>
              </a:ext>
            </a:extLst>
          </p:cNvPr>
          <p:cNvSpPr txBox="1"/>
          <p:nvPr/>
        </p:nvSpPr>
        <p:spPr>
          <a:xfrm>
            <a:off x="729815" y="3947255"/>
            <a:ext cx="3072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188 species rodent phylogeny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F30EDA-D85C-42B2-A191-B2876464C124}"/>
              </a:ext>
            </a:extLst>
          </p:cNvPr>
          <p:cNvSpPr txBox="1"/>
          <p:nvPr/>
        </p:nvSpPr>
        <p:spPr>
          <a:xfrm>
            <a:off x="5187279" y="3949772"/>
            <a:ext cx="3072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83 species pruned rodent phylogeny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A02754-CBEF-44A9-AA93-376283C5DACB}"/>
              </a:ext>
            </a:extLst>
          </p:cNvPr>
          <p:cNvSpPr/>
          <p:nvPr/>
        </p:nvSpPr>
        <p:spPr>
          <a:xfrm>
            <a:off x="4532241" y="571965"/>
            <a:ext cx="655038" cy="1018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ED6EBD-41F5-472F-ABE4-258F8115DDBA}"/>
              </a:ext>
            </a:extLst>
          </p:cNvPr>
          <p:cNvCxnSpPr>
            <a:cxnSpLocks/>
          </p:cNvCxnSpPr>
          <p:nvPr/>
        </p:nvCxnSpPr>
        <p:spPr>
          <a:xfrm>
            <a:off x="4308333" y="2529713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8312EFA-6842-4CC0-977C-9614A7F633E9}"/>
              </a:ext>
            </a:extLst>
          </p:cNvPr>
          <p:cNvSpPr txBox="1"/>
          <p:nvPr/>
        </p:nvSpPr>
        <p:spPr>
          <a:xfrm>
            <a:off x="3890461" y="2675047"/>
            <a:ext cx="156751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Prune based on concordance and branch length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4A1420-3432-44C7-8DCF-E81F878910C4}"/>
              </a:ext>
            </a:extLst>
          </p:cNvPr>
          <p:cNvGrpSpPr/>
          <p:nvPr/>
        </p:nvGrpSpPr>
        <p:grpSpPr>
          <a:xfrm>
            <a:off x="3591302" y="994461"/>
            <a:ext cx="2040909" cy="369798"/>
            <a:chOff x="19656102" y="3506619"/>
            <a:chExt cx="8720168" cy="671301"/>
          </a:xfrm>
          <a:solidFill>
            <a:schemeClr val="accent4">
              <a:lumMod val="75000"/>
            </a:schemeClr>
          </a:solidFill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E5F82E3-DFA7-41E0-9473-3A8AD4AD1827}"/>
                </a:ext>
              </a:extLst>
            </p:cNvPr>
            <p:cNvSpPr/>
            <p:nvPr/>
          </p:nvSpPr>
          <p:spPr>
            <a:xfrm>
              <a:off x="20497377" y="3506619"/>
              <a:ext cx="7134428" cy="671301"/>
            </a:xfrm>
            <a:prstGeom prst="round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25D425A-E96E-4949-8339-3EE0BBBA689D}"/>
                </a:ext>
              </a:extLst>
            </p:cNvPr>
            <p:cNvSpPr txBox="1"/>
            <p:nvPr/>
          </p:nvSpPr>
          <p:spPr>
            <a:xfrm>
              <a:off x="19656102" y="3507465"/>
              <a:ext cx="8720168" cy="6704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~12,000 genes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7225DA6-C94E-4F99-A387-43173143A43C}"/>
              </a:ext>
            </a:extLst>
          </p:cNvPr>
          <p:cNvSpPr/>
          <p:nvPr/>
        </p:nvSpPr>
        <p:spPr>
          <a:xfrm>
            <a:off x="0" y="571965"/>
            <a:ext cx="9144000" cy="457215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D0C3D7-AD25-4076-9598-CD23E4786EA0}"/>
              </a:ext>
            </a:extLst>
          </p:cNvPr>
          <p:cNvGrpSpPr/>
          <p:nvPr/>
        </p:nvGrpSpPr>
        <p:grpSpPr>
          <a:xfrm>
            <a:off x="2429073" y="1073952"/>
            <a:ext cx="4388023" cy="3104959"/>
            <a:chOff x="3514193" y="3515612"/>
            <a:chExt cx="2183769" cy="15452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072747E-01CF-4758-8A96-93BB2239C24C}"/>
                </a:ext>
              </a:extLst>
            </p:cNvPr>
            <p:cNvSpPr/>
            <p:nvPr/>
          </p:nvSpPr>
          <p:spPr>
            <a:xfrm>
              <a:off x="3595126" y="3515612"/>
              <a:ext cx="2021904" cy="15452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Diagram&#10;&#10;Description automatically generated">
              <a:extLst>
                <a:ext uri="{FF2B5EF4-FFF2-40B4-BE49-F238E27FC236}">
                  <a16:creationId xmlns:a16="http://schemas.microsoft.com/office/drawing/2014/main" id="{54788808-D917-48C9-A296-5349B32CF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1550" y="3556313"/>
              <a:ext cx="1580900" cy="128155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C66CAF-A769-4EA5-88B3-210BAE92597A}"/>
                </a:ext>
              </a:extLst>
            </p:cNvPr>
            <p:cNvSpPr txBox="1"/>
            <p:nvPr/>
          </p:nvSpPr>
          <p:spPr>
            <a:xfrm>
              <a:off x="3514193" y="4845789"/>
              <a:ext cx="2183769" cy="1746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hlinkClick r:id="rId6"/>
                </a:rPr>
                <a:t>https://github.com/gwct/bonsai</a:t>
              </a:r>
              <a:r>
                <a:rPr lang="en-US" sz="14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53586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74A4A59-0807-4C31-B693-F57D5351A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43" y="92313"/>
            <a:ext cx="1917513" cy="11810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B1048F-200A-426D-B693-43302D36798B}"/>
              </a:ext>
            </a:extLst>
          </p:cNvPr>
          <p:cNvSpPr txBox="1"/>
          <p:nvPr/>
        </p:nvSpPr>
        <p:spPr>
          <a:xfrm>
            <a:off x="2393910" y="1273390"/>
            <a:ext cx="435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Goals for efficiency and usability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012B-E285-4526-A869-9EED6CE5EDA4}"/>
              </a:ext>
            </a:extLst>
          </p:cNvPr>
          <p:cNvGrpSpPr/>
          <p:nvPr/>
        </p:nvGrpSpPr>
        <p:grpSpPr>
          <a:xfrm>
            <a:off x="647463" y="1931027"/>
            <a:ext cx="7888830" cy="1045030"/>
            <a:chOff x="1765326" y="1419887"/>
            <a:chExt cx="10518439" cy="1393373"/>
          </a:xfrm>
          <a:solidFill>
            <a:schemeClr val="accent5">
              <a:lumMod val="75000"/>
            </a:schemeClr>
          </a:solidFill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69832DC-6818-405E-9471-6DF3DE07A1CE}"/>
                </a:ext>
              </a:extLst>
            </p:cNvPr>
            <p:cNvSpPr/>
            <p:nvPr/>
          </p:nvSpPr>
          <p:spPr>
            <a:xfrm>
              <a:off x="1765326" y="1419887"/>
              <a:ext cx="10518439" cy="13933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F6DFA1-2D8C-4053-A1DF-9B7FAB8EBFFB}"/>
                </a:ext>
              </a:extLst>
            </p:cNvPr>
            <p:cNvSpPr txBox="1"/>
            <p:nvPr/>
          </p:nvSpPr>
          <p:spPr>
            <a:xfrm>
              <a:off x="3825091" y="1562575"/>
              <a:ext cx="8254211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sz="24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Use phylogenetic signal from the data to inform model selection with site concordance factors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BA3B23-1BAB-42D9-A193-5445DB0C352A}"/>
                </a:ext>
              </a:extLst>
            </p:cNvPr>
            <p:cNvSpPr txBox="1"/>
            <p:nvPr/>
          </p:nvSpPr>
          <p:spPr>
            <a:xfrm>
              <a:off x="2128815" y="1767760"/>
              <a:ext cx="1787149" cy="6976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8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Goal 1: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BAC4B4-C98A-44CD-8DCF-4DBC8C8889BB}"/>
              </a:ext>
            </a:extLst>
          </p:cNvPr>
          <p:cNvGrpSpPr/>
          <p:nvPr/>
        </p:nvGrpSpPr>
        <p:grpSpPr>
          <a:xfrm>
            <a:off x="647463" y="3486264"/>
            <a:ext cx="7888830" cy="1045030"/>
            <a:chOff x="1765326" y="1419887"/>
            <a:chExt cx="10518439" cy="1393373"/>
          </a:xfrm>
          <a:solidFill>
            <a:schemeClr val="accent5">
              <a:lumMod val="75000"/>
            </a:schemeClr>
          </a:solidFill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A639713-1C82-4F0D-8A85-973FEA1EA77C}"/>
                </a:ext>
              </a:extLst>
            </p:cNvPr>
            <p:cNvSpPr/>
            <p:nvPr/>
          </p:nvSpPr>
          <p:spPr>
            <a:xfrm>
              <a:off x="1765326" y="1419887"/>
              <a:ext cx="10518439" cy="139337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F1E1B6-E0AC-4DA5-A121-C72178635F2D}"/>
                </a:ext>
              </a:extLst>
            </p:cNvPr>
            <p:cNvSpPr txBox="1"/>
            <p:nvPr/>
          </p:nvSpPr>
          <p:spPr>
            <a:xfrm>
              <a:off x="3825091" y="1562575"/>
              <a:ext cx="8254211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sz="24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Facilitate batching of loci for parallel runs on HPCs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F6A403-D557-44A1-89FD-5DB1F5B894F6}"/>
                </a:ext>
              </a:extLst>
            </p:cNvPr>
            <p:cNvSpPr txBox="1"/>
            <p:nvPr/>
          </p:nvSpPr>
          <p:spPr>
            <a:xfrm>
              <a:off x="2128815" y="1767760"/>
              <a:ext cx="1787149" cy="6976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800" dirty="0">
                  <a:solidFill>
                    <a:prstClr val="white">
                      <a:lumMod val="95000"/>
                    </a:prstClr>
                  </a:solidFill>
                  <a:latin typeface="Calibri" panose="020F0502020204030204"/>
                </a:rPr>
                <a:t>Goal 2: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47754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D62E638-AD1D-404B-868B-F893599542F3}"/>
              </a:ext>
            </a:extLst>
          </p:cNvPr>
          <p:cNvCxnSpPr>
            <a:cxnSpLocks/>
          </p:cNvCxnSpPr>
          <p:nvPr/>
        </p:nvCxnSpPr>
        <p:spPr>
          <a:xfrm>
            <a:off x="2996844" y="2661406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AF016A9-72A4-422A-9BFF-65A2244A3E7A}"/>
              </a:ext>
            </a:extLst>
          </p:cNvPr>
          <p:cNvSpPr/>
          <p:nvPr/>
        </p:nvSpPr>
        <p:spPr>
          <a:xfrm>
            <a:off x="7543060" y="2477893"/>
            <a:ext cx="826633" cy="4225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98C160-084C-4230-8612-0D7401B979FA}"/>
              </a:ext>
            </a:extLst>
          </p:cNvPr>
          <p:cNvSpPr txBox="1"/>
          <p:nvPr/>
        </p:nvSpPr>
        <p:spPr>
          <a:xfrm>
            <a:off x="7501584" y="2461351"/>
            <a:ext cx="91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Rates</a:t>
            </a:r>
            <a:endParaRPr lang="en-US" sz="28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23CB35-9BF9-458C-88A6-7629BDBA8F97}"/>
              </a:ext>
            </a:extLst>
          </p:cNvPr>
          <p:cNvSpPr/>
          <p:nvPr/>
        </p:nvSpPr>
        <p:spPr>
          <a:xfrm>
            <a:off x="4018926" y="2423129"/>
            <a:ext cx="2245032" cy="47655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6BDEEF-6100-4768-86AE-A5A6925B747F}"/>
              </a:ext>
            </a:extLst>
          </p:cNvPr>
          <p:cNvSpPr txBox="1"/>
          <p:nvPr/>
        </p:nvSpPr>
        <p:spPr>
          <a:xfrm>
            <a:off x="4049343" y="2399796"/>
            <a:ext cx="2184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PhyloAcc</a:t>
            </a:r>
            <a:r>
              <a:rPr lang="en-US" sz="2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C++</a:t>
            </a:r>
            <a:endParaRPr lang="en-US" sz="32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4BF7AF6-8D3C-4CD3-9F65-C6EFF9D2F64B}"/>
              </a:ext>
            </a:extLst>
          </p:cNvPr>
          <p:cNvGrpSpPr/>
          <p:nvPr/>
        </p:nvGrpSpPr>
        <p:grpSpPr>
          <a:xfrm>
            <a:off x="938278" y="1019845"/>
            <a:ext cx="1837465" cy="3211438"/>
            <a:chOff x="31092" y="874643"/>
            <a:chExt cx="1837465" cy="321143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ECD8022-48D7-492A-BA30-F88AB90D0866}"/>
                </a:ext>
              </a:extLst>
            </p:cNvPr>
            <p:cNvGrpSpPr/>
            <p:nvPr/>
          </p:nvGrpSpPr>
          <p:grpSpPr>
            <a:xfrm rot="5400000">
              <a:off x="394059" y="934186"/>
              <a:ext cx="959632" cy="1206099"/>
              <a:chOff x="5686012" y="482205"/>
              <a:chExt cx="1930503" cy="398828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28E0ECB-3AB0-4101-A20E-90C1490E2B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86012" y="482205"/>
                <a:ext cx="1910760" cy="1994145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0FE94CE-815A-443E-8D36-A8844AF410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86012" y="2476349"/>
                <a:ext cx="1910760" cy="1994145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3766A71-0416-4004-9D81-D0C80475EB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3980" y="3579019"/>
                <a:ext cx="423032" cy="441492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26A1A99-943D-4699-ACD8-6719759DF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1392" y="2461025"/>
                <a:ext cx="950022" cy="991479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F28C276-981B-4DE7-8836-0E48EABE87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93487" y="928812"/>
                <a:ext cx="423028" cy="444868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FD0C4C2-BA7F-4486-89CF-6E5DDF46EE8D}"/>
                </a:ext>
              </a:extLst>
            </p:cNvPr>
            <p:cNvSpPr/>
            <p:nvPr/>
          </p:nvSpPr>
          <p:spPr>
            <a:xfrm>
              <a:off x="278263" y="2620455"/>
              <a:ext cx="1257098" cy="33855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4BFB538-7A1C-4A27-A612-47A48F8DBBB0}"/>
                </a:ext>
              </a:extLst>
            </p:cNvPr>
            <p:cNvSpPr txBox="1"/>
            <p:nvPr/>
          </p:nvSpPr>
          <p:spPr>
            <a:xfrm>
              <a:off x="297215" y="2625564"/>
              <a:ext cx="12191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Alignments</a:t>
              </a:r>
              <a:endPara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B82CD632-BB60-4A20-BEBC-E3E17ED5376E}"/>
                </a:ext>
              </a:extLst>
            </p:cNvPr>
            <p:cNvSpPr/>
            <p:nvPr/>
          </p:nvSpPr>
          <p:spPr>
            <a:xfrm>
              <a:off x="288615" y="3364810"/>
              <a:ext cx="1257098" cy="3385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67BFF6-F29E-49E2-9F4A-D4C08CDEE434}"/>
                </a:ext>
              </a:extLst>
            </p:cNvPr>
            <p:cNvSpPr txBox="1"/>
            <p:nvPr/>
          </p:nvSpPr>
          <p:spPr>
            <a:xfrm>
              <a:off x="278263" y="3364810"/>
              <a:ext cx="1320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Neutral rates</a:t>
              </a:r>
              <a:endPara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0C2FA2-052D-4E3B-B3E1-227ADFEF9721}"/>
                </a:ext>
              </a:extLst>
            </p:cNvPr>
            <p:cNvSpPr txBox="1"/>
            <p:nvPr/>
          </p:nvSpPr>
          <p:spPr>
            <a:xfrm>
              <a:off x="771405" y="2982928"/>
              <a:ext cx="244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+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18EC236-ED77-4D9E-86B6-1ECE9B9F7F7D}"/>
                </a:ext>
              </a:extLst>
            </p:cNvPr>
            <p:cNvSpPr txBox="1"/>
            <p:nvPr/>
          </p:nvSpPr>
          <p:spPr>
            <a:xfrm>
              <a:off x="775131" y="2162031"/>
              <a:ext cx="244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+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4FF255B4-99C2-4D74-B056-FB336EA4DF71}"/>
                </a:ext>
              </a:extLst>
            </p:cNvPr>
            <p:cNvSpPr/>
            <p:nvPr/>
          </p:nvSpPr>
          <p:spPr>
            <a:xfrm>
              <a:off x="31092" y="874643"/>
              <a:ext cx="1837465" cy="32114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A5F83E9-3FC6-4A22-BB83-AAF4DF96F44D}"/>
              </a:ext>
            </a:extLst>
          </p:cNvPr>
          <p:cNvSpPr txBox="1"/>
          <p:nvPr/>
        </p:nvSpPr>
        <p:spPr>
          <a:xfrm>
            <a:off x="1456795" y="692818"/>
            <a:ext cx="80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Inputs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F80D85-6037-491D-9DD7-5F0B09F7F896}"/>
              </a:ext>
            </a:extLst>
          </p:cNvPr>
          <p:cNvCxnSpPr>
            <a:cxnSpLocks/>
          </p:cNvCxnSpPr>
          <p:nvPr/>
        </p:nvCxnSpPr>
        <p:spPr>
          <a:xfrm>
            <a:off x="6477432" y="2661406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7215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D62E638-AD1D-404B-868B-F893599542F3}"/>
              </a:ext>
            </a:extLst>
          </p:cNvPr>
          <p:cNvCxnSpPr>
            <a:cxnSpLocks/>
          </p:cNvCxnSpPr>
          <p:nvPr/>
        </p:nvCxnSpPr>
        <p:spPr>
          <a:xfrm>
            <a:off x="2030852" y="2661406"/>
            <a:ext cx="44541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23CB35-9BF9-458C-88A6-7629BDBA8F97}"/>
              </a:ext>
            </a:extLst>
          </p:cNvPr>
          <p:cNvSpPr/>
          <p:nvPr/>
        </p:nvSpPr>
        <p:spPr>
          <a:xfrm>
            <a:off x="2592228" y="2270892"/>
            <a:ext cx="1837465" cy="6997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6BDEEF-6100-4768-86AE-A5A6925B747F}"/>
              </a:ext>
            </a:extLst>
          </p:cNvPr>
          <p:cNvSpPr txBox="1"/>
          <p:nvPr/>
        </p:nvSpPr>
        <p:spPr>
          <a:xfrm>
            <a:off x="2609269" y="2307233"/>
            <a:ext cx="1777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PhyloAcc</a:t>
            </a: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 interface</a:t>
            </a:r>
            <a:endParaRPr lang="en-US" sz="2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4BF7AF6-8D3C-4CD3-9F65-C6EFF9D2F64B}"/>
              </a:ext>
            </a:extLst>
          </p:cNvPr>
          <p:cNvGrpSpPr/>
          <p:nvPr/>
        </p:nvGrpSpPr>
        <p:grpSpPr>
          <a:xfrm>
            <a:off x="74497" y="1019845"/>
            <a:ext cx="1837465" cy="3211438"/>
            <a:chOff x="31092" y="874643"/>
            <a:chExt cx="1837465" cy="321143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ECD8022-48D7-492A-BA30-F88AB90D0866}"/>
                </a:ext>
              </a:extLst>
            </p:cNvPr>
            <p:cNvGrpSpPr/>
            <p:nvPr/>
          </p:nvGrpSpPr>
          <p:grpSpPr>
            <a:xfrm rot="5400000">
              <a:off x="394059" y="934186"/>
              <a:ext cx="959632" cy="1206099"/>
              <a:chOff x="5686012" y="482205"/>
              <a:chExt cx="1930503" cy="398828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28E0ECB-3AB0-4101-A20E-90C1490E2B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86012" y="482205"/>
                <a:ext cx="1910760" cy="1994145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0FE94CE-815A-443E-8D36-A8844AF410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86012" y="2476349"/>
                <a:ext cx="1910760" cy="1994145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3766A71-0416-4004-9D81-D0C80475EB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3980" y="3579019"/>
                <a:ext cx="423032" cy="441492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26A1A99-943D-4699-ACD8-6719759DF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1392" y="2461025"/>
                <a:ext cx="950022" cy="991479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F28C276-981B-4DE7-8836-0E48EABE87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93487" y="928812"/>
                <a:ext cx="423028" cy="444868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FD0C4C2-BA7F-4486-89CF-6E5DDF46EE8D}"/>
                </a:ext>
              </a:extLst>
            </p:cNvPr>
            <p:cNvSpPr/>
            <p:nvPr/>
          </p:nvSpPr>
          <p:spPr>
            <a:xfrm>
              <a:off x="278263" y="2620455"/>
              <a:ext cx="1257098" cy="33855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4BFB538-7A1C-4A27-A612-47A48F8DBBB0}"/>
                </a:ext>
              </a:extLst>
            </p:cNvPr>
            <p:cNvSpPr txBox="1"/>
            <p:nvPr/>
          </p:nvSpPr>
          <p:spPr>
            <a:xfrm>
              <a:off x="297215" y="2625564"/>
              <a:ext cx="12191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Alignments</a:t>
              </a:r>
              <a:endPara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B82CD632-BB60-4A20-BEBC-E3E17ED5376E}"/>
                </a:ext>
              </a:extLst>
            </p:cNvPr>
            <p:cNvSpPr/>
            <p:nvPr/>
          </p:nvSpPr>
          <p:spPr>
            <a:xfrm>
              <a:off x="288615" y="3364810"/>
              <a:ext cx="1257098" cy="3385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67BFF6-F29E-49E2-9F4A-D4C08CDEE434}"/>
                </a:ext>
              </a:extLst>
            </p:cNvPr>
            <p:cNvSpPr txBox="1"/>
            <p:nvPr/>
          </p:nvSpPr>
          <p:spPr>
            <a:xfrm>
              <a:off x="278263" y="3364810"/>
              <a:ext cx="1320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Neutral rates</a:t>
              </a:r>
              <a:endPara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0C2FA2-052D-4E3B-B3E1-227ADFEF9721}"/>
                </a:ext>
              </a:extLst>
            </p:cNvPr>
            <p:cNvSpPr txBox="1"/>
            <p:nvPr/>
          </p:nvSpPr>
          <p:spPr>
            <a:xfrm>
              <a:off x="771405" y="2982928"/>
              <a:ext cx="244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+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18EC236-ED77-4D9E-86B6-1ECE9B9F7F7D}"/>
                </a:ext>
              </a:extLst>
            </p:cNvPr>
            <p:cNvSpPr txBox="1"/>
            <p:nvPr/>
          </p:nvSpPr>
          <p:spPr>
            <a:xfrm>
              <a:off x="775131" y="2162031"/>
              <a:ext cx="244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+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4FF255B4-99C2-4D74-B056-FB336EA4DF71}"/>
                </a:ext>
              </a:extLst>
            </p:cNvPr>
            <p:cNvSpPr/>
            <p:nvPr/>
          </p:nvSpPr>
          <p:spPr>
            <a:xfrm>
              <a:off x="31092" y="874643"/>
              <a:ext cx="1837465" cy="32114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16354CE0-CE3C-43DA-94B1-38836635099C}"/>
              </a:ext>
            </a:extLst>
          </p:cNvPr>
          <p:cNvSpPr txBox="1"/>
          <p:nvPr/>
        </p:nvSpPr>
        <p:spPr>
          <a:xfrm>
            <a:off x="572889" y="692818"/>
            <a:ext cx="80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185062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2A91F1B-1FA1-451C-9897-3FC59ED0D911}"/>
              </a:ext>
            </a:extLst>
          </p:cNvPr>
          <p:cNvSpPr/>
          <p:nvPr/>
        </p:nvSpPr>
        <p:spPr>
          <a:xfrm>
            <a:off x="3558531" y="3387571"/>
            <a:ext cx="1257098" cy="3385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ECD8022-48D7-492A-BA30-F88AB90D0866}"/>
              </a:ext>
            </a:extLst>
          </p:cNvPr>
          <p:cNvGrpSpPr/>
          <p:nvPr/>
        </p:nvGrpSpPr>
        <p:grpSpPr>
          <a:xfrm>
            <a:off x="308473" y="393308"/>
            <a:ext cx="2916736" cy="3988289"/>
            <a:chOff x="5686012" y="482205"/>
            <a:chExt cx="1930503" cy="3988289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8E0ECB-3AB0-4101-A20E-90C1490E2B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012" y="482205"/>
              <a:ext cx="1910760" cy="1994145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FE94CE-815A-443E-8D36-A8844AF410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012" y="2476349"/>
              <a:ext cx="1910760" cy="1994145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3766A71-0416-4004-9D81-D0C80475EB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6752" y="3465604"/>
              <a:ext cx="470261" cy="490781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26A1A99-943D-4699-ACD8-6719759DF9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4163" y="1424741"/>
              <a:ext cx="872849" cy="910937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F28C276-981B-4DE7-8836-0E48EABE87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3487" y="928812"/>
              <a:ext cx="423028" cy="444868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3C33B94-EBF5-436D-A003-12F1EA9EB9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730" y="103763"/>
            <a:ext cx="502179" cy="579089"/>
          </a:xfrm>
          <a:prstGeom prst="rect">
            <a:avLst/>
          </a:prstGeom>
        </p:spPr>
      </p:pic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DBFAE1-D5D7-435F-A692-E0245C93AD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843" y="1909805"/>
            <a:ext cx="800986" cy="650801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627E62-AE79-4138-BD7A-51D7D3E3959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04326" y="4234749"/>
            <a:ext cx="800986" cy="51782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AAAB007-FD42-41CA-9A61-49AC25AB92C8}"/>
              </a:ext>
            </a:extLst>
          </p:cNvPr>
          <p:cNvSpPr txBox="1"/>
          <p:nvPr/>
        </p:nvSpPr>
        <p:spPr>
          <a:xfrm>
            <a:off x="3321120" y="4324384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TC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AGC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F8ED96-6A2A-4C81-984C-67DD776325A4}"/>
              </a:ext>
            </a:extLst>
          </p:cNvPr>
          <p:cNvSpPr txBox="1"/>
          <p:nvPr/>
        </p:nvSpPr>
        <p:spPr>
          <a:xfrm>
            <a:off x="3343129" y="2148359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AACATCGGAGCCA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E12F12-E45B-4F40-B666-03231660B157}"/>
              </a:ext>
            </a:extLst>
          </p:cNvPr>
          <p:cNvSpPr txBox="1"/>
          <p:nvPr/>
        </p:nvSpPr>
        <p:spPr>
          <a:xfrm>
            <a:off x="3343129" y="3065386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CATCG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AG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GT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838A79-9589-489A-BC9C-AE1B3F46C2F5}"/>
              </a:ext>
            </a:extLst>
          </p:cNvPr>
          <p:cNvSpPr txBox="1"/>
          <p:nvPr/>
        </p:nvSpPr>
        <p:spPr>
          <a:xfrm>
            <a:off x="3321120" y="1124795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AACATCGGAGCCA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61586E-51B4-4866-9B39-D2DF84838B65}"/>
              </a:ext>
            </a:extLst>
          </p:cNvPr>
          <p:cNvSpPr txBox="1"/>
          <p:nvPr/>
        </p:nvSpPr>
        <p:spPr>
          <a:xfrm>
            <a:off x="3321120" y="148489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AACATCGGAGCCA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F89C4F-D444-4833-8C58-E236E5C01C87}"/>
              </a:ext>
            </a:extLst>
          </p:cNvPr>
          <p:cNvCxnSpPr>
            <a:cxnSpLocks/>
          </p:cNvCxnSpPr>
          <p:nvPr/>
        </p:nvCxnSpPr>
        <p:spPr>
          <a:xfrm>
            <a:off x="5217047" y="4499788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B220BEB-B124-4BCB-9F83-68FE68D12253}"/>
              </a:ext>
            </a:extLst>
          </p:cNvPr>
          <p:cNvCxnSpPr>
            <a:cxnSpLocks/>
          </p:cNvCxnSpPr>
          <p:nvPr/>
        </p:nvCxnSpPr>
        <p:spPr>
          <a:xfrm>
            <a:off x="5217047" y="3376707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B3492A-1684-4049-878D-ED9B92647BF8}"/>
              </a:ext>
            </a:extLst>
          </p:cNvPr>
          <p:cNvCxnSpPr>
            <a:cxnSpLocks/>
          </p:cNvCxnSpPr>
          <p:nvPr/>
        </p:nvCxnSpPr>
        <p:spPr>
          <a:xfrm>
            <a:off x="5217047" y="2317636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D62E638-AD1D-404B-868B-F893599542F3}"/>
              </a:ext>
            </a:extLst>
          </p:cNvPr>
          <p:cNvCxnSpPr>
            <a:cxnSpLocks/>
          </p:cNvCxnSpPr>
          <p:nvPr/>
        </p:nvCxnSpPr>
        <p:spPr>
          <a:xfrm>
            <a:off x="5217047" y="1284783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5726D05-76CB-4C14-A09E-F10777D8A2D3}"/>
              </a:ext>
            </a:extLst>
          </p:cNvPr>
          <p:cNvCxnSpPr>
            <a:cxnSpLocks/>
          </p:cNvCxnSpPr>
          <p:nvPr/>
        </p:nvCxnSpPr>
        <p:spPr>
          <a:xfrm>
            <a:off x="5217047" y="352993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323D41A-AFA6-4E85-8CA9-1E0520E43EBC}"/>
              </a:ext>
            </a:extLst>
          </p:cNvPr>
          <p:cNvSpPr txBox="1"/>
          <p:nvPr/>
        </p:nvSpPr>
        <p:spPr>
          <a:xfrm>
            <a:off x="3582259" y="3387571"/>
            <a:ext cx="1219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Accelerated</a:t>
            </a:r>
            <a:endParaRPr lang="en-US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AF016A9-72A4-422A-9BFF-65A2244A3E7A}"/>
              </a:ext>
            </a:extLst>
          </p:cNvPr>
          <p:cNvSpPr/>
          <p:nvPr/>
        </p:nvSpPr>
        <p:spPr>
          <a:xfrm>
            <a:off x="3550698" y="4662938"/>
            <a:ext cx="1257098" cy="3385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98C160-084C-4230-8612-0D7401B979FA}"/>
              </a:ext>
            </a:extLst>
          </p:cNvPr>
          <p:cNvSpPr txBox="1"/>
          <p:nvPr/>
        </p:nvSpPr>
        <p:spPr>
          <a:xfrm>
            <a:off x="3574426" y="4662938"/>
            <a:ext cx="1219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Accelerated</a:t>
            </a:r>
            <a:endParaRPr lang="en-US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03FCAD0-8A32-9A49-715C-53DAC96B0F6B}"/>
              </a:ext>
            </a:extLst>
          </p:cNvPr>
          <p:cNvSpPr/>
          <p:nvPr/>
        </p:nvSpPr>
        <p:spPr>
          <a:xfrm>
            <a:off x="6262241" y="4144567"/>
            <a:ext cx="899776" cy="89517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2625BD-4D96-32B4-B8AD-C8DAD05B4EE8}"/>
              </a:ext>
            </a:extLst>
          </p:cNvPr>
          <p:cNvGrpSpPr/>
          <p:nvPr/>
        </p:nvGrpSpPr>
        <p:grpSpPr>
          <a:xfrm>
            <a:off x="151694" y="4636452"/>
            <a:ext cx="1784637" cy="391525"/>
            <a:chOff x="151694" y="4636452"/>
            <a:chExt cx="1784637" cy="391525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A22BC28-2657-6D47-5C84-A6B7D13362B3}"/>
                </a:ext>
              </a:extLst>
            </p:cNvPr>
            <p:cNvSpPr/>
            <p:nvPr/>
          </p:nvSpPr>
          <p:spPr>
            <a:xfrm>
              <a:off x="151694" y="4636452"/>
              <a:ext cx="393540" cy="391525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5F69B9D-BBAF-0022-2AAF-B120DA5B0C8F}"/>
                </a:ext>
              </a:extLst>
            </p:cNvPr>
            <p:cNvSpPr txBox="1"/>
            <p:nvPr/>
          </p:nvSpPr>
          <p:spPr>
            <a:xfrm>
              <a:off x="539548" y="4662938"/>
              <a:ext cx="1396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= Flightless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65E7227-3FA0-49D7-A9BD-887559BEF2BA}"/>
              </a:ext>
            </a:extLst>
          </p:cNvPr>
          <p:cNvGrpSpPr/>
          <p:nvPr/>
        </p:nvGrpSpPr>
        <p:grpSpPr>
          <a:xfrm>
            <a:off x="6254931" y="2972318"/>
            <a:ext cx="899776" cy="895170"/>
            <a:chOff x="6262241" y="3184553"/>
            <a:chExt cx="899776" cy="895170"/>
          </a:xfrm>
        </p:grpSpPr>
        <p:pic>
          <p:nvPicPr>
            <p:cNvPr id="9" name="Picture 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A8997567-A643-4E34-866E-33B516D6E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451" y="3260651"/>
              <a:ext cx="573364" cy="756605"/>
            </a:xfrm>
            <a:prstGeom prst="rect">
              <a:avLst/>
            </a:prstGeom>
          </p:spPr>
        </p:pic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9DD863A1-E69A-4B14-969F-95696966C3BF}"/>
                </a:ext>
              </a:extLst>
            </p:cNvPr>
            <p:cNvSpPr/>
            <p:nvPr/>
          </p:nvSpPr>
          <p:spPr>
            <a:xfrm>
              <a:off x="6262241" y="3184553"/>
              <a:ext cx="899776" cy="895170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B5F26315-82CC-486D-9CBF-1288D5EEA5E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536" y="1068723"/>
            <a:ext cx="899776" cy="53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178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CBA6E16-210C-4055-B40A-5E4B5DB173B3}"/>
              </a:ext>
            </a:extLst>
          </p:cNvPr>
          <p:cNvSpPr/>
          <p:nvPr/>
        </p:nvSpPr>
        <p:spPr>
          <a:xfrm>
            <a:off x="4905491" y="4390442"/>
            <a:ext cx="1631606" cy="5232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D62E638-AD1D-404B-868B-F893599542F3}"/>
              </a:ext>
            </a:extLst>
          </p:cNvPr>
          <p:cNvCxnSpPr>
            <a:cxnSpLocks/>
          </p:cNvCxnSpPr>
          <p:nvPr/>
        </p:nvCxnSpPr>
        <p:spPr>
          <a:xfrm>
            <a:off x="2030852" y="2661406"/>
            <a:ext cx="44541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23CB35-9BF9-458C-88A6-7629BDBA8F97}"/>
              </a:ext>
            </a:extLst>
          </p:cNvPr>
          <p:cNvSpPr/>
          <p:nvPr/>
        </p:nvSpPr>
        <p:spPr>
          <a:xfrm>
            <a:off x="2592228" y="2270892"/>
            <a:ext cx="1837465" cy="6997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6BDEEF-6100-4768-86AE-A5A6925B747F}"/>
              </a:ext>
            </a:extLst>
          </p:cNvPr>
          <p:cNvSpPr txBox="1"/>
          <p:nvPr/>
        </p:nvSpPr>
        <p:spPr>
          <a:xfrm>
            <a:off x="2609269" y="2307233"/>
            <a:ext cx="1777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PhyloAcc</a:t>
            </a: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 interface</a:t>
            </a:r>
            <a:endParaRPr lang="en-US" sz="2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4BF7AF6-8D3C-4CD3-9F65-C6EFF9D2F64B}"/>
              </a:ext>
            </a:extLst>
          </p:cNvPr>
          <p:cNvGrpSpPr/>
          <p:nvPr/>
        </p:nvGrpSpPr>
        <p:grpSpPr>
          <a:xfrm>
            <a:off x="74497" y="1019845"/>
            <a:ext cx="1837465" cy="3211438"/>
            <a:chOff x="31092" y="874643"/>
            <a:chExt cx="1837465" cy="321143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ECD8022-48D7-492A-BA30-F88AB90D0866}"/>
                </a:ext>
              </a:extLst>
            </p:cNvPr>
            <p:cNvGrpSpPr/>
            <p:nvPr/>
          </p:nvGrpSpPr>
          <p:grpSpPr>
            <a:xfrm rot="5400000">
              <a:off x="394059" y="934186"/>
              <a:ext cx="959632" cy="1206099"/>
              <a:chOff x="5686012" y="482205"/>
              <a:chExt cx="1930503" cy="398828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28E0ECB-3AB0-4101-A20E-90C1490E2B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86012" y="482205"/>
                <a:ext cx="1910760" cy="1994145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0FE94CE-815A-443E-8D36-A8844AF410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86012" y="2476349"/>
                <a:ext cx="1910760" cy="1994145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3766A71-0416-4004-9D81-D0C80475EB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3980" y="3579019"/>
                <a:ext cx="423032" cy="441492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26A1A99-943D-4699-ACD8-6719759DF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1392" y="2461025"/>
                <a:ext cx="950022" cy="991479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F28C276-981B-4DE7-8836-0E48EABE87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93487" y="928812"/>
                <a:ext cx="423028" cy="444868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FD0C4C2-BA7F-4486-89CF-6E5DDF46EE8D}"/>
                </a:ext>
              </a:extLst>
            </p:cNvPr>
            <p:cNvSpPr/>
            <p:nvPr/>
          </p:nvSpPr>
          <p:spPr>
            <a:xfrm>
              <a:off x="278263" y="2620455"/>
              <a:ext cx="1257098" cy="33855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4BFB538-7A1C-4A27-A612-47A48F8DBBB0}"/>
                </a:ext>
              </a:extLst>
            </p:cNvPr>
            <p:cNvSpPr txBox="1"/>
            <p:nvPr/>
          </p:nvSpPr>
          <p:spPr>
            <a:xfrm>
              <a:off x="297215" y="2625564"/>
              <a:ext cx="12191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Alignments</a:t>
              </a:r>
              <a:endPara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B82CD632-BB60-4A20-BEBC-E3E17ED5376E}"/>
                </a:ext>
              </a:extLst>
            </p:cNvPr>
            <p:cNvSpPr/>
            <p:nvPr/>
          </p:nvSpPr>
          <p:spPr>
            <a:xfrm>
              <a:off x="288615" y="3364810"/>
              <a:ext cx="1257098" cy="3385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67BFF6-F29E-49E2-9F4A-D4C08CDEE434}"/>
                </a:ext>
              </a:extLst>
            </p:cNvPr>
            <p:cNvSpPr txBox="1"/>
            <p:nvPr/>
          </p:nvSpPr>
          <p:spPr>
            <a:xfrm>
              <a:off x="278263" y="3364810"/>
              <a:ext cx="1320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Neutral rates</a:t>
              </a:r>
              <a:endPara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0C2FA2-052D-4E3B-B3E1-227ADFEF9721}"/>
                </a:ext>
              </a:extLst>
            </p:cNvPr>
            <p:cNvSpPr txBox="1"/>
            <p:nvPr/>
          </p:nvSpPr>
          <p:spPr>
            <a:xfrm>
              <a:off x="771405" y="2982928"/>
              <a:ext cx="244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+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18EC236-ED77-4D9E-86B6-1ECE9B9F7F7D}"/>
                </a:ext>
              </a:extLst>
            </p:cNvPr>
            <p:cNvSpPr txBox="1"/>
            <p:nvPr/>
          </p:nvSpPr>
          <p:spPr>
            <a:xfrm>
              <a:off x="775131" y="2162031"/>
              <a:ext cx="244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+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4FF255B4-99C2-4D74-B056-FB336EA4DF71}"/>
                </a:ext>
              </a:extLst>
            </p:cNvPr>
            <p:cNvSpPr/>
            <p:nvPr/>
          </p:nvSpPr>
          <p:spPr>
            <a:xfrm>
              <a:off x="31092" y="874643"/>
              <a:ext cx="1837465" cy="32114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F80D85-6037-491D-9DD7-5F0B09F7F896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429693" y="346452"/>
            <a:ext cx="543202" cy="2274296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20D8959-5E16-4CFD-98EF-14DCA5226134}"/>
              </a:ext>
            </a:extLst>
          </p:cNvPr>
          <p:cNvSpPr txBox="1"/>
          <p:nvPr/>
        </p:nvSpPr>
        <p:spPr>
          <a:xfrm>
            <a:off x="4905491" y="89844"/>
            <a:ext cx="154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Gene tree batch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A0DEAE-D368-4DE7-A974-816640C47EC0}"/>
              </a:ext>
            </a:extLst>
          </p:cNvPr>
          <p:cNvSpPr txBox="1"/>
          <p:nvPr/>
        </p:nvSpPr>
        <p:spPr>
          <a:xfrm>
            <a:off x="4905490" y="634130"/>
            <a:ext cx="154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Gene tree batch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F13B08-187D-4A5D-8643-7682732799FD}"/>
              </a:ext>
            </a:extLst>
          </p:cNvPr>
          <p:cNvSpPr txBox="1"/>
          <p:nvPr/>
        </p:nvSpPr>
        <p:spPr>
          <a:xfrm>
            <a:off x="4905489" y="1154807"/>
            <a:ext cx="1631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Species tree batch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659B4F-DEFE-4B89-9054-B402AD2516D2}"/>
              </a:ext>
            </a:extLst>
          </p:cNvPr>
          <p:cNvSpPr txBox="1"/>
          <p:nvPr/>
        </p:nvSpPr>
        <p:spPr>
          <a:xfrm>
            <a:off x="4905488" y="1675484"/>
            <a:ext cx="1631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Species tree batch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D7EF7B-F432-4454-9E57-38F665C626B9}"/>
              </a:ext>
            </a:extLst>
          </p:cNvPr>
          <p:cNvSpPr txBox="1"/>
          <p:nvPr/>
        </p:nvSpPr>
        <p:spPr>
          <a:xfrm>
            <a:off x="4905487" y="2196161"/>
            <a:ext cx="1631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Species tree batch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D0FE59-E5E1-430E-90B2-39506125302B}"/>
              </a:ext>
            </a:extLst>
          </p:cNvPr>
          <p:cNvSpPr txBox="1"/>
          <p:nvPr/>
        </p:nvSpPr>
        <p:spPr>
          <a:xfrm>
            <a:off x="4905486" y="3793494"/>
            <a:ext cx="1631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Filtered loci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8F6669-2EA8-4DEC-AA05-E411B52408B1}"/>
              </a:ext>
            </a:extLst>
          </p:cNvPr>
          <p:cNvSpPr txBox="1"/>
          <p:nvPr/>
        </p:nvSpPr>
        <p:spPr>
          <a:xfrm>
            <a:off x="5597911" y="3004103"/>
            <a:ext cx="2467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l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l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D614F5-D7AB-4F44-95E7-7C32E9610313}"/>
              </a:ext>
            </a:extLst>
          </p:cNvPr>
          <p:cNvSpPr txBox="1"/>
          <p:nvPr/>
        </p:nvSpPr>
        <p:spPr>
          <a:xfrm>
            <a:off x="4905491" y="2691953"/>
            <a:ext cx="1631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Species tree batch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18B71B-C3A3-4D6D-9CC6-4B353A519519}"/>
              </a:ext>
            </a:extLst>
          </p:cNvPr>
          <p:cNvSpPr txBox="1"/>
          <p:nvPr/>
        </p:nvSpPr>
        <p:spPr>
          <a:xfrm>
            <a:off x="4905484" y="4390442"/>
            <a:ext cx="163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Snakemake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script for job submission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01352E-D16C-4444-839E-4E666B950A72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429693" y="880324"/>
            <a:ext cx="602696" cy="1740424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DD12C1-3BC9-41F9-87AF-FEAC859892C4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429693" y="1424610"/>
            <a:ext cx="602696" cy="1196138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70341E0-5C77-4EB4-A7D4-591ADCCA8A13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429693" y="1933186"/>
            <a:ext cx="602696" cy="687562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BFE913B-D061-41C2-8F78-65AF45CEAB61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429693" y="2446214"/>
            <a:ext cx="543202" cy="174534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41DC613-219F-465A-B06F-3A50B29CD300}"/>
              </a:ext>
            </a:extLst>
          </p:cNvPr>
          <p:cNvCxnSpPr>
            <a:cxnSpLocks/>
            <a:stCxn id="27" idx="3"/>
            <a:endCxn id="43" idx="1"/>
          </p:cNvCxnSpPr>
          <p:nvPr/>
        </p:nvCxnSpPr>
        <p:spPr>
          <a:xfrm>
            <a:off x="4429693" y="2620748"/>
            <a:ext cx="475798" cy="225094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5A7BF8C-9FC9-4827-92AC-C17186A8BB3A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429693" y="2620748"/>
            <a:ext cx="543202" cy="781748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F442B74-CFEA-4D38-860B-E4CA59A925FC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429693" y="2620748"/>
            <a:ext cx="582276" cy="1227818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F6E91D0-8373-45F2-B099-502A04B6AF28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429693" y="2620748"/>
            <a:ext cx="543202" cy="1769694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364A8E2-75B7-478E-BD8B-4265010CD04A}"/>
              </a:ext>
            </a:extLst>
          </p:cNvPr>
          <p:cNvSpPr/>
          <p:nvPr/>
        </p:nvSpPr>
        <p:spPr>
          <a:xfrm>
            <a:off x="4912180" y="58836"/>
            <a:ext cx="1546418" cy="41212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46A7835-F37B-47B0-8968-3A6C5385DF18}"/>
              </a:ext>
            </a:extLst>
          </p:cNvPr>
          <p:cNvSpPr txBox="1"/>
          <p:nvPr/>
        </p:nvSpPr>
        <p:spPr>
          <a:xfrm>
            <a:off x="572889" y="692818"/>
            <a:ext cx="80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39455202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CBA6E16-210C-4055-B40A-5E4B5DB173B3}"/>
              </a:ext>
            </a:extLst>
          </p:cNvPr>
          <p:cNvSpPr/>
          <p:nvPr/>
        </p:nvSpPr>
        <p:spPr>
          <a:xfrm>
            <a:off x="4905491" y="4390442"/>
            <a:ext cx="1631606" cy="5232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D62E638-AD1D-404B-868B-F893599542F3}"/>
              </a:ext>
            </a:extLst>
          </p:cNvPr>
          <p:cNvCxnSpPr>
            <a:cxnSpLocks/>
          </p:cNvCxnSpPr>
          <p:nvPr/>
        </p:nvCxnSpPr>
        <p:spPr>
          <a:xfrm>
            <a:off x="2030852" y="2661406"/>
            <a:ext cx="44541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AF016A9-72A4-422A-9BFF-65A2244A3E7A}"/>
              </a:ext>
            </a:extLst>
          </p:cNvPr>
          <p:cNvSpPr/>
          <p:nvPr/>
        </p:nvSpPr>
        <p:spPr>
          <a:xfrm>
            <a:off x="8435299" y="2472527"/>
            <a:ext cx="668164" cy="3385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98C160-084C-4230-8612-0D7401B979FA}"/>
              </a:ext>
            </a:extLst>
          </p:cNvPr>
          <p:cNvSpPr txBox="1"/>
          <p:nvPr/>
        </p:nvSpPr>
        <p:spPr>
          <a:xfrm>
            <a:off x="8441987" y="2472527"/>
            <a:ext cx="668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Rates</a:t>
            </a:r>
            <a:endParaRPr lang="en-US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23CB35-9BF9-458C-88A6-7629BDBA8F97}"/>
              </a:ext>
            </a:extLst>
          </p:cNvPr>
          <p:cNvSpPr/>
          <p:nvPr/>
        </p:nvSpPr>
        <p:spPr>
          <a:xfrm>
            <a:off x="2592228" y="2270892"/>
            <a:ext cx="1837465" cy="6997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6BDEEF-6100-4768-86AE-A5A6925B747F}"/>
              </a:ext>
            </a:extLst>
          </p:cNvPr>
          <p:cNvSpPr txBox="1"/>
          <p:nvPr/>
        </p:nvSpPr>
        <p:spPr>
          <a:xfrm>
            <a:off x="2609269" y="2307233"/>
            <a:ext cx="1777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PhyloAcc</a:t>
            </a: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 interface</a:t>
            </a:r>
            <a:endParaRPr lang="en-US" sz="2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4BF7AF6-8D3C-4CD3-9F65-C6EFF9D2F64B}"/>
              </a:ext>
            </a:extLst>
          </p:cNvPr>
          <p:cNvGrpSpPr/>
          <p:nvPr/>
        </p:nvGrpSpPr>
        <p:grpSpPr>
          <a:xfrm>
            <a:off x="74497" y="1019845"/>
            <a:ext cx="1837465" cy="3211438"/>
            <a:chOff x="31092" y="874643"/>
            <a:chExt cx="1837465" cy="321143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ECD8022-48D7-492A-BA30-F88AB90D0866}"/>
                </a:ext>
              </a:extLst>
            </p:cNvPr>
            <p:cNvGrpSpPr/>
            <p:nvPr/>
          </p:nvGrpSpPr>
          <p:grpSpPr>
            <a:xfrm rot="5400000">
              <a:off x="394059" y="934186"/>
              <a:ext cx="959632" cy="1206099"/>
              <a:chOff x="5686012" y="482205"/>
              <a:chExt cx="1930503" cy="398828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28E0ECB-3AB0-4101-A20E-90C1490E2B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86012" y="482205"/>
                <a:ext cx="1910760" cy="1994145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0FE94CE-815A-443E-8D36-A8844AF410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86012" y="2476349"/>
                <a:ext cx="1910760" cy="1994145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3766A71-0416-4004-9D81-D0C80475EB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3980" y="3579019"/>
                <a:ext cx="423032" cy="441492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26A1A99-943D-4699-ACD8-6719759DF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1392" y="2461025"/>
                <a:ext cx="950022" cy="991479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F28C276-981B-4DE7-8836-0E48EABE87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93487" y="928812"/>
                <a:ext cx="423028" cy="444868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FD0C4C2-BA7F-4486-89CF-6E5DDF46EE8D}"/>
                </a:ext>
              </a:extLst>
            </p:cNvPr>
            <p:cNvSpPr/>
            <p:nvPr/>
          </p:nvSpPr>
          <p:spPr>
            <a:xfrm>
              <a:off x="278263" y="2620455"/>
              <a:ext cx="1257098" cy="33855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4BFB538-7A1C-4A27-A612-47A48F8DBBB0}"/>
                </a:ext>
              </a:extLst>
            </p:cNvPr>
            <p:cNvSpPr txBox="1"/>
            <p:nvPr/>
          </p:nvSpPr>
          <p:spPr>
            <a:xfrm>
              <a:off x="297215" y="2625564"/>
              <a:ext cx="12191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Alignments</a:t>
              </a:r>
              <a:endPara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B82CD632-BB60-4A20-BEBC-E3E17ED5376E}"/>
                </a:ext>
              </a:extLst>
            </p:cNvPr>
            <p:cNvSpPr/>
            <p:nvPr/>
          </p:nvSpPr>
          <p:spPr>
            <a:xfrm>
              <a:off x="288615" y="3364810"/>
              <a:ext cx="1257098" cy="3385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67BFF6-F29E-49E2-9F4A-D4C08CDEE434}"/>
                </a:ext>
              </a:extLst>
            </p:cNvPr>
            <p:cNvSpPr txBox="1"/>
            <p:nvPr/>
          </p:nvSpPr>
          <p:spPr>
            <a:xfrm>
              <a:off x="278263" y="3364810"/>
              <a:ext cx="1320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Neutral rates</a:t>
              </a:r>
              <a:endPara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0C2FA2-052D-4E3B-B3E1-227ADFEF9721}"/>
                </a:ext>
              </a:extLst>
            </p:cNvPr>
            <p:cNvSpPr txBox="1"/>
            <p:nvPr/>
          </p:nvSpPr>
          <p:spPr>
            <a:xfrm>
              <a:off x="771405" y="2982928"/>
              <a:ext cx="244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+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18EC236-ED77-4D9E-86B6-1ECE9B9F7F7D}"/>
                </a:ext>
              </a:extLst>
            </p:cNvPr>
            <p:cNvSpPr txBox="1"/>
            <p:nvPr/>
          </p:nvSpPr>
          <p:spPr>
            <a:xfrm>
              <a:off x="775131" y="2162031"/>
              <a:ext cx="244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+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4FF255B4-99C2-4D74-B056-FB336EA4DF71}"/>
                </a:ext>
              </a:extLst>
            </p:cNvPr>
            <p:cNvSpPr/>
            <p:nvPr/>
          </p:nvSpPr>
          <p:spPr>
            <a:xfrm>
              <a:off x="31092" y="874643"/>
              <a:ext cx="1837465" cy="32114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A5F83E9-3FC6-4A22-BB83-AAF4DF96F44D}"/>
              </a:ext>
            </a:extLst>
          </p:cNvPr>
          <p:cNvSpPr txBox="1"/>
          <p:nvPr/>
        </p:nvSpPr>
        <p:spPr>
          <a:xfrm>
            <a:off x="572889" y="692818"/>
            <a:ext cx="80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Inputs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F80D85-6037-491D-9DD7-5F0B09F7F896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429693" y="346452"/>
            <a:ext cx="543202" cy="2274296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20D8959-5E16-4CFD-98EF-14DCA5226134}"/>
              </a:ext>
            </a:extLst>
          </p:cNvPr>
          <p:cNvSpPr txBox="1"/>
          <p:nvPr/>
        </p:nvSpPr>
        <p:spPr>
          <a:xfrm>
            <a:off x="4905491" y="89844"/>
            <a:ext cx="154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Gene tree batch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A0DEAE-D368-4DE7-A974-816640C47EC0}"/>
              </a:ext>
            </a:extLst>
          </p:cNvPr>
          <p:cNvSpPr txBox="1"/>
          <p:nvPr/>
        </p:nvSpPr>
        <p:spPr>
          <a:xfrm>
            <a:off x="4905490" y="634130"/>
            <a:ext cx="154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Gene tree batch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F13B08-187D-4A5D-8643-7682732799FD}"/>
              </a:ext>
            </a:extLst>
          </p:cNvPr>
          <p:cNvSpPr txBox="1"/>
          <p:nvPr/>
        </p:nvSpPr>
        <p:spPr>
          <a:xfrm>
            <a:off x="4905489" y="1154807"/>
            <a:ext cx="1631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Species tree batch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659B4F-DEFE-4B89-9054-B402AD2516D2}"/>
              </a:ext>
            </a:extLst>
          </p:cNvPr>
          <p:cNvSpPr txBox="1"/>
          <p:nvPr/>
        </p:nvSpPr>
        <p:spPr>
          <a:xfrm>
            <a:off x="4905488" y="1675484"/>
            <a:ext cx="1631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Species tree batch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D7EF7B-F432-4454-9E57-38F665C626B9}"/>
              </a:ext>
            </a:extLst>
          </p:cNvPr>
          <p:cNvSpPr txBox="1"/>
          <p:nvPr/>
        </p:nvSpPr>
        <p:spPr>
          <a:xfrm>
            <a:off x="4905487" y="2196161"/>
            <a:ext cx="1631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Species tree batch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D0FE59-E5E1-430E-90B2-39506125302B}"/>
              </a:ext>
            </a:extLst>
          </p:cNvPr>
          <p:cNvSpPr txBox="1"/>
          <p:nvPr/>
        </p:nvSpPr>
        <p:spPr>
          <a:xfrm>
            <a:off x="4905486" y="3793494"/>
            <a:ext cx="1631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Filtered loci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8F6669-2EA8-4DEC-AA05-E411B52408B1}"/>
              </a:ext>
            </a:extLst>
          </p:cNvPr>
          <p:cNvSpPr txBox="1"/>
          <p:nvPr/>
        </p:nvSpPr>
        <p:spPr>
          <a:xfrm>
            <a:off x="5597911" y="3004103"/>
            <a:ext cx="2467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l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l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D614F5-D7AB-4F44-95E7-7C32E9610313}"/>
              </a:ext>
            </a:extLst>
          </p:cNvPr>
          <p:cNvSpPr txBox="1"/>
          <p:nvPr/>
        </p:nvSpPr>
        <p:spPr>
          <a:xfrm>
            <a:off x="4905491" y="2691953"/>
            <a:ext cx="1631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Species tree batch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18B71B-C3A3-4D6D-9CC6-4B353A519519}"/>
              </a:ext>
            </a:extLst>
          </p:cNvPr>
          <p:cNvSpPr txBox="1"/>
          <p:nvPr/>
        </p:nvSpPr>
        <p:spPr>
          <a:xfrm>
            <a:off x="4905484" y="4390442"/>
            <a:ext cx="163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Snakemake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script for job submission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01352E-D16C-4444-839E-4E666B950A72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429693" y="880324"/>
            <a:ext cx="602696" cy="1740424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DD12C1-3BC9-41F9-87AF-FEAC859892C4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429693" y="1424610"/>
            <a:ext cx="602696" cy="1196138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70341E0-5C77-4EB4-A7D4-591ADCCA8A13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429693" y="1933186"/>
            <a:ext cx="602696" cy="687562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BFE913B-D061-41C2-8F78-65AF45CEAB61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429693" y="2446214"/>
            <a:ext cx="543202" cy="174534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41DC613-219F-465A-B06F-3A50B29CD300}"/>
              </a:ext>
            </a:extLst>
          </p:cNvPr>
          <p:cNvCxnSpPr>
            <a:cxnSpLocks/>
            <a:stCxn id="27" idx="3"/>
            <a:endCxn id="43" idx="1"/>
          </p:cNvCxnSpPr>
          <p:nvPr/>
        </p:nvCxnSpPr>
        <p:spPr>
          <a:xfrm>
            <a:off x="4429693" y="2620748"/>
            <a:ext cx="475798" cy="225094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5A7BF8C-9FC9-4827-92AC-C17186A8BB3A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429693" y="2620748"/>
            <a:ext cx="543202" cy="781748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F442B74-CFEA-4D38-860B-E4CA59A925FC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429693" y="2620748"/>
            <a:ext cx="582276" cy="1227818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F6E91D0-8373-45F2-B099-502A04B6AF28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429693" y="2620748"/>
            <a:ext cx="543202" cy="1769694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364A8E2-75B7-478E-BD8B-4265010CD04A}"/>
              </a:ext>
            </a:extLst>
          </p:cNvPr>
          <p:cNvSpPr/>
          <p:nvPr/>
        </p:nvSpPr>
        <p:spPr>
          <a:xfrm>
            <a:off x="4912180" y="58836"/>
            <a:ext cx="1546418" cy="41212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2E305C0-9771-45A3-B413-F67BBFB62014}"/>
              </a:ext>
            </a:extLst>
          </p:cNvPr>
          <p:cNvCxnSpPr>
            <a:cxnSpLocks/>
          </p:cNvCxnSpPr>
          <p:nvPr/>
        </p:nvCxnSpPr>
        <p:spPr>
          <a:xfrm>
            <a:off x="6350056" y="247506"/>
            <a:ext cx="388623" cy="0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A3EB08E-988F-47BA-BE0D-9C8A9495A491}"/>
              </a:ext>
            </a:extLst>
          </p:cNvPr>
          <p:cNvCxnSpPr>
            <a:cxnSpLocks/>
          </p:cNvCxnSpPr>
          <p:nvPr/>
        </p:nvCxnSpPr>
        <p:spPr>
          <a:xfrm>
            <a:off x="6457681" y="1308695"/>
            <a:ext cx="275039" cy="0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1576D5D-1ADD-4D65-A040-861C5C50B2F2}"/>
              </a:ext>
            </a:extLst>
          </p:cNvPr>
          <p:cNvGrpSpPr/>
          <p:nvPr/>
        </p:nvGrpSpPr>
        <p:grpSpPr>
          <a:xfrm>
            <a:off x="6981132" y="89844"/>
            <a:ext cx="1278465" cy="276999"/>
            <a:chOff x="6854579" y="431208"/>
            <a:chExt cx="1278465" cy="276999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3BAF440-448F-41D6-B2CA-5ACAEBD105B0}"/>
                </a:ext>
              </a:extLst>
            </p:cNvPr>
            <p:cNvSpPr/>
            <p:nvPr/>
          </p:nvSpPr>
          <p:spPr>
            <a:xfrm>
              <a:off x="6886642" y="454541"/>
              <a:ext cx="1195292" cy="238277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0EBD909-106A-430C-AE3C-E1FAB50EB5A8}"/>
                </a:ext>
              </a:extLst>
            </p:cNvPr>
            <p:cNvSpPr txBox="1"/>
            <p:nvPr/>
          </p:nvSpPr>
          <p:spPr>
            <a:xfrm>
              <a:off x="6854579" y="431208"/>
              <a:ext cx="12784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 err="1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PhyloAcc</a:t>
              </a:r>
              <a:r>
                <a:rPr lang="en-US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-GT C++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B2AD34-C165-4D29-921A-743D95BAB109}"/>
              </a:ext>
            </a:extLst>
          </p:cNvPr>
          <p:cNvGrpSpPr/>
          <p:nvPr/>
        </p:nvGrpSpPr>
        <p:grpSpPr>
          <a:xfrm>
            <a:off x="6981132" y="649518"/>
            <a:ext cx="1278465" cy="276999"/>
            <a:chOff x="6854579" y="431208"/>
            <a:chExt cx="1278465" cy="276999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5B735B38-E809-48D3-9587-A3EE994E0EA8}"/>
                </a:ext>
              </a:extLst>
            </p:cNvPr>
            <p:cNvSpPr/>
            <p:nvPr/>
          </p:nvSpPr>
          <p:spPr>
            <a:xfrm>
              <a:off x="6886642" y="454541"/>
              <a:ext cx="1195292" cy="238277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F1F259D-CD0A-4C26-8902-505752E76413}"/>
                </a:ext>
              </a:extLst>
            </p:cNvPr>
            <p:cNvSpPr txBox="1"/>
            <p:nvPr/>
          </p:nvSpPr>
          <p:spPr>
            <a:xfrm>
              <a:off x="6854579" y="431208"/>
              <a:ext cx="12784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 err="1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PhyloAcc</a:t>
              </a:r>
              <a:r>
                <a:rPr lang="en-US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-GT C++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6242B14-08EA-4F98-B7C1-4DEA52DD6F3E}"/>
              </a:ext>
            </a:extLst>
          </p:cNvPr>
          <p:cNvGrpSpPr/>
          <p:nvPr/>
        </p:nvGrpSpPr>
        <p:grpSpPr>
          <a:xfrm>
            <a:off x="7013195" y="1161822"/>
            <a:ext cx="1278465" cy="276999"/>
            <a:chOff x="6854579" y="431208"/>
            <a:chExt cx="1278465" cy="276999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FB4C4FF7-1E17-4237-AA1E-8CD77C5BA0BA}"/>
                </a:ext>
              </a:extLst>
            </p:cNvPr>
            <p:cNvSpPr/>
            <p:nvPr/>
          </p:nvSpPr>
          <p:spPr>
            <a:xfrm>
              <a:off x="6886642" y="454541"/>
              <a:ext cx="1195292" cy="238277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AB2AA14-ABAB-4D45-9B6E-671C10430B48}"/>
                </a:ext>
              </a:extLst>
            </p:cNvPr>
            <p:cNvSpPr txBox="1"/>
            <p:nvPr/>
          </p:nvSpPr>
          <p:spPr>
            <a:xfrm>
              <a:off x="6854579" y="431208"/>
              <a:ext cx="12784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PhyloAcc</a:t>
              </a:r>
              <a:r>
                <a:rPr lang="en-US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C++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DC4A593-CC4B-4A57-B22F-00E98D088FA0}"/>
              </a:ext>
            </a:extLst>
          </p:cNvPr>
          <p:cNvGrpSpPr/>
          <p:nvPr/>
        </p:nvGrpSpPr>
        <p:grpSpPr>
          <a:xfrm>
            <a:off x="7003671" y="1665275"/>
            <a:ext cx="1278465" cy="276999"/>
            <a:chOff x="6854579" y="431208"/>
            <a:chExt cx="1278465" cy="276999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F2CFD35F-0D27-445E-9B5E-88013DEEA3C8}"/>
                </a:ext>
              </a:extLst>
            </p:cNvPr>
            <p:cNvSpPr/>
            <p:nvPr/>
          </p:nvSpPr>
          <p:spPr>
            <a:xfrm>
              <a:off x="6886642" y="454541"/>
              <a:ext cx="1195292" cy="238277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64222D0-9E1C-4711-917D-F9D0E06AEC8E}"/>
                </a:ext>
              </a:extLst>
            </p:cNvPr>
            <p:cNvSpPr txBox="1"/>
            <p:nvPr/>
          </p:nvSpPr>
          <p:spPr>
            <a:xfrm>
              <a:off x="6854579" y="431208"/>
              <a:ext cx="12784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PhyloAcc</a:t>
              </a:r>
              <a:r>
                <a:rPr lang="en-US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C++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F167C1C-8CC8-480E-A1E7-616E7799129E}"/>
              </a:ext>
            </a:extLst>
          </p:cNvPr>
          <p:cNvGrpSpPr/>
          <p:nvPr/>
        </p:nvGrpSpPr>
        <p:grpSpPr>
          <a:xfrm>
            <a:off x="7003671" y="2216058"/>
            <a:ext cx="1278465" cy="276999"/>
            <a:chOff x="6854579" y="431208"/>
            <a:chExt cx="1278465" cy="276999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F18553-804D-415C-84F5-7CA0EA8FC6D1}"/>
                </a:ext>
              </a:extLst>
            </p:cNvPr>
            <p:cNvSpPr/>
            <p:nvPr/>
          </p:nvSpPr>
          <p:spPr>
            <a:xfrm>
              <a:off x="6886642" y="454541"/>
              <a:ext cx="1195292" cy="238277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F79C677-44BD-489F-AD5B-EF0765566258}"/>
                </a:ext>
              </a:extLst>
            </p:cNvPr>
            <p:cNvSpPr txBox="1"/>
            <p:nvPr/>
          </p:nvSpPr>
          <p:spPr>
            <a:xfrm>
              <a:off x="6854579" y="431208"/>
              <a:ext cx="12784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PhyloAcc</a:t>
              </a:r>
              <a:r>
                <a:rPr lang="en-US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C++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80E6917-41BA-4615-A0F1-767C02788639}"/>
              </a:ext>
            </a:extLst>
          </p:cNvPr>
          <p:cNvGrpSpPr/>
          <p:nvPr/>
        </p:nvGrpSpPr>
        <p:grpSpPr>
          <a:xfrm>
            <a:off x="6981132" y="2722731"/>
            <a:ext cx="1278465" cy="276999"/>
            <a:chOff x="6854579" y="431208"/>
            <a:chExt cx="1278465" cy="276999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671A368C-CB3F-4C18-9B0A-154EF1E45106}"/>
                </a:ext>
              </a:extLst>
            </p:cNvPr>
            <p:cNvSpPr/>
            <p:nvPr/>
          </p:nvSpPr>
          <p:spPr>
            <a:xfrm>
              <a:off x="6886642" y="454541"/>
              <a:ext cx="1195292" cy="238277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E6457AB-00ED-4B5C-B863-F39853D158C1}"/>
                </a:ext>
              </a:extLst>
            </p:cNvPr>
            <p:cNvSpPr txBox="1"/>
            <p:nvPr/>
          </p:nvSpPr>
          <p:spPr>
            <a:xfrm>
              <a:off x="6854579" y="431208"/>
              <a:ext cx="12784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PhyloAcc</a:t>
              </a:r>
              <a:r>
                <a:rPr lang="en-US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-GT C++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AD9E760-FBE7-4FFB-9B92-E4B3B7294552}"/>
              </a:ext>
            </a:extLst>
          </p:cNvPr>
          <p:cNvGrpSpPr/>
          <p:nvPr/>
        </p:nvGrpSpPr>
        <p:grpSpPr>
          <a:xfrm>
            <a:off x="6994147" y="3219646"/>
            <a:ext cx="1278465" cy="276999"/>
            <a:chOff x="6854579" y="431208"/>
            <a:chExt cx="1278465" cy="276999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D41275C3-39DE-4330-AEA4-C61D8A1AB11B}"/>
                </a:ext>
              </a:extLst>
            </p:cNvPr>
            <p:cNvSpPr/>
            <p:nvPr/>
          </p:nvSpPr>
          <p:spPr>
            <a:xfrm>
              <a:off x="6886642" y="454541"/>
              <a:ext cx="1195292" cy="238277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6E878BE-9F58-43EB-8725-A43E858919B5}"/>
                </a:ext>
              </a:extLst>
            </p:cNvPr>
            <p:cNvSpPr txBox="1"/>
            <p:nvPr/>
          </p:nvSpPr>
          <p:spPr>
            <a:xfrm>
              <a:off x="6854579" y="431208"/>
              <a:ext cx="12784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PhyloAcc</a:t>
              </a:r>
              <a:r>
                <a:rPr lang="en-US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C++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2BBC1DE-FD42-407A-B5F8-C9F56C8EC5C2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8259597" y="228344"/>
            <a:ext cx="587454" cy="2182150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EF54B4F-D26F-45AF-8864-18AB8BE7261D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8259597" y="788018"/>
            <a:ext cx="503890" cy="1622476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37F82DF-F572-4080-9606-91C945932F17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8291660" y="1300322"/>
            <a:ext cx="382189" cy="1110172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7BB7F30-A59C-4247-BB4D-E087CD2BA68D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8282136" y="1803775"/>
            <a:ext cx="313211" cy="606719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4461101-6070-4B0C-ABCF-53E6F9A27814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8282136" y="2354558"/>
            <a:ext cx="102053" cy="91656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16A2F12-BAB3-4509-B928-215E395151EB}"/>
              </a:ext>
            </a:extLst>
          </p:cNvPr>
          <p:cNvCxnSpPr>
            <a:cxnSpLocks/>
            <a:stCxn id="98" idx="3"/>
          </p:cNvCxnSpPr>
          <p:nvPr/>
        </p:nvCxnSpPr>
        <p:spPr>
          <a:xfrm flipV="1">
            <a:off x="8259597" y="2811081"/>
            <a:ext cx="124592" cy="50150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33FADB8-30D3-439B-9F2B-194D436879F6}"/>
              </a:ext>
            </a:extLst>
          </p:cNvPr>
          <p:cNvCxnSpPr>
            <a:cxnSpLocks/>
            <a:stCxn id="101" idx="3"/>
          </p:cNvCxnSpPr>
          <p:nvPr/>
        </p:nvCxnSpPr>
        <p:spPr>
          <a:xfrm flipV="1">
            <a:off x="8272612" y="2861230"/>
            <a:ext cx="316047" cy="496916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DB822AC-71A6-8962-5F01-2877BD221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603" y="23367"/>
            <a:ext cx="457200" cy="457200"/>
          </a:xfrm>
          <a:prstGeom prst="rect">
            <a:avLst/>
          </a:prstGeom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6299A1D-CCF7-54AE-FCE2-CB44E9FD55BA}"/>
              </a:ext>
            </a:extLst>
          </p:cNvPr>
          <p:cNvCxnSpPr>
            <a:cxnSpLocks/>
          </p:cNvCxnSpPr>
          <p:nvPr/>
        </p:nvCxnSpPr>
        <p:spPr>
          <a:xfrm>
            <a:off x="6344096" y="788018"/>
            <a:ext cx="388624" cy="0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31D9C446-DF82-E767-74F2-C9387BBB1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644" y="553738"/>
            <a:ext cx="457200" cy="457200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747345AB-B6EA-DA4D-2DA4-1FBCFA6F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302" y="1074414"/>
            <a:ext cx="457200" cy="457200"/>
          </a:xfrm>
          <a:prstGeom prst="rect">
            <a:avLst/>
          </a:prstGeom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FC497FB-DF63-543F-FE83-E14A395F8F08}"/>
              </a:ext>
            </a:extLst>
          </p:cNvPr>
          <p:cNvCxnSpPr>
            <a:cxnSpLocks/>
          </p:cNvCxnSpPr>
          <p:nvPr/>
        </p:nvCxnSpPr>
        <p:spPr>
          <a:xfrm>
            <a:off x="6463640" y="1835053"/>
            <a:ext cx="275039" cy="0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11">
            <a:extLst>
              <a:ext uri="{FF2B5EF4-FFF2-40B4-BE49-F238E27FC236}">
                <a16:creationId xmlns:a16="http://schemas.microsoft.com/office/drawing/2014/main" id="{5A543D68-01EC-4D6E-7E65-7B6FC3AF3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261" y="1600772"/>
            <a:ext cx="457200" cy="457200"/>
          </a:xfrm>
          <a:prstGeom prst="rect">
            <a:avLst/>
          </a:prstGeom>
        </p:spPr>
      </p:pic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C3FEA83-051F-42B3-9E8D-6FD53D328080}"/>
              </a:ext>
            </a:extLst>
          </p:cNvPr>
          <p:cNvCxnSpPr>
            <a:cxnSpLocks/>
          </p:cNvCxnSpPr>
          <p:nvPr/>
        </p:nvCxnSpPr>
        <p:spPr>
          <a:xfrm>
            <a:off x="6456246" y="2343694"/>
            <a:ext cx="275039" cy="0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114">
            <a:extLst>
              <a:ext uri="{FF2B5EF4-FFF2-40B4-BE49-F238E27FC236}">
                <a16:creationId xmlns:a16="http://schemas.microsoft.com/office/drawing/2014/main" id="{56A60643-39F1-37DE-3FE3-2B80ACE33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867" y="2109413"/>
            <a:ext cx="457200" cy="457200"/>
          </a:xfrm>
          <a:prstGeom prst="rect">
            <a:avLst/>
          </a:prstGeom>
        </p:spPr>
      </p:pic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4509868-6150-FB7D-6E2D-EA1F7196C60A}"/>
              </a:ext>
            </a:extLst>
          </p:cNvPr>
          <p:cNvCxnSpPr>
            <a:cxnSpLocks/>
          </p:cNvCxnSpPr>
          <p:nvPr/>
        </p:nvCxnSpPr>
        <p:spPr>
          <a:xfrm>
            <a:off x="6461502" y="2851523"/>
            <a:ext cx="275039" cy="0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>
            <a:extLst>
              <a:ext uri="{FF2B5EF4-FFF2-40B4-BE49-F238E27FC236}">
                <a16:creationId xmlns:a16="http://schemas.microsoft.com/office/drawing/2014/main" id="{A391A5C9-218C-58A1-8AF6-633AE7DD5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123" y="2617242"/>
            <a:ext cx="457200" cy="457200"/>
          </a:xfrm>
          <a:prstGeom prst="rect">
            <a:avLst/>
          </a:prstGeom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BBE87D4-A383-E526-4388-A7F9DCDCC117}"/>
              </a:ext>
            </a:extLst>
          </p:cNvPr>
          <p:cNvCxnSpPr>
            <a:cxnSpLocks/>
          </p:cNvCxnSpPr>
          <p:nvPr/>
        </p:nvCxnSpPr>
        <p:spPr>
          <a:xfrm>
            <a:off x="6456246" y="3388104"/>
            <a:ext cx="275039" cy="0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>
            <a:extLst>
              <a:ext uri="{FF2B5EF4-FFF2-40B4-BE49-F238E27FC236}">
                <a16:creationId xmlns:a16="http://schemas.microsoft.com/office/drawing/2014/main" id="{8A677573-EBD7-8A22-41C6-D82885802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867" y="315382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233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CBA6E16-210C-4055-B40A-5E4B5DB173B3}"/>
              </a:ext>
            </a:extLst>
          </p:cNvPr>
          <p:cNvSpPr/>
          <p:nvPr/>
        </p:nvSpPr>
        <p:spPr>
          <a:xfrm>
            <a:off x="4905491" y="4390442"/>
            <a:ext cx="1631606" cy="5232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D62E638-AD1D-404B-868B-F893599542F3}"/>
              </a:ext>
            </a:extLst>
          </p:cNvPr>
          <p:cNvCxnSpPr>
            <a:cxnSpLocks/>
          </p:cNvCxnSpPr>
          <p:nvPr/>
        </p:nvCxnSpPr>
        <p:spPr>
          <a:xfrm>
            <a:off x="2030852" y="2661406"/>
            <a:ext cx="44541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AF016A9-72A4-422A-9BFF-65A2244A3E7A}"/>
              </a:ext>
            </a:extLst>
          </p:cNvPr>
          <p:cNvSpPr/>
          <p:nvPr/>
        </p:nvSpPr>
        <p:spPr>
          <a:xfrm>
            <a:off x="8435299" y="2472527"/>
            <a:ext cx="668164" cy="3385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98C160-084C-4230-8612-0D7401B979FA}"/>
              </a:ext>
            </a:extLst>
          </p:cNvPr>
          <p:cNvSpPr txBox="1"/>
          <p:nvPr/>
        </p:nvSpPr>
        <p:spPr>
          <a:xfrm>
            <a:off x="8441987" y="2472527"/>
            <a:ext cx="668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Rates</a:t>
            </a:r>
            <a:endParaRPr lang="en-US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23CB35-9BF9-458C-88A6-7629BDBA8F97}"/>
              </a:ext>
            </a:extLst>
          </p:cNvPr>
          <p:cNvSpPr/>
          <p:nvPr/>
        </p:nvSpPr>
        <p:spPr>
          <a:xfrm>
            <a:off x="2592228" y="2270892"/>
            <a:ext cx="1837465" cy="6997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6BDEEF-6100-4768-86AE-A5A6925B747F}"/>
              </a:ext>
            </a:extLst>
          </p:cNvPr>
          <p:cNvSpPr txBox="1"/>
          <p:nvPr/>
        </p:nvSpPr>
        <p:spPr>
          <a:xfrm>
            <a:off x="2609269" y="2307233"/>
            <a:ext cx="1777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PhyloAcc</a:t>
            </a: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 interface</a:t>
            </a:r>
            <a:endParaRPr lang="en-US" sz="2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4BF7AF6-8D3C-4CD3-9F65-C6EFF9D2F64B}"/>
              </a:ext>
            </a:extLst>
          </p:cNvPr>
          <p:cNvGrpSpPr/>
          <p:nvPr/>
        </p:nvGrpSpPr>
        <p:grpSpPr>
          <a:xfrm>
            <a:off x="74497" y="1019845"/>
            <a:ext cx="1837465" cy="3211438"/>
            <a:chOff x="31092" y="874643"/>
            <a:chExt cx="1837465" cy="321143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ECD8022-48D7-492A-BA30-F88AB90D0866}"/>
                </a:ext>
              </a:extLst>
            </p:cNvPr>
            <p:cNvGrpSpPr/>
            <p:nvPr/>
          </p:nvGrpSpPr>
          <p:grpSpPr>
            <a:xfrm rot="5400000">
              <a:off x="394059" y="934186"/>
              <a:ext cx="959632" cy="1206099"/>
              <a:chOff x="5686012" y="482205"/>
              <a:chExt cx="1930503" cy="398828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28E0ECB-3AB0-4101-A20E-90C1490E2B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86012" y="482205"/>
                <a:ext cx="1910760" cy="1994145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0FE94CE-815A-443E-8D36-A8844AF410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86012" y="2476349"/>
                <a:ext cx="1910760" cy="1994145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3766A71-0416-4004-9D81-D0C80475EB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3980" y="3579019"/>
                <a:ext cx="423032" cy="441492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26A1A99-943D-4699-ACD8-6719759DF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1392" y="2461025"/>
                <a:ext cx="950022" cy="991479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F28C276-981B-4DE7-8836-0E48EABE87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93487" y="928812"/>
                <a:ext cx="423028" cy="444868"/>
              </a:xfrm>
              <a:prstGeom prst="line">
                <a:avLst/>
              </a:prstGeom>
              <a:ln w="889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FD0C4C2-BA7F-4486-89CF-6E5DDF46EE8D}"/>
                </a:ext>
              </a:extLst>
            </p:cNvPr>
            <p:cNvSpPr/>
            <p:nvPr/>
          </p:nvSpPr>
          <p:spPr>
            <a:xfrm>
              <a:off x="278263" y="2620455"/>
              <a:ext cx="1257098" cy="33855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4BFB538-7A1C-4A27-A612-47A48F8DBBB0}"/>
                </a:ext>
              </a:extLst>
            </p:cNvPr>
            <p:cNvSpPr txBox="1"/>
            <p:nvPr/>
          </p:nvSpPr>
          <p:spPr>
            <a:xfrm>
              <a:off x="297215" y="2625564"/>
              <a:ext cx="12191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Alignments</a:t>
              </a:r>
              <a:endPara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B82CD632-BB60-4A20-BEBC-E3E17ED5376E}"/>
                </a:ext>
              </a:extLst>
            </p:cNvPr>
            <p:cNvSpPr/>
            <p:nvPr/>
          </p:nvSpPr>
          <p:spPr>
            <a:xfrm>
              <a:off x="288615" y="3364810"/>
              <a:ext cx="1257098" cy="3385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67BFF6-F29E-49E2-9F4A-D4C08CDEE434}"/>
                </a:ext>
              </a:extLst>
            </p:cNvPr>
            <p:cNvSpPr txBox="1"/>
            <p:nvPr/>
          </p:nvSpPr>
          <p:spPr>
            <a:xfrm>
              <a:off x="278263" y="3364810"/>
              <a:ext cx="1320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Neutral rates</a:t>
              </a:r>
              <a:endPara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0C2FA2-052D-4E3B-B3E1-227ADFEF9721}"/>
                </a:ext>
              </a:extLst>
            </p:cNvPr>
            <p:cNvSpPr txBox="1"/>
            <p:nvPr/>
          </p:nvSpPr>
          <p:spPr>
            <a:xfrm>
              <a:off x="771405" y="2982928"/>
              <a:ext cx="244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+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18EC236-ED77-4D9E-86B6-1ECE9B9F7F7D}"/>
                </a:ext>
              </a:extLst>
            </p:cNvPr>
            <p:cNvSpPr txBox="1"/>
            <p:nvPr/>
          </p:nvSpPr>
          <p:spPr>
            <a:xfrm>
              <a:off x="775131" y="2162031"/>
              <a:ext cx="244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+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4FF255B4-99C2-4D74-B056-FB336EA4DF71}"/>
                </a:ext>
              </a:extLst>
            </p:cNvPr>
            <p:cNvSpPr/>
            <p:nvPr/>
          </p:nvSpPr>
          <p:spPr>
            <a:xfrm>
              <a:off x="31092" y="874643"/>
              <a:ext cx="1837465" cy="32114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A5F83E9-3FC6-4A22-BB83-AAF4DF96F44D}"/>
              </a:ext>
            </a:extLst>
          </p:cNvPr>
          <p:cNvSpPr txBox="1"/>
          <p:nvPr/>
        </p:nvSpPr>
        <p:spPr>
          <a:xfrm>
            <a:off x="572889" y="692818"/>
            <a:ext cx="80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Inputs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F80D85-6037-491D-9DD7-5F0B09F7F896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429693" y="346452"/>
            <a:ext cx="543202" cy="2274296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20D8959-5E16-4CFD-98EF-14DCA5226134}"/>
              </a:ext>
            </a:extLst>
          </p:cNvPr>
          <p:cNvSpPr txBox="1"/>
          <p:nvPr/>
        </p:nvSpPr>
        <p:spPr>
          <a:xfrm>
            <a:off x="4905491" y="89844"/>
            <a:ext cx="154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Gene tree batch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A0DEAE-D368-4DE7-A974-816640C47EC0}"/>
              </a:ext>
            </a:extLst>
          </p:cNvPr>
          <p:cNvSpPr txBox="1"/>
          <p:nvPr/>
        </p:nvSpPr>
        <p:spPr>
          <a:xfrm>
            <a:off x="4905490" y="634130"/>
            <a:ext cx="154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Gene tree batch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F13B08-187D-4A5D-8643-7682732799FD}"/>
              </a:ext>
            </a:extLst>
          </p:cNvPr>
          <p:cNvSpPr txBox="1"/>
          <p:nvPr/>
        </p:nvSpPr>
        <p:spPr>
          <a:xfrm>
            <a:off x="4905489" y="1154807"/>
            <a:ext cx="1631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Species tree batch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659B4F-DEFE-4B89-9054-B402AD2516D2}"/>
              </a:ext>
            </a:extLst>
          </p:cNvPr>
          <p:cNvSpPr txBox="1"/>
          <p:nvPr/>
        </p:nvSpPr>
        <p:spPr>
          <a:xfrm>
            <a:off x="4905488" y="1675484"/>
            <a:ext cx="1631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Species tree batch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D7EF7B-F432-4454-9E57-38F665C626B9}"/>
              </a:ext>
            </a:extLst>
          </p:cNvPr>
          <p:cNvSpPr txBox="1"/>
          <p:nvPr/>
        </p:nvSpPr>
        <p:spPr>
          <a:xfrm>
            <a:off x="4905487" y="2196161"/>
            <a:ext cx="1631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Species tree batch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D0FE59-E5E1-430E-90B2-39506125302B}"/>
              </a:ext>
            </a:extLst>
          </p:cNvPr>
          <p:cNvSpPr txBox="1"/>
          <p:nvPr/>
        </p:nvSpPr>
        <p:spPr>
          <a:xfrm>
            <a:off x="4905486" y="3793494"/>
            <a:ext cx="1631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Filtered loci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8F6669-2EA8-4DEC-AA05-E411B52408B1}"/>
              </a:ext>
            </a:extLst>
          </p:cNvPr>
          <p:cNvSpPr txBox="1"/>
          <p:nvPr/>
        </p:nvSpPr>
        <p:spPr>
          <a:xfrm>
            <a:off x="5597911" y="3004103"/>
            <a:ext cx="2467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l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l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D614F5-D7AB-4F44-95E7-7C32E9610313}"/>
              </a:ext>
            </a:extLst>
          </p:cNvPr>
          <p:cNvSpPr txBox="1"/>
          <p:nvPr/>
        </p:nvSpPr>
        <p:spPr>
          <a:xfrm>
            <a:off x="4905491" y="2691953"/>
            <a:ext cx="1631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Species tree batch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18B71B-C3A3-4D6D-9CC6-4B353A519519}"/>
              </a:ext>
            </a:extLst>
          </p:cNvPr>
          <p:cNvSpPr txBox="1"/>
          <p:nvPr/>
        </p:nvSpPr>
        <p:spPr>
          <a:xfrm>
            <a:off x="4905484" y="4390442"/>
            <a:ext cx="163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Snakemake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script for job submission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01352E-D16C-4444-839E-4E666B950A72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429693" y="880324"/>
            <a:ext cx="602696" cy="1740424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DD12C1-3BC9-41F9-87AF-FEAC859892C4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429693" y="1424610"/>
            <a:ext cx="602696" cy="1196138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70341E0-5C77-4EB4-A7D4-591ADCCA8A13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429693" y="1933186"/>
            <a:ext cx="602696" cy="687562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BFE913B-D061-41C2-8F78-65AF45CEAB61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429693" y="2446214"/>
            <a:ext cx="543202" cy="174534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41DC613-219F-465A-B06F-3A50B29CD300}"/>
              </a:ext>
            </a:extLst>
          </p:cNvPr>
          <p:cNvCxnSpPr>
            <a:cxnSpLocks/>
            <a:stCxn id="27" idx="3"/>
            <a:endCxn id="43" idx="1"/>
          </p:cNvCxnSpPr>
          <p:nvPr/>
        </p:nvCxnSpPr>
        <p:spPr>
          <a:xfrm>
            <a:off x="4429693" y="2620748"/>
            <a:ext cx="475798" cy="225094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5A7BF8C-9FC9-4827-92AC-C17186A8BB3A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429693" y="2620748"/>
            <a:ext cx="543202" cy="781748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F442B74-CFEA-4D38-860B-E4CA59A925FC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429693" y="2620748"/>
            <a:ext cx="582276" cy="1227818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F6E91D0-8373-45F2-B099-502A04B6AF28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429693" y="2620748"/>
            <a:ext cx="543202" cy="1769694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364A8E2-75B7-478E-BD8B-4265010CD04A}"/>
              </a:ext>
            </a:extLst>
          </p:cNvPr>
          <p:cNvSpPr/>
          <p:nvPr/>
        </p:nvSpPr>
        <p:spPr>
          <a:xfrm>
            <a:off x="4912180" y="58836"/>
            <a:ext cx="1546418" cy="41212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2E305C0-9771-45A3-B413-F67BBFB62014}"/>
              </a:ext>
            </a:extLst>
          </p:cNvPr>
          <p:cNvCxnSpPr>
            <a:cxnSpLocks/>
          </p:cNvCxnSpPr>
          <p:nvPr/>
        </p:nvCxnSpPr>
        <p:spPr>
          <a:xfrm>
            <a:off x="6350056" y="247506"/>
            <a:ext cx="388623" cy="0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A3EB08E-988F-47BA-BE0D-9C8A9495A491}"/>
              </a:ext>
            </a:extLst>
          </p:cNvPr>
          <p:cNvCxnSpPr>
            <a:cxnSpLocks/>
          </p:cNvCxnSpPr>
          <p:nvPr/>
        </p:nvCxnSpPr>
        <p:spPr>
          <a:xfrm>
            <a:off x="6457681" y="1308695"/>
            <a:ext cx="275039" cy="0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1576D5D-1ADD-4D65-A040-861C5C50B2F2}"/>
              </a:ext>
            </a:extLst>
          </p:cNvPr>
          <p:cNvGrpSpPr/>
          <p:nvPr/>
        </p:nvGrpSpPr>
        <p:grpSpPr>
          <a:xfrm>
            <a:off x="6981132" y="89844"/>
            <a:ext cx="1278465" cy="276999"/>
            <a:chOff x="6854579" y="431208"/>
            <a:chExt cx="1278465" cy="276999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3BAF440-448F-41D6-B2CA-5ACAEBD105B0}"/>
                </a:ext>
              </a:extLst>
            </p:cNvPr>
            <p:cNvSpPr/>
            <p:nvPr/>
          </p:nvSpPr>
          <p:spPr>
            <a:xfrm>
              <a:off x="6886642" y="454541"/>
              <a:ext cx="1195292" cy="238277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0EBD909-106A-430C-AE3C-E1FAB50EB5A8}"/>
                </a:ext>
              </a:extLst>
            </p:cNvPr>
            <p:cNvSpPr txBox="1"/>
            <p:nvPr/>
          </p:nvSpPr>
          <p:spPr>
            <a:xfrm>
              <a:off x="6854579" y="431208"/>
              <a:ext cx="12784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 err="1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PhyloAcc</a:t>
              </a:r>
              <a:r>
                <a:rPr lang="en-US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-GT C++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B2AD34-C165-4D29-921A-743D95BAB109}"/>
              </a:ext>
            </a:extLst>
          </p:cNvPr>
          <p:cNvGrpSpPr/>
          <p:nvPr/>
        </p:nvGrpSpPr>
        <p:grpSpPr>
          <a:xfrm>
            <a:off x="6981132" y="649518"/>
            <a:ext cx="1278465" cy="276999"/>
            <a:chOff x="6854579" y="431208"/>
            <a:chExt cx="1278465" cy="276999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5B735B38-E809-48D3-9587-A3EE994E0EA8}"/>
                </a:ext>
              </a:extLst>
            </p:cNvPr>
            <p:cNvSpPr/>
            <p:nvPr/>
          </p:nvSpPr>
          <p:spPr>
            <a:xfrm>
              <a:off x="6886642" y="454541"/>
              <a:ext cx="1195292" cy="238277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F1F259D-CD0A-4C26-8902-505752E76413}"/>
                </a:ext>
              </a:extLst>
            </p:cNvPr>
            <p:cNvSpPr txBox="1"/>
            <p:nvPr/>
          </p:nvSpPr>
          <p:spPr>
            <a:xfrm>
              <a:off x="6854579" y="431208"/>
              <a:ext cx="12784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 err="1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PhyloAcc</a:t>
              </a:r>
              <a:r>
                <a:rPr lang="en-US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-GT C++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6242B14-08EA-4F98-B7C1-4DEA52DD6F3E}"/>
              </a:ext>
            </a:extLst>
          </p:cNvPr>
          <p:cNvGrpSpPr/>
          <p:nvPr/>
        </p:nvGrpSpPr>
        <p:grpSpPr>
          <a:xfrm>
            <a:off x="7013195" y="1161822"/>
            <a:ext cx="1278465" cy="276999"/>
            <a:chOff x="6854579" y="431208"/>
            <a:chExt cx="1278465" cy="276999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FB4C4FF7-1E17-4237-AA1E-8CD77C5BA0BA}"/>
                </a:ext>
              </a:extLst>
            </p:cNvPr>
            <p:cNvSpPr/>
            <p:nvPr/>
          </p:nvSpPr>
          <p:spPr>
            <a:xfrm>
              <a:off x="6886642" y="454541"/>
              <a:ext cx="1195292" cy="238277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AB2AA14-ABAB-4D45-9B6E-671C10430B48}"/>
                </a:ext>
              </a:extLst>
            </p:cNvPr>
            <p:cNvSpPr txBox="1"/>
            <p:nvPr/>
          </p:nvSpPr>
          <p:spPr>
            <a:xfrm>
              <a:off x="6854579" y="431208"/>
              <a:ext cx="12784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PhyloAcc</a:t>
              </a:r>
              <a:r>
                <a:rPr lang="en-US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C++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DC4A593-CC4B-4A57-B22F-00E98D088FA0}"/>
              </a:ext>
            </a:extLst>
          </p:cNvPr>
          <p:cNvGrpSpPr/>
          <p:nvPr/>
        </p:nvGrpSpPr>
        <p:grpSpPr>
          <a:xfrm>
            <a:off x="7003671" y="1665275"/>
            <a:ext cx="1278465" cy="276999"/>
            <a:chOff x="6854579" y="431208"/>
            <a:chExt cx="1278465" cy="276999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F2CFD35F-0D27-445E-9B5E-88013DEEA3C8}"/>
                </a:ext>
              </a:extLst>
            </p:cNvPr>
            <p:cNvSpPr/>
            <p:nvPr/>
          </p:nvSpPr>
          <p:spPr>
            <a:xfrm>
              <a:off x="6886642" y="454541"/>
              <a:ext cx="1195292" cy="238277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64222D0-9E1C-4711-917D-F9D0E06AEC8E}"/>
                </a:ext>
              </a:extLst>
            </p:cNvPr>
            <p:cNvSpPr txBox="1"/>
            <p:nvPr/>
          </p:nvSpPr>
          <p:spPr>
            <a:xfrm>
              <a:off x="6854579" y="431208"/>
              <a:ext cx="12784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PhyloAcc</a:t>
              </a:r>
              <a:r>
                <a:rPr lang="en-US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C++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F167C1C-8CC8-480E-A1E7-616E7799129E}"/>
              </a:ext>
            </a:extLst>
          </p:cNvPr>
          <p:cNvGrpSpPr/>
          <p:nvPr/>
        </p:nvGrpSpPr>
        <p:grpSpPr>
          <a:xfrm>
            <a:off x="7003671" y="2216058"/>
            <a:ext cx="1278465" cy="276999"/>
            <a:chOff x="6854579" y="431208"/>
            <a:chExt cx="1278465" cy="276999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F18553-804D-415C-84F5-7CA0EA8FC6D1}"/>
                </a:ext>
              </a:extLst>
            </p:cNvPr>
            <p:cNvSpPr/>
            <p:nvPr/>
          </p:nvSpPr>
          <p:spPr>
            <a:xfrm>
              <a:off x="6886642" y="454541"/>
              <a:ext cx="1195292" cy="238277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F79C677-44BD-489F-AD5B-EF0765566258}"/>
                </a:ext>
              </a:extLst>
            </p:cNvPr>
            <p:cNvSpPr txBox="1"/>
            <p:nvPr/>
          </p:nvSpPr>
          <p:spPr>
            <a:xfrm>
              <a:off x="6854579" y="431208"/>
              <a:ext cx="12784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PhyloAcc</a:t>
              </a:r>
              <a:r>
                <a:rPr lang="en-US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C++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80E6917-41BA-4615-A0F1-767C02788639}"/>
              </a:ext>
            </a:extLst>
          </p:cNvPr>
          <p:cNvGrpSpPr/>
          <p:nvPr/>
        </p:nvGrpSpPr>
        <p:grpSpPr>
          <a:xfrm>
            <a:off x="6981132" y="2722731"/>
            <a:ext cx="1278465" cy="276999"/>
            <a:chOff x="6854579" y="431208"/>
            <a:chExt cx="1278465" cy="276999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671A368C-CB3F-4C18-9B0A-154EF1E45106}"/>
                </a:ext>
              </a:extLst>
            </p:cNvPr>
            <p:cNvSpPr/>
            <p:nvPr/>
          </p:nvSpPr>
          <p:spPr>
            <a:xfrm>
              <a:off x="6886642" y="454541"/>
              <a:ext cx="1195292" cy="238277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E6457AB-00ED-4B5C-B863-F39853D158C1}"/>
                </a:ext>
              </a:extLst>
            </p:cNvPr>
            <p:cNvSpPr txBox="1"/>
            <p:nvPr/>
          </p:nvSpPr>
          <p:spPr>
            <a:xfrm>
              <a:off x="6854579" y="431208"/>
              <a:ext cx="12784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PhyloAcc</a:t>
              </a:r>
              <a:r>
                <a:rPr lang="en-US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-GT C++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AD9E760-FBE7-4FFB-9B92-E4B3B7294552}"/>
              </a:ext>
            </a:extLst>
          </p:cNvPr>
          <p:cNvGrpSpPr/>
          <p:nvPr/>
        </p:nvGrpSpPr>
        <p:grpSpPr>
          <a:xfrm>
            <a:off x="6994147" y="3219646"/>
            <a:ext cx="1278465" cy="276999"/>
            <a:chOff x="6854579" y="431208"/>
            <a:chExt cx="1278465" cy="276999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D41275C3-39DE-4330-AEA4-C61D8A1AB11B}"/>
                </a:ext>
              </a:extLst>
            </p:cNvPr>
            <p:cNvSpPr/>
            <p:nvPr/>
          </p:nvSpPr>
          <p:spPr>
            <a:xfrm>
              <a:off x="6886642" y="454541"/>
              <a:ext cx="1195292" cy="238277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6E878BE-9F58-43EB-8725-A43E858919B5}"/>
                </a:ext>
              </a:extLst>
            </p:cNvPr>
            <p:cNvSpPr txBox="1"/>
            <p:nvPr/>
          </p:nvSpPr>
          <p:spPr>
            <a:xfrm>
              <a:off x="6854579" y="431208"/>
              <a:ext cx="12784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PhyloAcc</a:t>
              </a:r>
              <a:r>
                <a:rPr lang="en-US" sz="12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C++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2BBC1DE-FD42-407A-B5F8-C9F56C8EC5C2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8259597" y="228344"/>
            <a:ext cx="587454" cy="2182150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EF54B4F-D26F-45AF-8864-18AB8BE7261D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8259597" y="788018"/>
            <a:ext cx="503890" cy="1622476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37F82DF-F572-4080-9606-91C945932F17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8291660" y="1300322"/>
            <a:ext cx="382189" cy="1110172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7BB7F30-A59C-4247-BB4D-E087CD2BA68D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8282136" y="1803775"/>
            <a:ext cx="313211" cy="606719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4461101-6070-4B0C-ABCF-53E6F9A27814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8282136" y="2354558"/>
            <a:ext cx="102053" cy="91656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16A2F12-BAB3-4509-B928-215E395151EB}"/>
              </a:ext>
            </a:extLst>
          </p:cNvPr>
          <p:cNvCxnSpPr>
            <a:cxnSpLocks/>
            <a:stCxn id="98" idx="3"/>
          </p:cNvCxnSpPr>
          <p:nvPr/>
        </p:nvCxnSpPr>
        <p:spPr>
          <a:xfrm flipV="1">
            <a:off x="8259597" y="2811081"/>
            <a:ext cx="124592" cy="50150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33FADB8-30D3-439B-9F2B-194D436879F6}"/>
              </a:ext>
            </a:extLst>
          </p:cNvPr>
          <p:cNvCxnSpPr>
            <a:cxnSpLocks/>
            <a:stCxn id="101" idx="3"/>
          </p:cNvCxnSpPr>
          <p:nvPr/>
        </p:nvCxnSpPr>
        <p:spPr>
          <a:xfrm flipV="1">
            <a:off x="8272612" y="2861230"/>
            <a:ext cx="316047" cy="496916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DB822AC-71A6-8962-5F01-2877BD221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603" y="23367"/>
            <a:ext cx="457200" cy="457200"/>
          </a:xfrm>
          <a:prstGeom prst="rect">
            <a:avLst/>
          </a:prstGeom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6299A1D-CCF7-54AE-FCE2-CB44E9FD55BA}"/>
              </a:ext>
            </a:extLst>
          </p:cNvPr>
          <p:cNvCxnSpPr>
            <a:cxnSpLocks/>
          </p:cNvCxnSpPr>
          <p:nvPr/>
        </p:nvCxnSpPr>
        <p:spPr>
          <a:xfrm>
            <a:off x="6344096" y="788018"/>
            <a:ext cx="388624" cy="0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31D9C446-DF82-E767-74F2-C9387BBB1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644" y="553738"/>
            <a:ext cx="457200" cy="457200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747345AB-B6EA-DA4D-2DA4-1FBCFA6F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302" y="1074414"/>
            <a:ext cx="457200" cy="457200"/>
          </a:xfrm>
          <a:prstGeom prst="rect">
            <a:avLst/>
          </a:prstGeom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FC497FB-DF63-543F-FE83-E14A395F8F08}"/>
              </a:ext>
            </a:extLst>
          </p:cNvPr>
          <p:cNvCxnSpPr>
            <a:cxnSpLocks/>
          </p:cNvCxnSpPr>
          <p:nvPr/>
        </p:nvCxnSpPr>
        <p:spPr>
          <a:xfrm>
            <a:off x="6463640" y="1835053"/>
            <a:ext cx="275039" cy="0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11">
            <a:extLst>
              <a:ext uri="{FF2B5EF4-FFF2-40B4-BE49-F238E27FC236}">
                <a16:creationId xmlns:a16="http://schemas.microsoft.com/office/drawing/2014/main" id="{5A543D68-01EC-4D6E-7E65-7B6FC3AF3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261" y="1600772"/>
            <a:ext cx="457200" cy="457200"/>
          </a:xfrm>
          <a:prstGeom prst="rect">
            <a:avLst/>
          </a:prstGeom>
        </p:spPr>
      </p:pic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C3FEA83-051F-42B3-9E8D-6FD53D328080}"/>
              </a:ext>
            </a:extLst>
          </p:cNvPr>
          <p:cNvCxnSpPr>
            <a:cxnSpLocks/>
          </p:cNvCxnSpPr>
          <p:nvPr/>
        </p:nvCxnSpPr>
        <p:spPr>
          <a:xfrm>
            <a:off x="6456246" y="2343694"/>
            <a:ext cx="275039" cy="0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114">
            <a:extLst>
              <a:ext uri="{FF2B5EF4-FFF2-40B4-BE49-F238E27FC236}">
                <a16:creationId xmlns:a16="http://schemas.microsoft.com/office/drawing/2014/main" id="{56A60643-39F1-37DE-3FE3-2B80ACE33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867" y="2109413"/>
            <a:ext cx="457200" cy="457200"/>
          </a:xfrm>
          <a:prstGeom prst="rect">
            <a:avLst/>
          </a:prstGeom>
        </p:spPr>
      </p:pic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4509868-6150-FB7D-6E2D-EA1F7196C60A}"/>
              </a:ext>
            </a:extLst>
          </p:cNvPr>
          <p:cNvCxnSpPr>
            <a:cxnSpLocks/>
          </p:cNvCxnSpPr>
          <p:nvPr/>
        </p:nvCxnSpPr>
        <p:spPr>
          <a:xfrm>
            <a:off x="6461502" y="2851523"/>
            <a:ext cx="275039" cy="0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>
            <a:extLst>
              <a:ext uri="{FF2B5EF4-FFF2-40B4-BE49-F238E27FC236}">
                <a16:creationId xmlns:a16="http://schemas.microsoft.com/office/drawing/2014/main" id="{A391A5C9-218C-58A1-8AF6-633AE7DD5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123" y="2617242"/>
            <a:ext cx="457200" cy="457200"/>
          </a:xfrm>
          <a:prstGeom prst="rect">
            <a:avLst/>
          </a:prstGeom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BBE87D4-A383-E526-4388-A7F9DCDCC117}"/>
              </a:ext>
            </a:extLst>
          </p:cNvPr>
          <p:cNvCxnSpPr>
            <a:cxnSpLocks/>
          </p:cNvCxnSpPr>
          <p:nvPr/>
        </p:nvCxnSpPr>
        <p:spPr>
          <a:xfrm>
            <a:off x="6456246" y="3388104"/>
            <a:ext cx="275039" cy="0"/>
          </a:xfrm>
          <a:prstGeom prst="straightConnector1">
            <a:avLst/>
          </a:prstGeom>
          <a:ln w="47625" cap="rnd">
            <a:solidFill>
              <a:schemeClr val="bg1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>
            <a:extLst>
              <a:ext uri="{FF2B5EF4-FFF2-40B4-BE49-F238E27FC236}">
                <a16:creationId xmlns:a16="http://schemas.microsoft.com/office/drawing/2014/main" id="{8A677573-EBD7-8A22-41C6-D82885802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867" y="3153823"/>
            <a:ext cx="457200" cy="4572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4A2457-6252-40BF-9F5D-E2AF29002C77}"/>
              </a:ext>
            </a:extLst>
          </p:cNvPr>
          <p:cNvSpPr/>
          <p:nvPr/>
        </p:nvSpPr>
        <p:spPr>
          <a:xfrm>
            <a:off x="4779062" y="2596472"/>
            <a:ext cx="3542831" cy="5295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555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Chart&#10;&#10;Description automatically generated">
            <a:extLst>
              <a:ext uri="{FF2B5EF4-FFF2-40B4-BE49-F238E27FC236}">
                <a16:creationId xmlns:a16="http://schemas.microsoft.com/office/drawing/2014/main" id="{B819F272-D1F6-4361-A6F8-C58DB68533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6" y="1006581"/>
            <a:ext cx="4049955" cy="40499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8450A7-9051-46F5-9C8A-8F67F4C5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149332"/>
            <a:ext cx="874395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Batching loci by model type can also drastically reduce runtime for </a:t>
            </a:r>
            <a:r>
              <a:rPr lang="en-US" dirty="0" err="1"/>
              <a:t>PhyloAcc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866757-6F0D-4590-9F47-EA607157C8A7}"/>
              </a:ext>
            </a:extLst>
          </p:cNvPr>
          <p:cNvCxnSpPr>
            <a:cxnSpLocks/>
          </p:cNvCxnSpPr>
          <p:nvPr/>
        </p:nvCxnSpPr>
        <p:spPr>
          <a:xfrm>
            <a:off x="663576" y="3253898"/>
            <a:ext cx="387215" cy="0"/>
          </a:xfrm>
          <a:prstGeom prst="straightConnector1">
            <a:avLst/>
          </a:prstGeom>
          <a:ln w="38100" cap="rnd">
            <a:solidFill>
              <a:schemeClr val="tx1">
                <a:lumMod val="85000"/>
                <a:lumOff val="1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55D11A5-DDEA-43DC-8959-33540E7E6DBE}"/>
              </a:ext>
            </a:extLst>
          </p:cNvPr>
          <p:cNvSpPr txBox="1"/>
          <p:nvPr/>
        </p:nvSpPr>
        <p:spPr>
          <a:xfrm>
            <a:off x="79516" y="3082126"/>
            <a:ext cx="815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 year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9007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Chart&#10;&#10;Description automatically generated">
            <a:extLst>
              <a:ext uri="{FF2B5EF4-FFF2-40B4-BE49-F238E27FC236}">
                <a16:creationId xmlns:a16="http://schemas.microsoft.com/office/drawing/2014/main" id="{B819F272-D1F6-4361-A6F8-C58DB68533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6" y="1006581"/>
            <a:ext cx="4049955" cy="40499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8450A7-9051-46F5-9C8A-8F67F4C5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149332"/>
            <a:ext cx="874395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Batching loci by model type can also drastically reduce runtime for </a:t>
            </a:r>
            <a:r>
              <a:rPr lang="en-US" dirty="0" err="1"/>
              <a:t>PhyloAcc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286147-8239-4396-89EE-D802009A59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86709" y="1006582"/>
            <a:ext cx="4049955" cy="404995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095DE-DF9F-4520-A67E-014CEED92C43}"/>
              </a:ext>
            </a:extLst>
          </p:cNvPr>
          <p:cNvCxnSpPr>
            <a:cxnSpLocks/>
          </p:cNvCxnSpPr>
          <p:nvPr/>
        </p:nvCxnSpPr>
        <p:spPr>
          <a:xfrm>
            <a:off x="4285728" y="2661406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B7D8F2-C889-43B7-A58A-268D0726D3AB}"/>
              </a:ext>
            </a:extLst>
          </p:cNvPr>
          <p:cNvSpPr/>
          <p:nvPr/>
        </p:nvSpPr>
        <p:spPr>
          <a:xfrm>
            <a:off x="4057292" y="2842733"/>
            <a:ext cx="1247364" cy="36933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FD87DB-13E8-443A-A2E2-BEFE1F5EDFA1}"/>
              </a:ext>
            </a:extLst>
          </p:cNvPr>
          <p:cNvSpPr txBox="1"/>
          <p:nvPr/>
        </p:nvSpPr>
        <p:spPr>
          <a:xfrm>
            <a:off x="4057292" y="2851840"/>
            <a:ext cx="124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 batches</a:t>
            </a:r>
            <a:endParaRPr lang="en-US" sz="2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57CDD8-977D-414C-B606-2668B801FC67}"/>
              </a:ext>
            </a:extLst>
          </p:cNvPr>
          <p:cNvCxnSpPr>
            <a:cxnSpLocks/>
          </p:cNvCxnSpPr>
          <p:nvPr/>
        </p:nvCxnSpPr>
        <p:spPr>
          <a:xfrm>
            <a:off x="663576" y="3253898"/>
            <a:ext cx="387215" cy="0"/>
          </a:xfrm>
          <a:prstGeom prst="straightConnector1">
            <a:avLst/>
          </a:prstGeom>
          <a:ln w="38100" cap="rnd">
            <a:solidFill>
              <a:schemeClr val="tx1">
                <a:lumMod val="85000"/>
                <a:lumOff val="1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64A913A-52CF-4DF2-A06C-E63EC42E1529}"/>
              </a:ext>
            </a:extLst>
          </p:cNvPr>
          <p:cNvSpPr txBox="1"/>
          <p:nvPr/>
        </p:nvSpPr>
        <p:spPr>
          <a:xfrm>
            <a:off x="79516" y="3082126"/>
            <a:ext cx="815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 year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6DD18C-F6D4-4710-8D35-271A4D4038D9}"/>
              </a:ext>
            </a:extLst>
          </p:cNvPr>
          <p:cNvCxnSpPr>
            <a:cxnSpLocks/>
          </p:cNvCxnSpPr>
          <p:nvPr/>
        </p:nvCxnSpPr>
        <p:spPr>
          <a:xfrm>
            <a:off x="5632671" y="1420028"/>
            <a:ext cx="387215" cy="0"/>
          </a:xfrm>
          <a:prstGeom prst="straightConnector1">
            <a:avLst/>
          </a:prstGeom>
          <a:ln w="38100" cap="rnd">
            <a:solidFill>
              <a:schemeClr val="tx1">
                <a:lumMod val="85000"/>
                <a:lumOff val="1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71CB8BE-D904-4675-9C44-55E04C19F6DA}"/>
              </a:ext>
            </a:extLst>
          </p:cNvPr>
          <p:cNvSpPr txBox="1"/>
          <p:nvPr/>
        </p:nvSpPr>
        <p:spPr>
          <a:xfrm>
            <a:off x="5048611" y="1248256"/>
            <a:ext cx="815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 year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0BB753-EC86-4DC8-8780-F5AA2FF481F0}"/>
              </a:ext>
            </a:extLst>
          </p:cNvPr>
          <p:cNvCxnSpPr>
            <a:cxnSpLocks/>
          </p:cNvCxnSpPr>
          <p:nvPr/>
        </p:nvCxnSpPr>
        <p:spPr>
          <a:xfrm>
            <a:off x="5632671" y="3474183"/>
            <a:ext cx="387215" cy="0"/>
          </a:xfrm>
          <a:prstGeom prst="straightConnector1">
            <a:avLst/>
          </a:prstGeom>
          <a:ln w="38100" cap="rnd">
            <a:solidFill>
              <a:schemeClr val="tx1">
                <a:lumMod val="85000"/>
                <a:lumOff val="1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7E6A42-AF1B-4A2E-A5A4-8EB6CF498BE1}"/>
              </a:ext>
            </a:extLst>
          </p:cNvPr>
          <p:cNvSpPr txBox="1"/>
          <p:nvPr/>
        </p:nvSpPr>
        <p:spPr>
          <a:xfrm>
            <a:off x="4986603" y="3308091"/>
            <a:ext cx="872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 week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8138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1A0C256-B143-4E2A-86C9-DCB515D70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6833"/>
            <a:ext cx="9144000" cy="444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401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2D9CEC-5FC0-499C-AF79-9D49DEB08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05" y="0"/>
            <a:ext cx="8371589" cy="45041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122A8A-6663-40FA-8F34-24F52514B01D}"/>
              </a:ext>
            </a:extLst>
          </p:cNvPr>
          <p:cNvSpPr txBox="1"/>
          <p:nvPr/>
        </p:nvSpPr>
        <p:spPr>
          <a:xfrm>
            <a:off x="2699183" y="4617436"/>
            <a:ext cx="3745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https://phyloacc.github.io/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75761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Logo&#10;&#10;Description automatically generated with medium confidence">
            <a:extLst>
              <a:ext uri="{FF2B5EF4-FFF2-40B4-BE49-F238E27FC236}">
                <a16:creationId xmlns:a16="http://schemas.microsoft.com/office/drawing/2014/main" id="{997F0591-DEA8-4F42-B1CB-1E4D81360F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442" y="3496517"/>
            <a:ext cx="680483" cy="683354"/>
          </a:xfrm>
          <a:prstGeom prst="rect">
            <a:avLst/>
          </a:prstGeom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3E3D67CC-C9AE-41D4-81A2-0F56B01858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28652" y="3570865"/>
            <a:ext cx="1129921" cy="534658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3DC292A-425F-4FE9-A4CE-95B33B3ECD19}"/>
              </a:ext>
            </a:extLst>
          </p:cNvPr>
          <p:cNvSpPr/>
          <p:nvPr/>
        </p:nvSpPr>
        <p:spPr>
          <a:xfrm>
            <a:off x="1067075" y="3112360"/>
            <a:ext cx="7514659" cy="1345169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5FCF1FC-B2F4-4A5D-9272-EAF7C9A4F844}"/>
              </a:ext>
            </a:extLst>
          </p:cNvPr>
          <p:cNvSpPr/>
          <p:nvPr/>
        </p:nvSpPr>
        <p:spPr>
          <a:xfrm>
            <a:off x="1137927" y="70435"/>
            <a:ext cx="7443807" cy="2718191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2" name="Picture 4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B1D3E2-DD1D-4A2A-BFC8-79578CEFA77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958" y="3255067"/>
            <a:ext cx="1793073" cy="33956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D2AB32-BACF-4437-948C-20F22CF61EE5}"/>
              </a:ext>
            </a:extLst>
          </p:cNvPr>
          <p:cNvGrpSpPr/>
          <p:nvPr/>
        </p:nvGrpSpPr>
        <p:grpSpPr>
          <a:xfrm>
            <a:off x="4264725" y="4667983"/>
            <a:ext cx="1392922" cy="369305"/>
            <a:chOff x="6370201" y="4711218"/>
            <a:chExt cx="1392922" cy="36930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F3D51B7-50E1-40C1-8657-EE8D977E72C9}"/>
                </a:ext>
              </a:extLst>
            </p:cNvPr>
            <p:cNvSpPr txBox="1"/>
            <p:nvPr/>
          </p:nvSpPr>
          <p:spPr>
            <a:xfrm>
              <a:off x="6430438" y="4739813"/>
              <a:ext cx="12724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Clara Boothby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422439A-4F43-44E9-9E59-1C32B52EC757}"/>
                </a:ext>
              </a:extLst>
            </p:cNvPr>
            <p:cNvSpPr/>
            <p:nvPr/>
          </p:nvSpPr>
          <p:spPr>
            <a:xfrm>
              <a:off x="6370201" y="4711218"/>
              <a:ext cx="1392922" cy="369305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C26A7E4-41F9-4145-9B76-E220D33B5666}"/>
              </a:ext>
            </a:extLst>
          </p:cNvPr>
          <p:cNvSpPr txBox="1"/>
          <p:nvPr/>
        </p:nvSpPr>
        <p:spPr>
          <a:xfrm rot="16200000">
            <a:off x="-1677025" y="2044161"/>
            <a:ext cx="4032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Acknowledgements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757BA-E136-4BA9-9305-42C17D72DBB2}"/>
              </a:ext>
            </a:extLst>
          </p:cNvPr>
          <p:cNvCxnSpPr>
            <a:cxnSpLocks/>
          </p:cNvCxnSpPr>
          <p:nvPr/>
        </p:nvCxnSpPr>
        <p:spPr>
          <a:xfrm>
            <a:off x="730213" y="101066"/>
            <a:ext cx="0" cy="4965963"/>
          </a:xfrm>
          <a:prstGeom prst="line">
            <a:avLst/>
          </a:prstGeom>
          <a:ln w="15875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E165C479-420B-3FC1-ADF5-784419967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363872"/>
              </p:ext>
            </p:extLst>
          </p:nvPr>
        </p:nvGraphicFramePr>
        <p:xfrm>
          <a:off x="1508588" y="1038527"/>
          <a:ext cx="690519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1733">
                  <a:extLst>
                    <a:ext uri="{9D8B030D-6E8A-4147-A177-3AD203B41FA5}">
                      <a16:colId xmlns:a16="http://schemas.microsoft.com/office/drawing/2014/main" val="3940327925"/>
                    </a:ext>
                  </a:extLst>
                </a:gridCol>
                <a:gridCol w="2301733">
                  <a:extLst>
                    <a:ext uri="{9D8B030D-6E8A-4147-A177-3AD203B41FA5}">
                      <a16:colId xmlns:a16="http://schemas.microsoft.com/office/drawing/2014/main" val="3227334990"/>
                    </a:ext>
                  </a:extLst>
                </a:gridCol>
                <a:gridCol w="2301733">
                  <a:extLst>
                    <a:ext uri="{9D8B030D-6E8A-4147-A177-3AD203B41FA5}">
                      <a16:colId xmlns:a16="http://schemas.microsoft.com/office/drawing/2014/main" val="126204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 </a:t>
                      </a:r>
                      <a:r>
                        <a:rPr lang="en-US" sz="1600" dirty="0" err="1"/>
                        <a:t>Sackton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Han Yan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Scott Edwards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968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Zhirui</a:t>
                      </a:r>
                      <a:r>
                        <a:rPr lang="en-US" sz="1600" dirty="0"/>
                        <a:t> 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Jun Liu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Nathan Weeks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69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Patrick Gemmell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Taehee</a:t>
                      </a:r>
                      <a:r>
                        <a:rPr lang="en-US" sz="1600" dirty="0"/>
                        <a:t> Lee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Subir</a:t>
                      </a:r>
                      <a:r>
                        <a:rPr lang="en-US" sz="1600" dirty="0"/>
                        <a:t> Shakya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6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Adam Freedman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Danielle </a:t>
                      </a:r>
                      <a:r>
                        <a:rPr lang="en-US" sz="1600" dirty="0" err="1"/>
                        <a:t>Khost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Daren Card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680107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D2152EE-981C-7049-06E9-DA943AF06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904858"/>
              </p:ext>
            </p:extLst>
          </p:nvPr>
        </p:nvGraphicFramePr>
        <p:xfrm>
          <a:off x="2476264" y="3728486"/>
          <a:ext cx="4920177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0059">
                  <a:extLst>
                    <a:ext uri="{9D8B030D-6E8A-4147-A177-3AD203B41FA5}">
                      <a16:colId xmlns:a16="http://schemas.microsoft.com/office/drawing/2014/main" val="3142364425"/>
                    </a:ext>
                  </a:extLst>
                </a:gridCol>
                <a:gridCol w="1640059">
                  <a:extLst>
                    <a:ext uri="{9D8B030D-6E8A-4147-A177-3AD203B41FA5}">
                      <a16:colId xmlns:a16="http://schemas.microsoft.com/office/drawing/2014/main" val="3311367519"/>
                    </a:ext>
                  </a:extLst>
                </a:gridCol>
                <a:gridCol w="1640059">
                  <a:extLst>
                    <a:ext uri="{9D8B030D-6E8A-4147-A177-3AD203B41FA5}">
                      <a16:colId xmlns:a16="http://schemas.microsoft.com/office/drawing/2014/main" val="9161443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Jeff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Emily </a:t>
                      </a:r>
                      <a:r>
                        <a:rPr lang="en-US" sz="1400" dirty="0" err="1"/>
                        <a:t>Kopania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Carl </a:t>
                      </a:r>
                      <a:r>
                        <a:rPr lang="en-US" sz="1400" dirty="0" err="1"/>
                        <a:t>Hutter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472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Jake Esselstyn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Kevin Rowe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Sebastian Mortimer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693868"/>
                  </a:ext>
                </a:extLst>
              </a:tr>
            </a:tbl>
          </a:graphicData>
        </a:graphic>
      </p:graphicFrame>
      <p:pic>
        <p:nvPicPr>
          <p:cNvPr id="45" name="Picture 44" descr="Text&#10;&#10;Description automatically generated with low confidence">
            <a:extLst>
              <a:ext uri="{FF2B5EF4-FFF2-40B4-BE49-F238E27FC236}">
                <a16:creationId xmlns:a16="http://schemas.microsoft.com/office/drawing/2014/main" id="{23F5C3DC-A9A2-45A0-AFAE-EB293A2C10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248" y="166568"/>
            <a:ext cx="2615876" cy="871959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0555963-0400-43B8-B32C-E7A413D438B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510" y="350934"/>
            <a:ext cx="910344" cy="560719"/>
          </a:xfrm>
          <a:prstGeom prst="rect">
            <a:avLst/>
          </a:prstGeom>
        </p:spPr>
      </p:pic>
      <p:pic>
        <p:nvPicPr>
          <p:cNvPr id="6" name="Picture 5" descr="Text, logo&#10;&#10;Description automatically generated">
            <a:extLst>
              <a:ext uri="{FF2B5EF4-FFF2-40B4-BE49-F238E27FC236}">
                <a16:creationId xmlns:a16="http://schemas.microsoft.com/office/drawing/2014/main" id="{C31F8E84-C99F-4307-054A-3D70A60099D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773" y="237284"/>
            <a:ext cx="871959" cy="87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671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79965"/>
            <a:ext cx="8743950" cy="55311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Thanks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CCF8520E-CAFD-4D77-A2C6-BE4FD27CE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251" y="2409725"/>
            <a:ext cx="3777498" cy="25183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A79FC7-616F-4752-8196-B87673E75B3C}"/>
              </a:ext>
            </a:extLst>
          </p:cNvPr>
          <p:cNvSpPr txBox="1"/>
          <p:nvPr/>
        </p:nvSpPr>
        <p:spPr>
          <a:xfrm>
            <a:off x="3527794" y="4928056"/>
            <a:ext cx="21265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http://dailymammal.com/murines-five-ways/</a:t>
            </a:r>
            <a:endParaRPr lang="en-US" sz="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C1E4CDF-B9BF-61D9-2720-77EF03EB5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174563"/>
              </p:ext>
            </p:extLst>
          </p:nvPr>
        </p:nvGraphicFramePr>
        <p:xfrm>
          <a:off x="0" y="774538"/>
          <a:ext cx="914400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3933452328"/>
                    </a:ext>
                  </a:extLst>
                </a:gridCol>
              </a:tblGrid>
              <a:tr h="851504"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Molecular and morphological evolution across the most species-rich radiation in mammals </a:t>
                      </a:r>
                    </a:p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(Poster board 105) </a:t>
                      </a:r>
                    </a:p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TODAY!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0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5134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3D313-BF56-460D-89BF-77BF02E5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D4D1F-5BD1-4DBE-A62C-F29ECB062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0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23CB35-9BF9-458C-88A6-7629BDBA8F97}"/>
              </a:ext>
            </a:extLst>
          </p:cNvPr>
          <p:cNvSpPr/>
          <p:nvPr/>
        </p:nvSpPr>
        <p:spPr>
          <a:xfrm>
            <a:off x="2917636" y="2079359"/>
            <a:ext cx="2047524" cy="47655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6BDEEF-6100-4768-86AE-A5A6925B747F}"/>
              </a:ext>
            </a:extLst>
          </p:cNvPr>
          <p:cNvSpPr txBox="1"/>
          <p:nvPr/>
        </p:nvSpPr>
        <p:spPr>
          <a:xfrm>
            <a:off x="2944393" y="2050079"/>
            <a:ext cx="198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PhyloAcc</a:t>
            </a:r>
            <a:r>
              <a:rPr lang="en-US" sz="2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v1</a:t>
            </a:r>
            <a:endParaRPr lang="en-US" sz="32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2E14AC-3B23-4105-AF22-10153885C45D}"/>
              </a:ext>
            </a:extLst>
          </p:cNvPr>
          <p:cNvSpPr txBox="1"/>
          <p:nvPr/>
        </p:nvSpPr>
        <p:spPr>
          <a:xfrm>
            <a:off x="3454733" y="2603350"/>
            <a:ext cx="969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Hu et al. 2019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87B1875-EE96-48DD-804F-9A70807F78C3}"/>
              </a:ext>
            </a:extLst>
          </p:cNvPr>
          <p:cNvGrpSpPr/>
          <p:nvPr/>
        </p:nvGrpSpPr>
        <p:grpSpPr>
          <a:xfrm>
            <a:off x="151694" y="4636452"/>
            <a:ext cx="1784637" cy="391525"/>
            <a:chOff x="151694" y="4636452"/>
            <a:chExt cx="1784637" cy="391525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5E7EFB33-7DD8-8498-E278-CD15EE0AFDDA}"/>
                </a:ext>
              </a:extLst>
            </p:cNvPr>
            <p:cNvSpPr/>
            <p:nvPr/>
          </p:nvSpPr>
          <p:spPr>
            <a:xfrm>
              <a:off x="151694" y="4636452"/>
              <a:ext cx="393540" cy="391525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325543E-4090-7CB5-E722-BA619F43B5B0}"/>
                </a:ext>
              </a:extLst>
            </p:cNvPr>
            <p:cNvSpPr txBox="1"/>
            <p:nvPr/>
          </p:nvSpPr>
          <p:spPr>
            <a:xfrm>
              <a:off x="539548" y="4662938"/>
              <a:ext cx="1396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= Flightless</a:t>
              </a:r>
            </a:p>
          </p:txBody>
        </p: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4C58632-FA83-4691-BA14-D6D409D5FBCF}"/>
              </a:ext>
            </a:extLst>
          </p:cNvPr>
          <p:cNvSpPr/>
          <p:nvPr/>
        </p:nvSpPr>
        <p:spPr>
          <a:xfrm>
            <a:off x="5408589" y="3387571"/>
            <a:ext cx="1257098" cy="3385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6266B3D-0658-4942-B5C6-EF3DED21FA73}"/>
              </a:ext>
            </a:extLst>
          </p:cNvPr>
          <p:cNvGrpSpPr/>
          <p:nvPr/>
        </p:nvGrpSpPr>
        <p:grpSpPr>
          <a:xfrm>
            <a:off x="308473" y="393308"/>
            <a:ext cx="2399017" cy="3988289"/>
            <a:chOff x="5686012" y="482205"/>
            <a:chExt cx="1930503" cy="3988289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B1BC8A6-13BF-4173-A274-0E1A2FFAF7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012" y="482205"/>
              <a:ext cx="1910760" cy="1994145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F501636-826E-49F5-8A70-C108D1190A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012" y="2476349"/>
              <a:ext cx="1910760" cy="1994145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2A680FE-311D-428A-B4B0-EE33CD188A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6752" y="3465604"/>
              <a:ext cx="470261" cy="490781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3E8F9DA-8473-4B54-AD7A-78019EB278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4163" y="1424741"/>
              <a:ext cx="872849" cy="910937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DC83C4D-E516-443E-8CED-D2383CDDEC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3487" y="928812"/>
              <a:ext cx="423028" cy="444868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BFB113D-DDC6-4D8E-9A63-059B672F14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788" y="103763"/>
            <a:ext cx="502179" cy="579089"/>
          </a:xfrm>
          <a:prstGeom prst="rect">
            <a:avLst/>
          </a:prstGeom>
        </p:spPr>
      </p:pic>
      <p:pic>
        <p:nvPicPr>
          <p:cNvPr id="62" name="Picture 61" descr="Shape&#10;&#10;Description automatically generated with medium confidence">
            <a:extLst>
              <a:ext uri="{FF2B5EF4-FFF2-40B4-BE49-F238E27FC236}">
                <a16:creationId xmlns:a16="http://schemas.microsoft.com/office/drawing/2014/main" id="{42B41068-FA12-4C95-8ED4-55C6F45364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901" y="1909805"/>
            <a:ext cx="800986" cy="650801"/>
          </a:xfrm>
          <a:prstGeom prst="rect">
            <a:avLst/>
          </a:prstGeom>
        </p:spPr>
      </p:pic>
      <p:pic>
        <p:nvPicPr>
          <p:cNvPr id="63" name="Picture 62" descr="Shape&#10;&#10;Description automatically generated with medium confidence">
            <a:extLst>
              <a:ext uri="{FF2B5EF4-FFF2-40B4-BE49-F238E27FC236}">
                <a16:creationId xmlns:a16="http://schemas.microsoft.com/office/drawing/2014/main" id="{67BB54D9-F49A-4FF8-B910-1EA2A2F3F2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54384" y="4234749"/>
            <a:ext cx="800986" cy="51782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F2752EA7-A807-4129-AA86-8A93417C6C29}"/>
              </a:ext>
            </a:extLst>
          </p:cNvPr>
          <p:cNvSpPr txBox="1"/>
          <p:nvPr/>
        </p:nvSpPr>
        <p:spPr>
          <a:xfrm>
            <a:off x="5171178" y="4324384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TC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AGC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355F522-1C95-495E-A203-D3A56CA62682}"/>
              </a:ext>
            </a:extLst>
          </p:cNvPr>
          <p:cNvSpPr txBox="1"/>
          <p:nvPr/>
        </p:nvSpPr>
        <p:spPr>
          <a:xfrm>
            <a:off x="5193187" y="2148359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AACATCGGAGCCA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2676A8-48B1-44FC-89DD-E7509C29A4A6}"/>
              </a:ext>
            </a:extLst>
          </p:cNvPr>
          <p:cNvSpPr txBox="1"/>
          <p:nvPr/>
        </p:nvSpPr>
        <p:spPr>
          <a:xfrm>
            <a:off x="5193187" y="3065386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CATCG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AG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GT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2581686-46A5-4AF8-9A9C-5EA04D9146A3}"/>
              </a:ext>
            </a:extLst>
          </p:cNvPr>
          <p:cNvSpPr txBox="1"/>
          <p:nvPr/>
        </p:nvSpPr>
        <p:spPr>
          <a:xfrm>
            <a:off x="5171178" y="1124795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AACATCGGAGCCA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93D689C-A21F-4E42-965C-2F71B76BD6E4}"/>
              </a:ext>
            </a:extLst>
          </p:cNvPr>
          <p:cNvSpPr txBox="1"/>
          <p:nvPr/>
        </p:nvSpPr>
        <p:spPr>
          <a:xfrm>
            <a:off x="5171178" y="148489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AACATCGGAGCCA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5FFA386-3D99-493E-BEFE-B4EC1D7F2232}"/>
              </a:ext>
            </a:extLst>
          </p:cNvPr>
          <p:cNvCxnSpPr>
            <a:cxnSpLocks/>
          </p:cNvCxnSpPr>
          <p:nvPr/>
        </p:nvCxnSpPr>
        <p:spPr>
          <a:xfrm>
            <a:off x="7067105" y="4499788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03E706B-B46A-4F8F-BB0D-275A5F3C6306}"/>
              </a:ext>
            </a:extLst>
          </p:cNvPr>
          <p:cNvCxnSpPr>
            <a:cxnSpLocks/>
          </p:cNvCxnSpPr>
          <p:nvPr/>
        </p:nvCxnSpPr>
        <p:spPr>
          <a:xfrm>
            <a:off x="7067105" y="3376707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9DC6662-4C6E-49DD-8B78-6A2ED218FD84}"/>
              </a:ext>
            </a:extLst>
          </p:cNvPr>
          <p:cNvCxnSpPr>
            <a:cxnSpLocks/>
          </p:cNvCxnSpPr>
          <p:nvPr/>
        </p:nvCxnSpPr>
        <p:spPr>
          <a:xfrm>
            <a:off x="7067105" y="2317636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D61A281-8D64-4793-8C58-5DEADBF5350A}"/>
              </a:ext>
            </a:extLst>
          </p:cNvPr>
          <p:cNvCxnSpPr>
            <a:cxnSpLocks/>
          </p:cNvCxnSpPr>
          <p:nvPr/>
        </p:nvCxnSpPr>
        <p:spPr>
          <a:xfrm>
            <a:off x="7067105" y="1284783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6D03317-20C3-4F1C-9CD6-6843A6DA650F}"/>
              </a:ext>
            </a:extLst>
          </p:cNvPr>
          <p:cNvCxnSpPr>
            <a:cxnSpLocks/>
          </p:cNvCxnSpPr>
          <p:nvPr/>
        </p:nvCxnSpPr>
        <p:spPr>
          <a:xfrm>
            <a:off x="7067105" y="352993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FE9611D-042C-444E-82DA-D934000557DC}"/>
              </a:ext>
            </a:extLst>
          </p:cNvPr>
          <p:cNvSpPr txBox="1"/>
          <p:nvPr/>
        </p:nvSpPr>
        <p:spPr>
          <a:xfrm>
            <a:off x="5432317" y="3387571"/>
            <a:ext cx="1219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Accelerated</a:t>
            </a:r>
            <a:endParaRPr lang="en-US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0A3C929-56EF-4BEC-899F-07371076F9D2}"/>
              </a:ext>
            </a:extLst>
          </p:cNvPr>
          <p:cNvSpPr/>
          <p:nvPr/>
        </p:nvSpPr>
        <p:spPr>
          <a:xfrm>
            <a:off x="5400756" y="4662938"/>
            <a:ext cx="1257098" cy="3385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73B2972-D963-4B9C-B9D9-21457BAEF5F7}"/>
              </a:ext>
            </a:extLst>
          </p:cNvPr>
          <p:cNvSpPr txBox="1"/>
          <p:nvPr/>
        </p:nvSpPr>
        <p:spPr>
          <a:xfrm>
            <a:off x="5424484" y="4662938"/>
            <a:ext cx="1219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Accelerated</a:t>
            </a:r>
            <a:endParaRPr lang="en-US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E8561DE-2E6E-40EB-9355-E3946E50EC06}"/>
              </a:ext>
            </a:extLst>
          </p:cNvPr>
          <p:cNvSpPr/>
          <p:nvPr/>
        </p:nvSpPr>
        <p:spPr>
          <a:xfrm>
            <a:off x="8112299" y="4144567"/>
            <a:ext cx="899776" cy="89517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F5988EC-E88A-4DB5-BB63-A2F2BF951194}"/>
              </a:ext>
            </a:extLst>
          </p:cNvPr>
          <p:cNvGrpSpPr/>
          <p:nvPr/>
        </p:nvGrpSpPr>
        <p:grpSpPr>
          <a:xfrm>
            <a:off x="8104989" y="2972318"/>
            <a:ext cx="899776" cy="895170"/>
            <a:chOff x="6262241" y="3184553"/>
            <a:chExt cx="899776" cy="895170"/>
          </a:xfrm>
        </p:grpSpPr>
        <p:pic>
          <p:nvPicPr>
            <p:cNvPr id="79" name="Picture 7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87F39C7-2700-4884-8209-8459C09F7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451" y="3260651"/>
              <a:ext cx="573364" cy="756605"/>
            </a:xfrm>
            <a:prstGeom prst="rect">
              <a:avLst/>
            </a:prstGeom>
          </p:spPr>
        </p:pic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0B193EAE-2A61-46A5-AB54-0588226FCC3D}"/>
                </a:ext>
              </a:extLst>
            </p:cNvPr>
            <p:cNvSpPr/>
            <p:nvPr/>
          </p:nvSpPr>
          <p:spPr>
            <a:xfrm>
              <a:off x="6262241" y="3184553"/>
              <a:ext cx="899776" cy="895170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8ADA30D5-AFE3-4EB4-8979-D1F9A06C4AC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594" y="1068723"/>
            <a:ext cx="899776" cy="53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71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A994-9D79-4713-8A56-53F40EC39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22D91-4756-476D-BBC2-C67E364D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73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02DF02-4BC0-089A-DE0C-C68E52C32252}"/>
              </a:ext>
            </a:extLst>
          </p:cNvPr>
          <p:cNvSpPr/>
          <p:nvPr/>
        </p:nvSpPr>
        <p:spPr>
          <a:xfrm>
            <a:off x="3616214" y="2198628"/>
            <a:ext cx="2047524" cy="47655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DB6BFF-93E0-B6C0-2273-B5CD1DC12B6C}"/>
              </a:ext>
            </a:extLst>
          </p:cNvPr>
          <p:cNvSpPr txBox="1"/>
          <p:nvPr/>
        </p:nvSpPr>
        <p:spPr>
          <a:xfrm>
            <a:off x="3642971" y="2169348"/>
            <a:ext cx="198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PhyloAcc</a:t>
            </a:r>
            <a:r>
              <a:rPr lang="en-US" sz="2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v1</a:t>
            </a:r>
            <a:endParaRPr lang="en-US" sz="32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CB3D50-66FD-EB8A-7863-F5F751578B37}"/>
              </a:ext>
            </a:extLst>
          </p:cNvPr>
          <p:cNvSpPr txBox="1"/>
          <p:nvPr/>
        </p:nvSpPr>
        <p:spPr>
          <a:xfrm>
            <a:off x="4160115" y="2707296"/>
            <a:ext cx="969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Hu et al. 2019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FA957AE-A6A0-4EA1-0689-4BD818800816}"/>
              </a:ext>
            </a:extLst>
          </p:cNvPr>
          <p:cNvSpPr/>
          <p:nvPr/>
        </p:nvSpPr>
        <p:spPr>
          <a:xfrm>
            <a:off x="50680" y="3252033"/>
            <a:ext cx="2828393" cy="707886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44162F-2652-FDF8-8DF2-FF8A310C5BA2}"/>
              </a:ext>
            </a:extLst>
          </p:cNvPr>
          <p:cNvSpPr txBox="1"/>
          <p:nvPr/>
        </p:nvSpPr>
        <p:spPr>
          <a:xfrm>
            <a:off x="46169" y="3252033"/>
            <a:ext cx="2828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283,369 non-coding loci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62 mammal species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16448C-60DB-8477-44F9-129EF90647B7}"/>
              </a:ext>
            </a:extLst>
          </p:cNvPr>
          <p:cNvSpPr/>
          <p:nvPr/>
        </p:nvSpPr>
        <p:spPr>
          <a:xfrm>
            <a:off x="6448126" y="3199971"/>
            <a:ext cx="2504661" cy="707886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1D41CE-2E71-AFD4-C407-EC750310B67D}"/>
              </a:ext>
            </a:extLst>
          </p:cNvPr>
          <p:cNvSpPr txBox="1"/>
          <p:nvPr/>
        </p:nvSpPr>
        <p:spPr>
          <a:xfrm>
            <a:off x="6457591" y="3199971"/>
            <a:ext cx="2495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2,106 loci accelerated in marine mammals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A4EF58-167F-E79E-AD17-A877E68464E3}"/>
              </a:ext>
            </a:extLst>
          </p:cNvPr>
          <p:cNvCxnSpPr>
            <a:cxnSpLocks/>
          </p:cNvCxnSpPr>
          <p:nvPr/>
        </p:nvCxnSpPr>
        <p:spPr>
          <a:xfrm flipV="1">
            <a:off x="2935945" y="2707296"/>
            <a:ext cx="645218" cy="44340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C2F19D-C874-127F-48AB-561BEB583387}"/>
              </a:ext>
            </a:extLst>
          </p:cNvPr>
          <p:cNvCxnSpPr>
            <a:cxnSpLocks/>
          </p:cNvCxnSpPr>
          <p:nvPr/>
        </p:nvCxnSpPr>
        <p:spPr>
          <a:xfrm>
            <a:off x="5746711" y="2707296"/>
            <a:ext cx="645218" cy="44340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3CD8F9F-3480-E432-5677-746854D18F56}"/>
              </a:ext>
            </a:extLst>
          </p:cNvPr>
          <p:cNvSpPr txBox="1"/>
          <p:nvPr/>
        </p:nvSpPr>
        <p:spPr>
          <a:xfrm>
            <a:off x="7215821" y="3912765"/>
            <a:ext cx="969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Hu et al. 2019</a:t>
            </a:r>
          </a:p>
        </p:txBody>
      </p:sp>
      <p:pic>
        <p:nvPicPr>
          <p:cNvPr id="3" name="Picture 2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01DD0F3-4D22-E213-814F-9B767030DC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643" y="3252033"/>
            <a:ext cx="1025564" cy="113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55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02DF02-4BC0-089A-DE0C-C68E52C32252}"/>
              </a:ext>
            </a:extLst>
          </p:cNvPr>
          <p:cNvSpPr/>
          <p:nvPr/>
        </p:nvSpPr>
        <p:spPr>
          <a:xfrm>
            <a:off x="3616214" y="2198628"/>
            <a:ext cx="2047524" cy="47655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DB6BFF-93E0-B6C0-2273-B5CD1DC12B6C}"/>
              </a:ext>
            </a:extLst>
          </p:cNvPr>
          <p:cNvSpPr txBox="1"/>
          <p:nvPr/>
        </p:nvSpPr>
        <p:spPr>
          <a:xfrm>
            <a:off x="3642971" y="2169348"/>
            <a:ext cx="198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PhyloAcc</a:t>
            </a:r>
            <a:r>
              <a:rPr lang="en-US" sz="2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v1</a:t>
            </a:r>
            <a:endParaRPr lang="en-US" sz="32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CB3D50-66FD-EB8A-7863-F5F751578B37}"/>
              </a:ext>
            </a:extLst>
          </p:cNvPr>
          <p:cNvSpPr txBox="1"/>
          <p:nvPr/>
        </p:nvSpPr>
        <p:spPr>
          <a:xfrm>
            <a:off x="4160115" y="2707296"/>
            <a:ext cx="969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Hu et al. 2019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D9D055-4D6D-0688-94B0-F948E2B3A5DE}"/>
              </a:ext>
            </a:extLst>
          </p:cNvPr>
          <p:cNvCxnSpPr>
            <a:cxnSpLocks/>
          </p:cNvCxnSpPr>
          <p:nvPr/>
        </p:nvCxnSpPr>
        <p:spPr>
          <a:xfrm>
            <a:off x="2924944" y="1725948"/>
            <a:ext cx="645218" cy="44340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3D8341-7DFF-2BFB-6F0C-E09B1E796532}"/>
              </a:ext>
            </a:extLst>
          </p:cNvPr>
          <p:cNvCxnSpPr>
            <a:cxnSpLocks/>
          </p:cNvCxnSpPr>
          <p:nvPr/>
        </p:nvCxnSpPr>
        <p:spPr>
          <a:xfrm flipV="1">
            <a:off x="5705730" y="1725948"/>
            <a:ext cx="645218" cy="44340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4E00D8A-8E40-8C37-F927-51D314284A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596" y="739681"/>
            <a:ext cx="941788" cy="1242772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7A710F-B92A-08DE-C27A-D0CF6B705721}"/>
              </a:ext>
            </a:extLst>
          </p:cNvPr>
          <p:cNvSpPr/>
          <p:nvPr/>
        </p:nvSpPr>
        <p:spPr>
          <a:xfrm>
            <a:off x="60145" y="1015256"/>
            <a:ext cx="2828393" cy="70788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9EC93B-0A1B-448C-89F6-848A8E05E588}"/>
              </a:ext>
            </a:extLst>
          </p:cNvPr>
          <p:cNvSpPr txBox="1"/>
          <p:nvPr/>
        </p:nvSpPr>
        <p:spPr>
          <a:xfrm>
            <a:off x="60146" y="1015256"/>
            <a:ext cx="2828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284,001 non-coding loci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42 bird species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F575E58-B57D-FF3D-3ADF-C9F32695CF9B}"/>
              </a:ext>
            </a:extLst>
          </p:cNvPr>
          <p:cNvSpPr/>
          <p:nvPr/>
        </p:nvSpPr>
        <p:spPr>
          <a:xfrm>
            <a:off x="6457591" y="963194"/>
            <a:ext cx="2504661" cy="70788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582E5D-04D3-297E-073B-9E70EC312915}"/>
              </a:ext>
            </a:extLst>
          </p:cNvPr>
          <p:cNvSpPr txBox="1"/>
          <p:nvPr/>
        </p:nvSpPr>
        <p:spPr>
          <a:xfrm>
            <a:off x="6295724" y="963194"/>
            <a:ext cx="2828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806 loci accelerated in ratites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FA957AE-A6A0-4EA1-0689-4BD818800816}"/>
              </a:ext>
            </a:extLst>
          </p:cNvPr>
          <p:cNvSpPr/>
          <p:nvPr/>
        </p:nvSpPr>
        <p:spPr>
          <a:xfrm>
            <a:off x="50680" y="3252033"/>
            <a:ext cx="2828393" cy="707886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44162F-2652-FDF8-8DF2-FF8A310C5BA2}"/>
              </a:ext>
            </a:extLst>
          </p:cNvPr>
          <p:cNvSpPr txBox="1"/>
          <p:nvPr/>
        </p:nvSpPr>
        <p:spPr>
          <a:xfrm>
            <a:off x="46169" y="3252033"/>
            <a:ext cx="2828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283,369 non-coding loci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62 mammal species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16448C-60DB-8477-44F9-129EF90647B7}"/>
              </a:ext>
            </a:extLst>
          </p:cNvPr>
          <p:cNvSpPr/>
          <p:nvPr/>
        </p:nvSpPr>
        <p:spPr>
          <a:xfrm>
            <a:off x="6448126" y="3199971"/>
            <a:ext cx="2504661" cy="707886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1D41CE-2E71-AFD4-C407-EC750310B67D}"/>
              </a:ext>
            </a:extLst>
          </p:cNvPr>
          <p:cNvSpPr txBox="1"/>
          <p:nvPr/>
        </p:nvSpPr>
        <p:spPr>
          <a:xfrm>
            <a:off x="6457591" y="3199971"/>
            <a:ext cx="2495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2,106 loci accelerated in marine mammals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A4EF58-167F-E79E-AD17-A877E68464E3}"/>
              </a:ext>
            </a:extLst>
          </p:cNvPr>
          <p:cNvCxnSpPr>
            <a:cxnSpLocks/>
          </p:cNvCxnSpPr>
          <p:nvPr/>
        </p:nvCxnSpPr>
        <p:spPr>
          <a:xfrm flipV="1">
            <a:off x="2935945" y="2707296"/>
            <a:ext cx="645218" cy="44340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C2F19D-C874-127F-48AB-561BEB583387}"/>
              </a:ext>
            </a:extLst>
          </p:cNvPr>
          <p:cNvCxnSpPr>
            <a:cxnSpLocks/>
          </p:cNvCxnSpPr>
          <p:nvPr/>
        </p:nvCxnSpPr>
        <p:spPr>
          <a:xfrm>
            <a:off x="5746711" y="2707296"/>
            <a:ext cx="645218" cy="44340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3E07E0B-18AC-5F08-30A1-EA05FFE0C392}"/>
              </a:ext>
            </a:extLst>
          </p:cNvPr>
          <p:cNvSpPr txBox="1"/>
          <p:nvPr/>
        </p:nvSpPr>
        <p:spPr>
          <a:xfrm>
            <a:off x="852885" y="1736232"/>
            <a:ext cx="1214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Sackton</a:t>
            </a:r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et al. 2019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E80B5A-7B1E-A689-E650-F24A04C1A3EF}"/>
              </a:ext>
            </a:extLst>
          </p:cNvPr>
          <p:cNvSpPr txBox="1"/>
          <p:nvPr/>
        </p:nvSpPr>
        <p:spPr>
          <a:xfrm>
            <a:off x="7225285" y="1671080"/>
            <a:ext cx="969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Hu et al. 2019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CD8F9F-3480-E432-5677-746854D18F56}"/>
              </a:ext>
            </a:extLst>
          </p:cNvPr>
          <p:cNvSpPr txBox="1"/>
          <p:nvPr/>
        </p:nvSpPr>
        <p:spPr>
          <a:xfrm>
            <a:off x="7215821" y="3912765"/>
            <a:ext cx="969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Hu et al. 2019</a:t>
            </a:r>
          </a:p>
        </p:txBody>
      </p:sp>
      <p:pic>
        <p:nvPicPr>
          <p:cNvPr id="29" name="Picture 28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68C3AADE-AC68-6193-E5DB-A5959607CB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643" y="3252033"/>
            <a:ext cx="1025564" cy="113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50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DDDE33B-818F-42D8-8376-49D8F47863E1}"/>
              </a:ext>
            </a:extLst>
          </p:cNvPr>
          <p:cNvSpPr/>
          <p:nvPr/>
        </p:nvSpPr>
        <p:spPr>
          <a:xfrm>
            <a:off x="2917636" y="2079359"/>
            <a:ext cx="2047524" cy="47655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B4BABA-0D56-4ED9-91F6-778B805AA7DA}"/>
              </a:ext>
            </a:extLst>
          </p:cNvPr>
          <p:cNvSpPr txBox="1"/>
          <p:nvPr/>
        </p:nvSpPr>
        <p:spPr>
          <a:xfrm>
            <a:off x="2944393" y="2050079"/>
            <a:ext cx="198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PhyloAcc</a:t>
            </a:r>
            <a:r>
              <a:rPr lang="en-US" sz="2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v1</a:t>
            </a:r>
            <a:endParaRPr lang="en-US" sz="32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7E60A34-5458-4C38-9B19-9D7664B83E6E}"/>
              </a:ext>
            </a:extLst>
          </p:cNvPr>
          <p:cNvSpPr txBox="1"/>
          <p:nvPr/>
        </p:nvSpPr>
        <p:spPr>
          <a:xfrm>
            <a:off x="3454733" y="2603350"/>
            <a:ext cx="969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Hu et al. 2019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E545011-995B-4EBA-8054-729F00C79396}"/>
              </a:ext>
            </a:extLst>
          </p:cNvPr>
          <p:cNvGrpSpPr/>
          <p:nvPr/>
        </p:nvGrpSpPr>
        <p:grpSpPr>
          <a:xfrm>
            <a:off x="151694" y="4636452"/>
            <a:ext cx="1784637" cy="391525"/>
            <a:chOff x="151694" y="4636452"/>
            <a:chExt cx="1784637" cy="391525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8B91BF03-AAEE-47DB-9C86-C1190779B611}"/>
                </a:ext>
              </a:extLst>
            </p:cNvPr>
            <p:cNvSpPr/>
            <p:nvPr/>
          </p:nvSpPr>
          <p:spPr>
            <a:xfrm>
              <a:off x="151694" y="4636452"/>
              <a:ext cx="393540" cy="391525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127C951-77BD-46A3-8675-2F5B6E2217B1}"/>
                </a:ext>
              </a:extLst>
            </p:cNvPr>
            <p:cNvSpPr txBox="1"/>
            <p:nvPr/>
          </p:nvSpPr>
          <p:spPr>
            <a:xfrm>
              <a:off x="539548" y="4662938"/>
              <a:ext cx="1396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= Flightless</a:t>
              </a:r>
            </a:p>
          </p:txBody>
        </p:sp>
      </p:grp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CA1FE62-E5F4-4E37-B6FA-4B8905C48851}"/>
              </a:ext>
            </a:extLst>
          </p:cNvPr>
          <p:cNvSpPr/>
          <p:nvPr/>
        </p:nvSpPr>
        <p:spPr>
          <a:xfrm>
            <a:off x="5408589" y="3387571"/>
            <a:ext cx="1257098" cy="3385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EFD51EF-FD1C-45AC-A232-A4A3844FB69E}"/>
              </a:ext>
            </a:extLst>
          </p:cNvPr>
          <p:cNvGrpSpPr/>
          <p:nvPr/>
        </p:nvGrpSpPr>
        <p:grpSpPr>
          <a:xfrm>
            <a:off x="308473" y="393308"/>
            <a:ext cx="2399017" cy="3988289"/>
            <a:chOff x="5686012" y="482205"/>
            <a:chExt cx="1930503" cy="3988289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A587DA2-1E97-421A-80F8-95EF14B24A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012" y="482205"/>
              <a:ext cx="1910760" cy="1994145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BAAFA9-E029-472B-B92E-C378CFD080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012" y="2476349"/>
              <a:ext cx="1910760" cy="1994145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DA0FDB4-1EA0-40BF-A7DC-D9BFF3562C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6752" y="3465604"/>
              <a:ext cx="470261" cy="490781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8386254-C49A-4AFA-BADA-3E08A32319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4163" y="1424741"/>
              <a:ext cx="872849" cy="910937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7D58D79-4C4C-4703-B61B-C7B85E0E78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3487" y="928812"/>
              <a:ext cx="423028" cy="444868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7" name="Picture 6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2F97881-388B-47E1-9A00-5A5D2EAD20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788" y="103763"/>
            <a:ext cx="502179" cy="579089"/>
          </a:xfrm>
          <a:prstGeom prst="rect">
            <a:avLst/>
          </a:prstGeom>
        </p:spPr>
      </p:pic>
      <p:pic>
        <p:nvPicPr>
          <p:cNvPr id="68" name="Picture 67" descr="Shape&#10;&#10;Description automatically generated with medium confidence">
            <a:extLst>
              <a:ext uri="{FF2B5EF4-FFF2-40B4-BE49-F238E27FC236}">
                <a16:creationId xmlns:a16="http://schemas.microsoft.com/office/drawing/2014/main" id="{BF60497C-8BCB-4988-B221-603921BA10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901" y="1909805"/>
            <a:ext cx="800986" cy="650801"/>
          </a:xfrm>
          <a:prstGeom prst="rect">
            <a:avLst/>
          </a:prstGeom>
        </p:spPr>
      </p:pic>
      <p:pic>
        <p:nvPicPr>
          <p:cNvPr id="69" name="Picture 6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ECF80-ACEF-4EF0-AD3D-239D9B4EA20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54384" y="4234749"/>
            <a:ext cx="800986" cy="517825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88EFE03-2B2F-4556-BE8A-3AD7C053C62D}"/>
              </a:ext>
            </a:extLst>
          </p:cNvPr>
          <p:cNvSpPr txBox="1"/>
          <p:nvPr/>
        </p:nvSpPr>
        <p:spPr>
          <a:xfrm>
            <a:off x="5171178" y="4324384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TC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AGC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1C5FCFF-2475-44D6-B426-1D1D438385DF}"/>
              </a:ext>
            </a:extLst>
          </p:cNvPr>
          <p:cNvSpPr txBox="1"/>
          <p:nvPr/>
        </p:nvSpPr>
        <p:spPr>
          <a:xfrm>
            <a:off x="5193187" y="2148359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AACATCGGAGCCA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2489011-7C05-4255-8861-FC398DC5177F}"/>
              </a:ext>
            </a:extLst>
          </p:cNvPr>
          <p:cNvSpPr txBox="1"/>
          <p:nvPr/>
        </p:nvSpPr>
        <p:spPr>
          <a:xfrm>
            <a:off x="5193187" y="3065386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CATCG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AG</a:t>
            </a:r>
            <a:r>
              <a:rPr lang="en-US" sz="1600" u="sng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GT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84E5C92-5F7C-4DD6-BE63-9E6691B5E5A2}"/>
              </a:ext>
            </a:extLst>
          </p:cNvPr>
          <p:cNvSpPr txBox="1"/>
          <p:nvPr/>
        </p:nvSpPr>
        <p:spPr>
          <a:xfrm>
            <a:off x="5171178" y="1124795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AACATCGGAGCCA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F6D1223-A7CD-476C-A9C8-110326DEA371}"/>
              </a:ext>
            </a:extLst>
          </p:cNvPr>
          <p:cNvSpPr txBox="1"/>
          <p:nvPr/>
        </p:nvSpPr>
        <p:spPr>
          <a:xfrm>
            <a:off x="5171178" y="148489"/>
            <a:ext cx="172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AACATCGGAGCCA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1BEEF96-EF7B-4F65-B890-7675DE0708DD}"/>
              </a:ext>
            </a:extLst>
          </p:cNvPr>
          <p:cNvCxnSpPr>
            <a:cxnSpLocks/>
          </p:cNvCxnSpPr>
          <p:nvPr/>
        </p:nvCxnSpPr>
        <p:spPr>
          <a:xfrm>
            <a:off x="7067105" y="4499788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6AC615D-1BAF-4CEF-B71E-265220591351}"/>
              </a:ext>
            </a:extLst>
          </p:cNvPr>
          <p:cNvCxnSpPr>
            <a:cxnSpLocks/>
          </p:cNvCxnSpPr>
          <p:nvPr/>
        </p:nvCxnSpPr>
        <p:spPr>
          <a:xfrm>
            <a:off x="7067105" y="3376707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772F6A6-2CD9-492B-A3D6-35BFF8443A27}"/>
              </a:ext>
            </a:extLst>
          </p:cNvPr>
          <p:cNvCxnSpPr>
            <a:cxnSpLocks/>
          </p:cNvCxnSpPr>
          <p:nvPr/>
        </p:nvCxnSpPr>
        <p:spPr>
          <a:xfrm>
            <a:off x="7067105" y="2317636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C94E615-A788-4969-8EEE-095AE6A5DEB9}"/>
              </a:ext>
            </a:extLst>
          </p:cNvPr>
          <p:cNvCxnSpPr>
            <a:cxnSpLocks/>
          </p:cNvCxnSpPr>
          <p:nvPr/>
        </p:nvCxnSpPr>
        <p:spPr>
          <a:xfrm>
            <a:off x="7067105" y="1284783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54DD9CB-C798-4461-A901-293ACCA16EB1}"/>
              </a:ext>
            </a:extLst>
          </p:cNvPr>
          <p:cNvCxnSpPr>
            <a:cxnSpLocks/>
          </p:cNvCxnSpPr>
          <p:nvPr/>
        </p:nvCxnSpPr>
        <p:spPr>
          <a:xfrm>
            <a:off x="7067105" y="352993"/>
            <a:ext cx="800981" cy="0"/>
          </a:xfrm>
          <a:prstGeom prst="straightConnector1">
            <a:avLst/>
          </a:prstGeom>
          <a:ln w="76200" cap="rnd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A2A3489-8F0F-4023-A8CD-F7A23D02CAF9}"/>
              </a:ext>
            </a:extLst>
          </p:cNvPr>
          <p:cNvSpPr txBox="1"/>
          <p:nvPr/>
        </p:nvSpPr>
        <p:spPr>
          <a:xfrm>
            <a:off x="5432317" y="3387571"/>
            <a:ext cx="1219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Accelerated</a:t>
            </a:r>
            <a:endParaRPr lang="en-US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A044643-EDBD-415C-A95C-EF5282A11E2D}"/>
              </a:ext>
            </a:extLst>
          </p:cNvPr>
          <p:cNvSpPr/>
          <p:nvPr/>
        </p:nvSpPr>
        <p:spPr>
          <a:xfrm>
            <a:off x="5400756" y="4662938"/>
            <a:ext cx="1257098" cy="3385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7AD1E3F-3AD5-489D-B708-B6D509F5380C}"/>
              </a:ext>
            </a:extLst>
          </p:cNvPr>
          <p:cNvSpPr txBox="1"/>
          <p:nvPr/>
        </p:nvSpPr>
        <p:spPr>
          <a:xfrm>
            <a:off x="5424484" y="4662938"/>
            <a:ext cx="1219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Accelerated</a:t>
            </a:r>
            <a:endParaRPr lang="en-US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DE326D2D-6742-49E6-8268-F729517664BD}"/>
              </a:ext>
            </a:extLst>
          </p:cNvPr>
          <p:cNvSpPr/>
          <p:nvPr/>
        </p:nvSpPr>
        <p:spPr>
          <a:xfrm>
            <a:off x="8112299" y="4144567"/>
            <a:ext cx="899776" cy="89517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E6FFFE0-2F22-4EDD-BC6E-2ED7ABCFD99F}"/>
              </a:ext>
            </a:extLst>
          </p:cNvPr>
          <p:cNvGrpSpPr/>
          <p:nvPr/>
        </p:nvGrpSpPr>
        <p:grpSpPr>
          <a:xfrm>
            <a:off x="8104989" y="2972318"/>
            <a:ext cx="899776" cy="895170"/>
            <a:chOff x="6262241" y="3184553"/>
            <a:chExt cx="899776" cy="895170"/>
          </a:xfrm>
        </p:grpSpPr>
        <p:pic>
          <p:nvPicPr>
            <p:cNvPr id="85" name="Picture 8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098A331-F3FF-4EF4-94CA-C8B4B648D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451" y="3260651"/>
              <a:ext cx="573364" cy="756605"/>
            </a:xfrm>
            <a:prstGeom prst="rect">
              <a:avLst/>
            </a:prstGeom>
          </p:spPr>
        </p:pic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30A81A07-9AC1-4A1F-895F-00EDD604A971}"/>
                </a:ext>
              </a:extLst>
            </p:cNvPr>
            <p:cNvSpPr/>
            <p:nvPr/>
          </p:nvSpPr>
          <p:spPr>
            <a:xfrm>
              <a:off x="6262241" y="3184553"/>
              <a:ext cx="899776" cy="895170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56C5E123-39E9-4BBC-8A8F-2B9CF9EDD57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594" y="1068723"/>
            <a:ext cx="899776" cy="53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99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latin typeface="Source Sans Pro" panose="020B0503030403020204" pitchFamily="34" charset="0"/>
            <a:ea typeface="Source Sans Pro" panose="020B0503030403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59193</TotalTime>
  <Words>1724</Words>
  <Application>Microsoft Office PowerPoint</Application>
  <PresentationFormat>On-screen Show (16:9)</PresentationFormat>
  <Paragraphs>586</Paragraphs>
  <Slides>60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Source Sans Pro</vt:lpstr>
      <vt:lpstr>Office Theme</vt:lpstr>
      <vt:lpstr>Prioritizing loci for ILS-aware rate analyses using phylogenetic concordance factors</vt:lpstr>
      <vt:lpstr>Prioritizing loci for ILS-aware rate analyses using phylogenetic concordance factors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Phylogenies from different loci can disagree with each other</vt:lpstr>
      <vt:lpstr>Phylogenies from different loci can disagree with an inferred species tree</vt:lpstr>
      <vt:lpstr>Mapping traits or variation onto a species tree from discordant loci can cause incorrect inferences</vt:lpstr>
      <vt:lpstr>Mapping traits or variation onto a species tree from discordant loci can cause incorrect inferences</vt:lpstr>
      <vt:lpstr>Mapping traits or variation onto a species tree from discordant loci can cause incorrect inferences</vt:lpstr>
      <vt:lpstr>Mapping traits or variation onto a species tree from discordant loci can cause incorrect inferences</vt:lpstr>
      <vt:lpstr>PowerPoint Presentation</vt:lpstr>
      <vt:lpstr>PowerPoint Presentation</vt:lpstr>
      <vt:lpstr>PowerPoint Presentation</vt:lpstr>
      <vt:lpstr>PowerPoint Presentation</vt:lpstr>
      <vt:lpstr>Runtime for Bayesian phylogenetic inference can be exorbitant</vt:lpstr>
      <vt:lpstr>Runtime for Bayesian phylogenetic inference can be exorbitant</vt:lpstr>
      <vt:lpstr>Runtime for Bayesian phylogenetic inference can be exorbitant</vt:lpstr>
      <vt:lpstr>Runtime for Bayesian phylogenetic inference can be exorbitant</vt:lpstr>
      <vt:lpstr>Runtime for Bayesian phylogenetic inference can be exorbitant</vt:lpstr>
      <vt:lpstr>PowerPoint Presentation</vt:lpstr>
      <vt:lpstr>PowerPoint Presentation</vt:lpstr>
      <vt:lpstr>PowerPoint Presentation</vt:lpstr>
      <vt:lpstr>PowerPoint Presentation</vt:lpstr>
      <vt:lpstr>Site concordance factors measure phylogenetic discordance</vt:lpstr>
      <vt:lpstr>Site concordance factors measure phylogenetic discordance</vt:lpstr>
      <vt:lpstr>Site concordance factors measure phylogenetic discordance</vt:lpstr>
      <vt:lpstr>Site concordance factors measure phylogenetic discordance</vt:lpstr>
      <vt:lpstr>Site concordance factors measure phylogenetic discordance</vt:lpstr>
      <vt:lpstr>Using average site concordance to partition loci to different phylogenetic models</vt:lpstr>
      <vt:lpstr>Using average site concordance to partition loci to different phylogenetic models</vt:lpstr>
      <vt:lpstr>Using average site concordance to partition loci to different phylogenetic models</vt:lpstr>
      <vt:lpstr>Using average site concordance to partition loci to different phylogenetic models</vt:lpstr>
      <vt:lpstr>Using average site concordance to partition loci to different phylogenetic models</vt:lpstr>
      <vt:lpstr>PowerPoint Presentation</vt:lpstr>
      <vt:lpstr>PowerPoint Presentation</vt:lpstr>
      <vt:lpstr>PowerPoint Presentation</vt:lpstr>
      <vt:lpstr>PowerPoint Presentation</vt:lpstr>
      <vt:lpstr>Concordance factors can also be used to reduce tree-size</vt:lpstr>
      <vt:lpstr>Concordance factors can also be used to reduce tree-size</vt:lpstr>
      <vt:lpstr>Concordance factors can also be used to reduce tree-size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Batching loci by model type can also drastically reduce runtime for PhyloAcc</vt:lpstr>
      <vt:lpstr>Batching loci by model type can also drastically reduce runtime for PhyloAcc</vt:lpstr>
      <vt:lpstr>PowerPoint Presentation</vt:lpstr>
      <vt:lpstr>PowerPoint Presentation</vt:lpstr>
      <vt:lpstr>PowerPoint Presentation</vt:lpstr>
      <vt:lpstr>Thanks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Gregg</dc:creator>
  <cp:lastModifiedBy>Thomas, Gregg W.C.</cp:lastModifiedBy>
  <cp:revision>876</cp:revision>
  <dcterms:created xsi:type="dcterms:W3CDTF">2016-08-22T22:27:08Z</dcterms:created>
  <dcterms:modified xsi:type="dcterms:W3CDTF">2022-07-13T14:23:57Z</dcterms:modified>
</cp:coreProperties>
</file>