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1209" r:id="rId2"/>
    <p:sldId id="1210" r:id="rId3"/>
    <p:sldId id="1290" r:id="rId4"/>
    <p:sldId id="996" r:id="rId5"/>
    <p:sldId id="1324" r:id="rId6"/>
    <p:sldId id="1321" r:id="rId7"/>
    <p:sldId id="1320" r:id="rId8"/>
    <p:sldId id="1319" r:id="rId9"/>
    <p:sldId id="1325" r:id="rId10"/>
    <p:sldId id="1292" r:id="rId11"/>
    <p:sldId id="1254" r:id="rId12"/>
    <p:sldId id="1216" r:id="rId13"/>
    <p:sldId id="1217" r:id="rId14"/>
    <p:sldId id="1218" r:id="rId15"/>
    <p:sldId id="1219" r:id="rId16"/>
    <p:sldId id="1225" r:id="rId17"/>
    <p:sldId id="1224" r:id="rId18"/>
    <p:sldId id="1327" r:id="rId19"/>
    <p:sldId id="1329" r:id="rId20"/>
    <p:sldId id="1227" r:id="rId21"/>
    <p:sldId id="1298" r:id="rId22"/>
    <p:sldId id="1297" r:id="rId23"/>
    <p:sldId id="1296" r:id="rId24"/>
    <p:sldId id="1299" r:id="rId25"/>
    <p:sldId id="1233" r:id="rId26"/>
    <p:sldId id="1232" r:id="rId27"/>
    <p:sldId id="1231" r:id="rId28"/>
    <p:sldId id="1234" r:id="rId29"/>
    <p:sldId id="1302" r:id="rId30"/>
    <p:sldId id="1316" r:id="rId31"/>
    <p:sldId id="1317" r:id="rId32"/>
    <p:sldId id="1314" r:id="rId33"/>
    <p:sldId id="1315" r:id="rId34"/>
    <p:sldId id="1304" r:id="rId35"/>
    <p:sldId id="1305" r:id="rId36"/>
    <p:sldId id="1237" r:id="rId37"/>
    <p:sldId id="1306" r:id="rId38"/>
    <p:sldId id="1283" r:id="rId39"/>
    <p:sldId id="1238" r:id="rId40"/>
    <p:sldId id="1309" r:id="rId41"/>
    <p:sldId id="1310" r:id="rId42"/>
    <p:sldId id="1239" r:id="rId43"/>
    <p:sldId id="1289" r:id="rId44"/>
    <p:sldId id="1287" r:id="rId45"/>
    <p:sldId id="1288" r:id="rId46"/>
    <p:sldId id="1240" r:id="rId47"/>
    <p:sldId id="1241" r:id="rId48"/>
    <p:sldId id="1311" r:id="rId49"/>
    <p:sldId id="1312" r:id="rId50"/>
    <p:sldId id="1242" r:id="rId51"/>
    <p:sldId id="1323" r:id="rId52"/>
    <p:sldId id="1285" r:id="rId53"/>
    <p:sldId id="1284" r:id="rId54"/>
    <p:sldId id="1243" r:id="rId55"/>
    <p:sldId id="1244" r:id="rId56"/>
    <p:sldId id="1280" r:id="rId57"/>
    <p:sldId id="1295" r:id="rId58"/>
    <p:sldId id="1294" r:id="rId59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20000"/>
    <a:srgbClr val="9D2235"/>
    <a:srgbClr val="9572B2"/>
    <a:srgbClr val="333333"/>
    <a:srgbClr val="0067B1"/>
    <a:srgbClr val="C62828"/>
    <a:srgbClr val="999999"/>
    <a:srgbClr val="ED7D31"/>
    <a:srgbClr val="EEE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7461" autoAdjust="0"/>
  </p:normalViewPr>
  <p:slideViewPr>
    <p:cSldViewPr snapToGrid="0" snapToObjects="1">
      <p:cViewPr varScale="1">
        <p:scale>
          <a:sx n="213" d="100"/>
          <a:sy n="213" d="100"/>
        </p:scale>
        <p:origin x="342" y="168"/>
      </p:cViewPr>
      <p:guideLst>
        <p:guide orient="horz" pos="1620"/>
        <p:guide pos="2880"/>
      </p:guideLst>
    </p:cSldViewPr>
  </p:slideViewPr>
  <p:notesTextViewPr>
    <p:cViewPr>
      <p:scale>
        <a:sx n="176" d="100"/>
        <a:sy n="176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64E05D-C217-4EDC-A234-070B1B5C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DD5EB-189C-4DE1-9B6B-CA8779A7B4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A5826-D732-48AF-8BA4-2577416F7FD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34D7-26E2-4211-98E2-98928C63A5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62AC-B259-423A-88E4-DE1B09793F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F8D34-19CB-4101-8112-03BE7EE4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34B77-6F8F-46C2-8C89-03A0A77F8E1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FAD9F-F2D8-4FFF-89D4-F8A81DE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8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7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0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7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8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8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9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0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5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7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4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7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0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6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8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3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6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8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4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9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43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51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3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5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08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05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84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58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34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82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94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6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1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00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2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2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02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796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71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34529"/>
            <a:ext cx="874395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24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0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305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8" rtl="0" eaLnBrk="1" latinLnBrk="0" hangingPunct="1">
        <a:spcBef>
          <a:spcPct val="0"/>
        </a:spcBef>
        <a:buNone/>
        <a:defRPr sz="3600" i="0" kern="1200">
          <a:solidFill>
            <a:schemeClr val="tx1"/>
          </a:solidFill>
          <a:latin typeface="Source Sans Pro" panose="020B0604020202020204" pitchFamily="34" charset="0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wct/bonsai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yloacc.github.io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24F94F-3D30-4DBE-B32D-A0165EFA2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0775" y="3982"/>
            <a:ext cx="2943225" cy="5072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51" y="380470"/>
            <a:ext cx="8405664" cy="1102519"/>
          </a:xfrm>
        </p:spPr>
        <p:txBody>
          <a:bodyPr>
            <a:noAutofit/>
          </a:bodyPr>
          <a:lstStyle/>
          <a:p>
            <a:r>
              <a:rPr lang="en-US" dirty="0"/>
              <a:t>Prioritizing loci for ILS-aware rate analyses using phylogenetic concordance factors</a:t>
            </a:r>
          </a:p>
        </p:txBody>
      </p:sp>
      <p:pic>
        <p:nvPicPr>
          <p:cNvPr id="12" name="Picture 11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3D2F84EA-F0E7-40E8-8E9A-F6FA7F142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8" y="2451070"/>
            <a:ext cx="928370" cy="91016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EA6BE357-C9BA-4F19-B1C7-EC1A74F29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97" y="2506387"/>
            <a:ext cx="2887511" cy="74250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5F13CDD-D7E1-DB77-703D-7899AF0C6A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82" y="3693746"/>
            <a:ext cx="1350036" cy="106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348FD-40C6-ED61-08BD-8BC3E0014631}"/>
              </a:ext>
            </a:extLst>
          </p:cNvPr>
          <p:cNvSpPr txBox="1"/>
          <p:nvPr/>
        </p:nvSpPr>
        <p:spPr>
          <a:xfrm>
            <a:off x="4040967" y="4706235"/>
            <a:ext cx="1016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July 12, 2022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15DE29-E38B-19FC-0B87-C8433C79A266}"/>
              </a:ext>
            </a:extLst>
          </p:cNvPr>
          <p:cNvGrpSpPr/>
          <p:nvPr/>
        </p:nvGrpSpPr>
        <p:grpSpPr>
          <a:xfrm>
            <a:off x="1493173" y="2429383"/>
            <a:ext cx="2188924" cy="953539"/>
            <a:chOff x="1502471" y="2362673"/>
            <a:chExt cx="2188924" cy="953539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FE61E58B-560C-49C2-BABF-864C2EF732A6}"/>
                </a:ext>
              </a:extLst>
            </p:cNvPr>
            <p:cNvSpPr txBox="1">
              <a:spLocks/>
            </p:cNvSpPr>
            <p:nvPr/>
          </p:nvSpPr>
          <p:spPr>
            <a:xfrm>
              <a:off x="1502471" y="2362673"/>
              <a:ext cx="2188924" cy="953539"/>
            </a:xfrm>
            <a:prstGeom prst="rect">
              <a:avLst/>
            </a:prstGeom>
          </p:spPr>
          <p:txBody>
            <a:bodyPr vert="horz" lIns="91438" tIns="45719" rIns="91438" bIns="45719" rtlCol="0">
              <a:normAutofit lnSpcReduction="10000"/>
            </a:bodyPr>
            <a:lstStyle>
              <a:lvl1pPr marL="0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lvl1pPr>
              <a:lvl2pPr marL="457189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lvl2pPr>
              <a:lvl3pPr marL="914378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lvl3pPr>
              <a:lvl4pPr marL="1371566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lvl4pPr>
              <a:lvl5pPr marL="1828754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lvl5pPr>
              <a:lvl6pPr marL="2285943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132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8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chemeClr val="tx1"/>
                  </a:solidFill>
                </a:rPr>
                <a:t>Gregg Thomas</a:t>
              </a:r>
            </a:p>
            <a:p>
              <a:pPr algn="l"/>
              <a:r>
                <a:rPr lang="en-US" sz="1400" dirty="0">
                  <a:solidFill>
                    <a:srgbClr val="0070C0"/>
                  </a:solidFill>
                </a:rPr>
                <a:t>         @greggwcthomas</a:t>
              </a:r>
            </a:p>
            <a:p>
              <a:pPr algn="l"/>
              <a:r>
                <a:rPr lang="en-US" sz="1400" dirty="0">
                  <a:solidFill>
                    <a:srgbClr val="0070C0"/>
                  </a:solidFill>
                </a:rPr>
                <a:t>         </a:t>
              </a:r>
              <a:r>
                <a:rPr lang="en-US" sz="1400" u="sng" dirty="0">
                  <a:solidFill>
                    <a:srgbClr val="0070C0"/>
                  </a:solidFill>
                </a:rPr>
                <a:t>gwct.github.io</a:t>
              </a:r>
              <a:endParaRPr lang="en-US" sz="1400" u="sng" dirty="0">
                <a:solidFill>
                  <a:srgbClr val="0070C0"/>
                </a:solidFill>
                <a:cs typeface="Calibri"/>
              </a:endParaRPr>
            </a:p>
          </p:txBody>
        </p:sp>
        <p:pic>
          <p:nvPicPr>
            <p:cNvPr id="8" name="Picture 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43C5689-96B0-CE50-F5AF-30505AC0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26" y="2722672"/>
              <a:ext cx="304500" cy="304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5062C1-F40D-FC78-5214-65FD4D3B5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3226" y="2975005"/>
              <a:ext cx="304500" cy="30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2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Phylogenies from different loci can disagree with each other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821AB2-03C3-42F2-8759-675682BC1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40" y="1700385"/>
            <a:ext cx="1563392" cy="128670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A8AF38-6897-40B9-B66B-D3502F01F69C}"/>
              </a:ext>
            </a:extLst>
          </p:cNvPr>
          <p:cNvSpPr/>
          <p:nvPr/>
        </p:nvSpPr>
        <p:spPr>
          <a:xfrm>
            <a:off x="935934" y="3132096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12828-931C-407D-8721-3B702852E547}"/>
              </a:ext>
            </a:extLst>
          </p:cNvPr>
          <p:cNvSpPr txBox="1"/>
          <p:nvPr/>
        </p:nvSpPr>
        <p:spPr>
          <a:xfrm>
            <a:off x="935934" y="3138324"/>
            <a:ext cx="13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3FF182-5B99-4CA5-9C5E-86F902B12D7E}"/>
              </a:ext>
            </a:extLst>
          </p:cNvPr>
          <p:cNvSpPr/>
          <p:nvPr/>
        </p:nvSpPr>
        <p:spPr>
          <a:xfrm>
            <a:off x="3924613" y="3136711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F79488-C216-4C26-8A49-E8C0C20AE8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274" y="1705000"/>
            <a:ext cx="1563392" cy="12867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0C7758-8368-469A-BD9A-A74FF5824ABF}"/>
              </a:ext>
            </a:extLst>
          </p:cNvPr>
          <p:cNvSpPr txBox="1"/>
          <p:nvPr/>
        </p:nvSpPr>
        <p:spPr>
          <a:xfrm>
            <a:off x="3924613" y="3142939"/>
            <a:ext cx="13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1A02C4-0B88-419F-8355-22559CE933EE}"/>
              </a:ext>
            </a:extLst>
          </p:cNvPr>
          <p:cNvSpPr/>
          <p:nvPr/>
        </p:nvSpPr>
        <p:spPr>
          <a:xfrm>
            <a:off x="6901476" y="3128968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F02D21-49D6-4054-88FA-90538601A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0137" y="1697257"/>
            <a:ext cx="1563392" cy="128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C22421-CA4C-4724-A1E7-89B62E0D1F53}"/>
              </a:ext>
            </a:extLst>
          </p:cNvPr>
          <p:cNvSpPr txBox="1"/>
          <p:nvPr/>
        </p:nvSpPr>
        <p:spPr>
          <a:xfrm>
            <a:off x="6901476" y="3135196"/>
            <a:ext cx="13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 3</a:t>
            </a:r>
          </a:p>
        </p:txBody>
      </p:sp>
    </p:spTree>
    <p:extLst>
      <p:ext uri="{BB962C8B-B14F-4D97-AF65-F5344CB8AC3E}">
        <p14:creationId xmlns:p14="http://schemas.microsoft.com/office/powerpoint/2010/main" val="147471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Phylogenies from different loci can disagree with an inferred species tree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225994"/>
            <a:ext cx="2162125" cy="2882346"/>
            <a:chOff x="1777702" y="1218251"/>
            <a:chExt cx="2162125" cy="28823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7A8AF38-6897-40B9-B66B-D3502F01F69C}"/>
                </a:ext>
              </a:extLst>
            </p:cNvPr>
            <p:cNvSpPr/>
            <p:nvPr/>
          </p:nvSpPr>
          <p:spPr>
            <a:xfrm>
              <a:off x="2170352" y="3124353"/>
              <a:ext cx="1360714" cy="36815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512828-931C-407D-8721-3B702852E547}"/>
                </a:ext>
              </a:extLst>
            </p:cNvPr>
            <p:cNvSpPr txBox="1"/>
            <p:nvPr/>
          </p:nvSpPr>
          <p:spPr>
            <a:xfrm>
              <a:off x="2170352" y="3130581"/>
              <a:ext cx="135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Gene tree 1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08104B1-F7BB-4C6B-A585-3CA3DFD00E9A}"/>
                </a:ext>
              </a:extLst>
            </p:cNvPr>
            <p:cNvSpPr/>
            <p:nvPr/>
          </p:nvSpPr>
          <p:spPr>
            <a:xfrm>
              <a:off x="2170352" y="3544285"/>
              <a:ext cx="1360714" cy="368154"/>
            </a:xfrm>
            <a:prstGeom prst="roundRect">
              <a:avLst/>
            </a:prstGeom>
            <a:solidFill>
              <a:srgbClr val="9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2516020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1B759A-B61B-4509-80CB-A2009E8C2C5C}"/>
                </a:ext>
              </a:extLst>
            </p:cNvPr>
            <p:cNvSpPr txBox="1"/>
            <p:nvPr/>
          </p:nvSpPr>
          <p:spPr>
            <a:xfrm>
              <a:off x="2170351" y="3536879"/>
              <a:ext cx="135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Species tree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233737"/>
            <a:ext cx="2162125" cy="2874603"/>
            <a:chOff x="4214034" y="1225994"/>
            <a:chExt cx="2162125" cy="28746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2516020"/>
              <a:chOff x="4189957" y="1584577"/>
              <a:chExt cx="2162125" cy="25160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3FF182-5B99-4CA5-9C5E-86F902B12D7E}"/>
                  </a:ext>
                </a:extLst>
              </p:cNvPr>
              <p:cNvSpPr/>
              <p:nvPr/>
            </p:nvSpPr>
            <p:spPr>
              <a:xfrm>
                <a:off x="4594423" y="3128968"/>
                <a:ext cx="1360714" cy="368154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0C7758-8368-469A-BD9A-A74FF5824ABF}"/>
                  </a:ext>
                </a:extLst>
              </p:cNvPr>
              <p:cNvSpPr txBox="1"/>
              <p:nvPr/>
            </p:nvSpPr>
            <p:spPr>
              <a:xfrm>
                <a:off x="4594423" y="3135196"/>
                <a:ext cx="1353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Gene tree 2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2516020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225994"/>
            <a:ext cx="2162125" cy="2874603"/>
            <a:chOff x="6650365" y="1225994"/>
            <a:chExt cx="2162125" cy="287460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01A02C4-0B88-419F-8355-22559CE933EE}"/>
                </a:ext>
              </a:extLst>
            </p:cNvPr>
            <p:cNvSpPr/>
            <p:nvPr/>
          </p:nvSpPr>
          <p:spPr>
            <a:xfrm>
              <a:off x="7054831" y="3128968"/>
              <a:ext cx="1360714" cy="36815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C22421-CA4C-4724-A1E7-89B62E0D1F53}"/>
                </a:ext>
              </a:extLst>
            </p:cNvPr>
            <p:cNvSpPr txBox="1"/>
            <p:nvPr/>
          </p:nvSpPr>
          <p:spPr>
            <a:xfrm>
              <a:off x="7054831" y="3135196"/>
              <a:ext cx="135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Gene tree 3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2516020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45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Autofit/>
          </a:bodyPr>
          <a:lstStyle/>
          <a:p>
            <a:r>
              <a:rPr lang="en-US" sz="2800" dirty="0"/>
              <a:t>Mapping traits or variation onto a species tree from discordant loci can cause incorrect inferences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CA4B-94A6-4BC4-9759-D1AC9C77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75" y="1334715"/>
            <a:ext cx="2343796" cy="192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ACAA7-A4CE-49DF-812B-C4961BB7D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961" y="1375841"/>
            <a:ext cx="2343795" cy="192898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F8A6B1-9B7C-48B4-919A-46858D228F09}"/>
              </a:ext>
            </a:extLst>
          </p:cNvPr>
          <p:cNvSpPr/>
          <p:nvPr/>
        </p:nvSpPr>
        <p:spPr>
          <a:xfrm>
            <a:off x="2032262" y="3408407"/>
            <a:ext cx="1360714" cy="368154"/>
          </a:xfrm>
          <a:prstGeom prst="round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87CE5-6ECA-4C0B-A831-31E5253426CB}"/>
              </a:ext>
            </a:extLst>
          </p:cNvPr>
          <p:cNvSpPr txBox="1"/>
          <p:nvPr/>
        </p:nvSpPr>
        <p:spPr>
          <a:xfrm>
            <a:off x="2032262" y="3401001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B87E93-2FD8-431A-B311-FEBF55414594}"/>
              </a:ext>
            </a:extLst>
          </p:cNvPr>
          <p:cNvSpPr/>
          <p:nvPr/>
        </p:nvSpPr>
        <p:spPr>
          <a:xfrm>
            <a:off x="5913033" y="3402179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F46EC-5A1B-403C-B0A5-D3A4710ADCB3}"/>
              </a:ext>
            </a:extLst>
          </p:cNvPr>
          <p:cNvSpPr txBox="1"/>
          <p:nvPr/>
        </p:nvSpPr>
        <p:spPr>
          <a:xfrm>
            <a:off x="5913033" y="3408407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BED3-4B75-46C1-B9E4-4677C768D000}"/>
              </a:ext>
            </a:extLst>
          </p:cNvPr>
          <p:cNvSpPr txBox="1"/>
          <p:nvPr/>
        </p:nvSpPr>
        <p:spPr>
          <a:xfrm>
            <a:off x="6923315" y="4816982"/>
            <a:ext cx="2024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Adapted from Mendes &amp; Hahn 2016</a:t>
            </a:r>
          </a:p>
        </p:txBody>
      </p:sp>
    </p:spTree>
    <p:extLst>
      <p:ext uri="{BB962C8B-B14F-4D97-AF65-F5344CB8AC3E}">
        <p14:creationId xmlns:p14="http://schemas.microsoft.com/office/powerpoint/2010/main" val="10603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Autofit/>
          </a:bodyPr>
          <a:lstStyle/>
          <a:p>
            <a:r>
              <a:rPr lang="en-US" sz="2800" dirty="0"/>
              <a:t>Mapping traits or variation onto a species tree from discordant loci can cause incorrect inferences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CA4B-94A6-4BC4-9759-D1AC9C77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75" y="1334715"/>
            <a:ext cx="2343796" cy="192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ACAA7-A4CE-49DF-812B-C4961BB7D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961" y="1375841"/>
            <a:ext cx="2343795" cy="19289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8719F2-6151-45A5-8AB4-4FD3349BBE24}"/>
              </a:ext>
            </a:extLst>
          </p:cNvPr>
          <p:cNvCxnSpPr>
            <a:cxnSpLocks/>
          </p:cNvCxnSpPr>
          <p:nvPr/>
        </p:nvCxnSpPr>
        <p:spPr>
          <a:xfrm flipH="1">
            <a:off x="6477000" y="2084614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BA6C0C-F620-435D-B5C9-2F1F834DC2ED}"/>
              </a:ext>
            </a:extLst>
          </p:cNvPr>
          <p:cNvSpPr txBox="1"/>
          <p:nvPr/>
        </p:nvSpPr>
        <p:spPr>
          <a:xfrm>
            <a:off x="5148942" y="3917721"/>
            <a:ext cx="284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(B,C)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9FAFFB-511B-4626-879C-E2EE63390FE9}"/>
              </a:ext>
            </a:extLst>
          </p:cNvPr>
          <p:cNvSpPr/>
          <p:nvPr/>
        </p:nvSpPr>
        <p:spPr>
          <a:xfrm>
            <a:off x="5913033" y="3402179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A457A-C548-4FD2-9E4F-A83198FC1113}"/>
              </a:ext>
            </a:extLst>
          </p:cNvPr>
          <p:cNvSpPr txBox="1"/>
          <p:nvPr/>
        </p:nvSpPr>
        <p:spPr>
          <a:xfrm>
            <a:off x="5913033" y="3408407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DDFBE6-B1DC-49B9-9673-4236193EAD82}"/>
              </a:ext>
            </a:extLst>
          </p:cNvPr>
          <p:cNvSpPr/>
          <p:nvPr/>
        </p:nvSpPr>
        <p:spPr>
          <a:xfrm>
            <a:off x="2032262" y="3408407"/>
            <a:ext cx="1360714" cy="368154"/>
          </a:xfrm>
          <a:prstGeom prst="round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2EEC4-2921-4B23-A07F-CEABAB62B725}"/>
              </a:ext>
            </a:extLst>
          </p:cNvPr>
          <p:cNvSpPr txBox="1"/>
          <p:nvPr/>
        </p:nvSpPr>
        <p:spPr>
          <a:xfrm>
            <a:off x="2032262" y="3401001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FEA73-F2D1-4AD1-B681-EAC0809C0DC9}"/>
              </a:ext>
            </a:extLst>
          </p:cNvPr>
          <p:cNvSpPr txBox="1"/>
          <p:nvPr/>
        </p:nvSpPr>
        <p:spPr>
          <a:xfrm>
            <a:off x="6923315" y="4816982"/>
            <a:ext cx="2024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Adapted from Mendes &amp; Hahn 2016</a:t>
            </a:r>
          </a:p>
        </p:txBody>
      </p:sp>
    </p:spTree>
    <p:extLst>
      <p:ext uri="{BB962C8B-B14F-4D97-AF65-F5344CB8AC3E}">
        <p14:creationId xmlns:p14="http://schemas.microsoft.com/office/powerpoint/2010/main" val="177864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Autofit/>
          </a:bodyPr>
          <a:lstStyle/>
          <a:p>
            <a:r>
              <a:rPr lang="en-US" sz="2800" dirty="0"/>
              <a:t>Mapping traits or variation onto a species tree from discordant loci can cause incorrect inferences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CA4B-94A6-4BC4-9759-D1AC9C77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75" y="1334715"/>
            <a:ext cx="2343795" cy="192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ACAA7-A4CE-49DF-812B-C4961BB7D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961" y="1375841"/>
            <a:ext cx="2343795" cy="19289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BC9C92-732C-4AFB-A914-50124A5864DF}"/>
              </a:ext>
            </a:extLst>
          </p:cNvPr>
          <p:cNvCxnSpPr>
            <a:cxnSpLocks/>
          </p:cNvCxnSpPr>
          <p:nvPr/>
        </p:nvCxnSpPr>
        <p:spPr>
          <a:xfrm flipH="1">
            <a:off x="6477000" y="2084614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BF0C43-765A-4844-BE9A-C6609FD66472}"/>
              </a:ext>
            </a:extLst>
          </p:cNvPr>
          <p:cNvSpPr txBox="1"/>
          <p:nvPr/>
        </p:nvSpPr>
        <p:spPr>
          <a:xfrm>
            <a:off x="5148942" y="3917721"/>
            <a:ext cx="284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(B,C)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3050A-B659-4092-BCDD-DB20D9C52C65}"/>
              </a:ext>
            </a:extLst>
          </p:cNvPr>
          <p:cNvSpPr/>
          <p:nvPr/>
        </p:nvSpPr>
        <p:spPr>
          <a:xfrm>
            <a:off x="5913033" y="3402179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F36CC-30D6-4386-880D-86FF5BD831F8}"/>
              </a:ext>
            </a:extLst>
          </p:cNvPr>
          <p:cNvSpPr txBox="1"/>
          <p:nvPr/>
        </p:nvSpPr>
        <p:spPr>
          <a:xfrm>
            <a:off x="5913033" y="3408407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8F237C-D131-4CA0-B460-76E4F6CA349E}"/>
              </a:ext>
            </a:extLst>
          </p:cNvPr>
          <p:cNvSpPr/>
          <p:nvPr/>
        </p:nvSpPr>
        <p:spPr>
          <a:xfrm>
            <a:off x="2032262" y="3408407"/>
            <a:ext cx="1360714" cy="368154"/>
          </a:xfrm>
          <a:prstGeom prst="round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2882D-CA2B-4AD7-B937-AD791478C12C}"/>
              </a:ext>
            </a:extLst>
          </p:cNvPr>
          <p:cNvSpPr txBox="1"/>
          <p:nvPr/>
        </p:nvSpPr>
        <p:spPr>
          <a:xfrm>
            <a:off x="2032262" y="3401001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82DCD-C586-4DBC-88CF-E023DD8A8DCD}"/>
              </a:ext>
            </a:extLst>
          </p:cNvPr>
          <p:cNvSpPr txBox="1"/>
          <p:nvPr/>
        </p:nvSpPr>
        <p:spPr>
          <a:xfrm>
            <a:off x="6923315" y="4816982"/>
            <a:ext cx="2024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Adapted from Mendes &amp; Hahn 2016</a:t>
            </a:r>
          </a:p>
        </p:txBody>
      </p:sp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Autofit/>
          </a:bodyPr>
          <a:lstStyle/>
          <a:p>
            <a:r>
              <a:rPr lang="en-US" sz="2800" dirty="0"/>
              <a:t>Mapping traits or variation onto a species tree from discordant loci can cause incorrect inferences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CA4B-94A6-4BC4-9759-D1AC9C77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75" y="1334715"/>
            <a:ext cx="2343795" cy="192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ACAA7-A4CE-49DF-812B-C4961BB7D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961" y="1375841"/>
            <a:ext cx="2343795" cy="19289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BC9C92-732C-4AFB-A914-50124A5864DF}"/>
              </a:ext>
            </a:extLst>
          </p:cNvPr>
          <p:cNvCxnSpPr>
            <a:cxnSpLocks/>
          </p:cNvCxnSpPr>
          <p:nvPr/>
        </p:nvCxnSpPr>
        <p:spPr>
          <a:xfrm flipH="1">
            <a:off x="6477000" y="2084614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D73277-5C88-4244-96C5-3CA9022507F1}"/>
              </a:ext>
            </a:extLst>
          </p:cNvPr>
          <p:cNvSpPr txBox="1"/>
          <p:nvPr/>
        </p:nvSpPr>
        <p:spPr>
          <a:xfrm>
            <a:off x="5148942" y="3917721"/>
            <a:ext cx="284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(B,C)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D09851-A392-4ABF-8AD6-E4889FDA9A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7013" y="1476229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602415-DD95-4EFF-9760-7B76EC7E00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9314" y="2445058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2BB755-3810-4AA2-B290-A1E902B7D5DA}"/>
              </a:ext>
            </a:extLst>
          </p:cNvPr>
          <p:cNvSpPr txBox="1"/>
          <p:nvPr/>
        </p:nvSpPr>
        <p:spPr>
          <a:xfrm>
            <a:off x="1235527" y="3810000"/>
            <a:ext cx="284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(A,B,C)</a:t>
            </a:r>
          </a:p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42E312-CEFA-452E-A39F-D01581C32C92}"/>
              </a:ext>
            </a:extLst>
          </p:cNvPr>
          <p:cNvSpPr/>
          <p:nvPr/>
        </p:nvSpPr>
        <p:spPr>
          <a:xfrm>
            <a:off x="5913033" y="3402179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1D44F-841B-4813-82E7-5DE320778F06}"/>
              </a:ext>
            </a:extLst>
          </p:cNvPr>
          <p:cNvSpPr txBox="1"/>
          <p:nvPr/>
        </p:nvSpPr>
        <p:spPr>
          <a:xfrm>
            <a:off x="5913033" y="3408407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A5A5A-6B9B-4D24-99F1-29DBBE935BF0}"/>
              </a:ext>
            </a:extLst>
          </p:cNvPr>
          <p:cNvSpPr txBox="1"/>
          <p:nvPr/>
        </p:nvSpPr>
        <p:spPr>
          <a:xfrm>
            <a:off x="6923315" y="4816982"/>
            <a:ext cx="2024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Adapted from Mendes &amp; Hahn 2016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89CB29-C7C0-4901-97E8-BBAF98957928}"/>
              </a:ext>
            </a:extLst>
          </p:cNvPr>
          <p:cNvSpPr/>
          <p:nvPr/>
        </p:nvSpPr>
        <p:spPr>
          <a:xfrm>
            <a:off x="2032262" y="3408407"/>
            <a:ext cx="1360714" cy="368154"/>
          </a:xfrm>
          <a:prstGeom prst="round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BF9B3-FC8C-4065-BD03-C623140ED119}"/>
              </a:ext>
            </a:extLst>
          </p:cNvPr>
          <p:cNvSpPr txBox="1"/>
          <p:nvPr/>
        </p:nvSpPr>
        <p:spPr>
          <a:xfrm>
            <a:off x="2032262" y="3401001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</a:t>
            </a:r>
          </a:p>
        </p:txBody>
      </p:sp>
    </p:spTree>
    <p:extLst>
      <p:ext uri="{BB962C8B-B14F-4D97-AF65-F5344CB8AC3E}">
        <p14:creationId xmlns:p14="http://schemas.microsoft.com/office/powerpoint/2010/main" val="229604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A697AE2-DC5F-4ADD-986F-26C34CE5890E}"/>
              </a:ext>
            </a:extLst>
          </p:cNvPr>
          <p:cNvSpPr/>
          <p:nvPr/>
        </p:nvSpPr>
        <p:spPr>
          <a:xfrm>
            <a:off x="2917636" y="2079359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FC58A0-0858-4F92-AE05-2BCCE4E1FD92}"/>
              </a:ext>
            </a:extLst>
          </p:cNvPr>
          <p:cNvSpPr txBox="1"/>
          <p:nvPr/>
        </p:nvSpPr>
        <p:spPr>
          <a:xfrm>
            <a:off x="2944393" y="2050079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F3C9B4-C567-4FA2-B18E-120FC310F7D5}"/>
              </a:ext>
            </a:extLst>
          </p:cNvPr>
          <p:cNvSpPr txBox="1"/>
          <p:nvPr/>
        </p:nvSpPr>
        <p:spPr>
          <a:xfrm>
            <a:off x="3454733" y="260335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717269-64AE-4ABC-B8A7-E596CFD76796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B2515B8-B34E-48CB-A146-B267293C1234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95C13F-7F71-4856-82DE-61BB7320875D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7BFE3A6-33D6-474E-A47F-7ED71F350378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77F20C-9C08-4701-97E9-B6EC5516BC2D}"/>
              </a:ext>
            </a:extLst>
          </p:cNvPr>
          <p:cNvGrpSpPr/>
          <p:nvPr/>
        </p:nvGrpSpPr>
        <p:grpSpPr>
          <a:xfrm>
            <a:off x="308473" y="393308"/>
            <a:ext cx="2399017" cy="3988289"/>
            <a:chOff x="5686012" y="482205"/>
            <a:chExt cx="1930503" cy="39882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2666A6-59DA-4A74-AF77-7710D9FF1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6CB69B0-70C2-4D39-B9A1-4F7B6F27E3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102E44-E1E7-4D9B-A8C4-02BB1B95A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8B1A9F-2C33-4437-8AAE-83995BECF5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870287-C7A2-4CE2-8172-B3D70C9DFE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7E349B-C22A-4721-A79B-C1A8D7282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F429A8-082A-4813-9084-D262224C8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E52E3D-6C03-401A-AE5D-0587F544ED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61405-D776-498D-8993-C061B0518179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3B2414-59AB-4A06-97F7-F420F4D261D7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3001F6-9E9B-4286-8D9D-D04FEA416097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E2479A-4E00-43AA-B79B-145E0D61F6E5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4FA507-8380-49CF-90C1-BD658C3420CD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CF2A61-BF51-457E-AA21-2D15C5BAFCC4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FE869D-674C-41CC-BDB7-A5EA0AC888C6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8D8FEE-D4C0-4A1F-97C1-8DFA4993D265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378719-9666-49B7-B0F6-BD1B4C0EE5D4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D83F76-7095-4D07-87EE-8B68F68B7DB9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3D4E74D-0BD0-4A43-9CCD-6BF6892F645C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8FD54BA-26FA-40E8-940D-82502CCAB74C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823F18-5DDA-4C48-8267-DE30B7E32AB8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7F6E472-5E72-41ED-BBA7-DED33087AD23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D778CD3-7889-455A-9013-6D642F8DFC70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85" name="Picture 8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C796EBC-8806-4DDC-BB39-F8CFDA86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D427E8A-3B6B-454F-A895-C39973680CCB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D0ABED-A29D-4530-8899-519599AFCF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1" y="1981211"/>
            <a:ext cx="1917513" cy="1181077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BBDD62CF-2E06-4654-B754-5BAD504D94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9" y="727864"/>
            <a:ext cx="2558670" cy="352497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BE4B7F-FD52-44B7-B5F0-2C4DCB7E6B3D}"/>
              </a:ext>
            </a:extLst>
          </p:cNvPr>
          <p:cNvSpPr/>
          <p:nvPr/>
        </p:nvSpPr>
        <p:spPr>
          <a:xfrm>
            <a:off x="31092" y="636103"/>
            <a:ext cx="2740461" cy="3863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86C3-DD27-48A5-B3E4-C62CC6077E95}"/>
              </a:ext>
            </a:extLst>
          </p:cNvPr>
          <p:cNvSpPr txBox="1"/>
          <p:nvPr/>
        </p:nvSpPr>
        <p:spPr>
          <a:xfrm>
            <a:off x="3389908" y="3148493"/>
            <a:ext cx="1095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Yan et al. in prep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8579B9-77AA-82EA-9BED-E632B8B26068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A03B9E6-054A-C425-9EB5-7958E30C6C8F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348B6A-068A-6E5C-3983-0FDCC0963500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4430FBC-B20B-4C66-A135-C841EFF0829A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F4E2B5-BE0F-4718-AF93-19D25080D4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59851F8-1488-4581-8708-2EA6C4EBF8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EDFBDB-B864-44A4-9D1C-08B8CB972E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D0D93F-4B80-48F1-A4B1-DAB2B894C08C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FE74D-F3BB-4C35-ABD6-6B4E178571D5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665840-3409-4C28-A4B7-F57EADF407E1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F69636-F0E9-4F01-8F51-1CF4E37BF809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2DAAD6-3D31-490F-8218-584F4BBDDDEB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B5FFF7-E273-411B-AD3D-39456366DAA7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2D8445-6913-4EC4-A592-CC9F38A8DA39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241359-B719-43D2-AA09-00C29A8AFFDA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DEBD5A-FC3C-44E8-8AEA-1EE184188921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A529D4-B8B3-4469-AC99-C81179FC6E56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D2862C-0360-4ED2-BB36-06C97B8CDCC5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EECAF42-88D6-439A-BAF8-D934A6131933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1EDC17-7FAD-4DC3-95C0-059E6F0030FF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B3A0A7C-1861-4747-9F8F-0FAE8FBBB4A5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202319-411B-4E08-BFF5-31A68E8170FE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D0D9A75-0854-4D7D-911E-2103B43B7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1A8FDCC-85BF-4BD3-9E1D-B7792B81AA2C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D7D1F2D-91FC-441E-AFCD-B1C0C62E42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CB52CB-C66F-1D0F-4657-2EDB3D8E19F1}"/>
              </a:ext>
            </a:extLst>
          </p:cNvPr>
          <p:cNvSpPr/>
          <p:nvPr/>
        </p:nvSpPr>
        <p:spPr>
          <a:xfrm>
            <a:off x="5663143" y="3010136"/>
            <a:ext cx="3107680" cy="14953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1" y="1981211"/>
            <a:ext cx="1917513" cy="1181077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BBDD62CF-2E06-4654-B754-5BAD504D94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9" y="727864"/>
            <a:ext cx="2558670" cy="352497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BE4B7F-FD52-44B7-B5F0-2C4DCB7E6B3D}"/>
              </a:ext>
            </a:extLst>
          </p:cNvPr>
          <p:cNvSpPr/>
          <p:nvPr/>
        </p:nvSpPr>
        <p:spPr>
          <a:xfrm>
            <a:off x="31092" y="636103"/>
            <a:ext cx="2740461" cy="3863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86C3-DD27-48A5-B3E4-C62CC6077E95}"/>
              </a:ext>
            </a:extLst>
          </p:cNvPr>
          <p:cNvSpPr txBox="1"/>
          <p:nvPr/>
        </p:nvSpPr>
        <p:spPr>
          <a:xfrm>
            <a:off x="3389908" y="3148493"/>
            <a:ext cx="1095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Yan et al. in prep</a:t>
            </a:r>
          </a:p>
        </p:txBody>
      </p:sp>
      <p:pic>
        <p:nvPicPr>
          <p:cNvPr id="4" name="Picture 3" descr="A person wearing a pink hat and glasses&#10;&#10;Description automatically generated with low confidence">
            <a:extLst>
              <a:ext uri="{FF2B5EF4-FFF2-40B4-BE49-F238E27FC236}">
                <a16:creationId xmlns:a16="http://schemas.microsoft.com/office/drawing/2014/main" id="{885263BD-61D1-0B3F-EF91-100BEE901F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49" y="390893"/>
            <a:ext cx="1604867" cy="16698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3C8539F-794F-E6F6-ACA8-2CF4188CCCC2}"/>
              </a:ext>
            </a:extLst>
          </p:cNvPr>
          <p:cNvSpPr txBox="1"/>
          <p:nvPr/>
        </p:nvSpPr>
        <p:spPr>
          <a:xfrm>
            <a:off x="6626933" y="2060724"/>
            <a:ext cx="109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Han Yan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117DB-9743-ED97-60E2-CEEF0A3B05EF}"/>
              </a:ext>
            </a:extLst>
          </p:cNvPr>
          <p:cNvSpPr txBox="1"/>
          <p:nvPr/>
        </p:nvSpPr>
        <p:spPr>
          <a:xfrm>
            <a:off x="5647095" y="3041878"/>
            <a:ext cx="3112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713 out of 806 elements still inferred to be accelerated when using the gene tree model</a:t>
            </a:r>
          </a:p>
        </p:txBody>
      </p:sp>
    </p:spTree>
    <p:extLst>
      <p:ext uri="{BB962C8B-B14F-4D97-AF65-F5344CB8AC3E}">
        <p14:creationId xmlns:p14="http://schemas.microsoft.com/office/powerpoint/2010/main" val="7271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CB52CB-C66F-1D0F-4657-2EDB3D8E19F1}"/>
              </a:ext>
            </a:extLst>
          </p:cNvPr>
          <p:cNvSpPr/>
          <p:nvPr/>
        </p:nvSpPr>
        <p:spPr>
          <a:xfrm>
            <a:off x="5663143" y="3010136"/>
            <a:ext cx="3107680" cy="14953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1" y="1981211"/>
            <a:ext cx="1917513" cy="1181077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BBDD62CF-2E06-4654-B754-5BAD504D94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9" y="727864"/>
            <a:ext cx="2558670" cy="352497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BE4B7F-FD52-44B7-B5F0-2C4DCB7E6B3D}"/>
              </a:ext>
            </a:extLst>
          </p:cNvPr>
          <p:cNvSpPr/>
          <p:nvPr/>
        </p:nvSpPr>
        <p:spPr>
          <a:xfrm>
            <a:off x="31092" y="636103"/>
            <a:ext cx="2740461" cy="3863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86C3-DD27-48A5-B3E4-C62CC6077E95}"/>
              </a:ext>
            </a:extLst>
          </p:cNvPr>
          <p:cNvSpPr txBox="1"/>
          <p:nvPr/>
        </p:nvSpPr>
        <p:spPr>
          <a:xfrm>
            <a:off x="3389908" y="3148493"/>
            <a:ext cx="1095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Yan et al. in prep</a:t>
            </a:r>
          </a:p>
        </p:txBody>
      </p:sp>
      <p:pic>
        <p:nvPicPr>
          <p:cNvPr id="4" name="Picture 3" descr="A person wearing a pink hat and glasses&#10;&#10;Description automatically generated with low confidence">
            <a:extLst>
              <a:ext uri="{FF2B5EF4-FFF2-40B4-BE49-F238E27FC236}">
                <a16:creationId xmlns:a16="http://schemas.microsoft.com/office/drawing/2014/main" id="{885263BD-61D1-0B3F-EF91-100BEE901F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49" y="390893"/>
            <a:ext cx="1604867" cy="16698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3C8539F-794F-E6F6-ACA8-2CF4188CCCC2}"/>
              </a:ext>
            </a:extLst>
          </p:cNvPr>
          <p:cNvSpPr txBox="1"/>
          <p:nvPr/>
        </p:nvSpPr>
        <p:spPr>
          <a:xfrm>
            <a:off x="6626933" y="2060724"/>
            <a:ext cx="109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Han Yan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117DB-9743-ED97-60E2-CEEF0A3B05EF}"/>
              </a:ext>
            </a:extLst>
          </p:cNvPr>
          <p:cNvSpPr txBox="1"/>
          <p:nvPr/>
        </p:nvSpPr>
        <p:spPr>
          <a:xfrm>
            <a:off x="5647095" y="3041878"/>
            <a:ext cx="3112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713 out of 806 elements still inferred to be accelerated when using the gene tree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83B53-1870-F695-32F4-719E478A1BF3}"/>
              </a:ext>
            </a:extLst>
          </p:cNvPr>
          <p:cNvSpPr/>
          <p:nvPr/>
        </p:nvSpPr>
        <p:spPr>
          <a:xfrm>
            <a:off x="0" y="-621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AB369-45ED-9D6B-7F6A-0137D7895FD7}"/>
              </a:ext>
            </a:extLst>
          </p:cNvPr>
          <p:cNvSpPr txBox="1"/>
          <p:nvPr/>
        </p:nvSpPr>
        <p:spPr>
          <a:xfrm>
            <a:off x="0" y="2331140"/>
            <a:ext cx="9144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models take much longer to run</a:t>
            </a:r>
          </a:p>
        </p:txBody>
      </p:sp>
    </p:spTree>
    <p:extLst>
      <p:ext uri="{BB962C8B-B14F-4D97-AF65-F5344CB8AC3E}">
        <p14:creationId xmlns:p14="http://schemas.microsoft.com/office/powerpoint/2010/main" val="94938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022A9-2EBD-4ABB-91F1-56E99E615088}"/>
              </a:ext>
            </a:extLst>
          </p:cNvPr>
          <p:cNvSpPr txBox="1"/>
          <p:nvPr/>
        </p:nvSpPr>
        <p:spPr>
          <a:xfrm>
            <a:off x="460743" y="2310139"/>
            <a:ext cx="286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ATCATCGAAGGTA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8F2BE64-71BB-4CBB-9712-23B77CAF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61" y="1160499"/>
            <a:ext cx="2138927" cy="28225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12855-8C89-4AA1-9B0F-A5D1224AB53D}"/>
              </a:ext>
            </a:extLst>
          </p:cNvPr>
          <p:cNvCxnSpPr/>
          <p:nvPr/>
        </p:nvCxnSpPr>
        <p:spPr>
          <a:xfrm>
            <a:off x="3707219" y="2571750"/>
            <a:ext cx="1729562" cy="0"/>
          </a:xfrm>
          <a:prstGeom prst="straightConnector1">
            <a:avLst/>
          </a:prstGeom>
          <a:ln w="1016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1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91F1B-1FA1-451C-9897-3FC59ED0D911}"/>
              </a:ext>
            </a:extLst>
          </p:cNvPr>
          <p:cNvSpPr/>
          <p:nvPr/>
        </p:nvSpPr>
        <p:spPr>
          <a:xfrm>
            <a:off x="3465188" y="2251853"/>
            <a:ext cx="2241871" cy="8309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997567-A643-4E34-866E-33B516D6E6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23D41A-AFA6-4E85-8CA9-1E0520E43EBC}"/>
              </a:ext>
            </a:extLst>
          </p:cNvPr>
          <p:cNvSpPr txBox="1"/>
          <p:nvPr/>
        </p:nvSpPr>
        <p:spPr>
          <a:xfrm>
            <a:off x="3421394" y="2236938"/>
            <a:ext cx="230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hour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(4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17924F-2699-4590-AC21-F4EA6220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917DEF-5978-FAF9-A87D-134F666FD937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6290EA-D0FE-5A77-B7EF-E793A6646FA0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165211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91F1B-1FA1-451C-9897-3FC59ED0D911}"/>
              </a:ext>
            </a:extLst>
          </p:cNvPr>
          <p:cNvSpPr/>
          <p:nvPr/>
        </p:nvSpPr>
        <p:spPr>
          <a:xfrm>
            <a:off x="3465188" y="2251853"/>
            <a:ext cx="2241871" cy="8309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23D41A-AFA6-4E85-8CA9-1E0520E43EBC}"/>
              </a:ext>
            </a:extLst>
          </p:cNvPr>
          <p:cNvSpPr txBox="1"/>
          <p:nvPr/>
        </p:nvSpPr>
        <p:spPr>
          <a:xfrm>
            <a:off x="3421394" y="2236938"/>
            <a:ext cx="230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hour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(4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DD44C-FB9B-416E-A209-DB7761BFF276}"/>
              </a:ext>
            </a:extLst>
          </p:cNvPr>
          <p:cNvCxnSpPr>
            <a:cxnSpLocks/>
          </p:cNvCxnSpPr>
          <p:nvPr/>
        </p:nvCxnSpPr>
        <p:spPr>
          <a:xfrm>
            <a:off x="5859311" y="265243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73B713-1281-4F41-9756-A41119B4323E}"/>
              </a:ext>
            </a:extLst>
          </p:cNvPr>
          <p:cNvSpPr/>
          <p:nvPr/>
        </p:nvSpPr>
        <p:spPr>
          <a:xfrm>
            <a:off x="6822260" y="2429257"/>
            <a:ext cx="224187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6B9CF-0738-44FC-95B4-78D07E7D9B0E}"/>
              </a:ext>
            </a:extLst>
          </p:cNvPr>
          <p:cNvSpPr txBox="1"/>
          <p:nvPr/>
        </p:nvSpPr>
        <p:spPr>
          <a:xfrm>
            <a:off x="6778466" y="2429257"/>
            <a:ext cx="23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32 years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226718-CC83-4CA2-A604-2796AB1F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9CF452-8253-7698-6B32-9B0CCFAB3D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7B5874-6962-4B33-21A3-C2D88BE913B6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F77B4-D4F9-F551-2D00-507C924F87BF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44476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91F1B-1FA1-451C-9897-3FC59ED0D911}"/>
              </a:ext>
            </a:extLst>
          </p:cNvPr>
          <p:cNvSpPr/>
          <p:nvPr/>
        </p:nvSpPr>
        <p:spPr>
          <a:xfrm>
            <a:off x="3465188" y="2145875"/>
            <a:ext cx="2241871" cy="12003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23D41A-AFA6-4E85-8CA9-1E0520E43EBC}"/>
              </a:ext>
            </a:extLst>
          </p:cNvPr>
          <p:cNvSpPr txBox="1"/>
          <p:nvPr/>
        </p:nvSpPr>
        <p:spPr>
          <a:xfrm>
            <a:off x="3466831" y="2145875"/>
            <a:ext cx="230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15 minutes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(16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DD44C-FB9B-416E-A209-DB7761BFF276}"/>
              </a:ext>
            </a:extLst>
          </p:cNvPr>
          <p:cNvCxnSpPr>
            <a:cxnSpLocks/>
          </p:cNvCxnSpPr>
          <p:nvPr/>
        </p:nvCxnSpPr>
        <p:spPr>
          <a:xfrm>
            <a:off x="5859311" y="265243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73B713-1281-4F41-9756-A41119B4323E}"/>
              </a:ext>
            </a:extLst>
          </p:cNvPr>
          <p:cNvSpPr/>
          <p:nvPr/>
        </p:nvSpPr>
        <p:spPr>
          <a:xfrm>
            <a:off x="6822260" y="2429257"/>
            <a:ext cx="224187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6B9CF-0738-44FC-95B4-78D07E7D9B0E}"/>
              </a:ext>
            </a:extLst>
          </p:cNvPr>
          <p:cNvSpPr txBox="1"/>
          <p:nvPr/>
        </p:nvSpPr>
        <p:spPr>
          <a:xfrm>
            <a:off x="6778466" y="2429257"/>
            <a:ext cx="23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 years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BBC40C-E6D7-4BDA-8527-6F28FEF0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304F5FD-AB12-9B19-65CA-477EE107A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F14660-55C3-8586-4BC5-EF06FD103338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83D31-0391-0E75-B16A-4B18D593A092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315456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DD44C-FB9B-416E-A209-DB7761BFF276}"/>
              </a:ext>
            </a:extLst>
          </p:cNvPr>
          <p:cNvCxnSpPr>
            <a:cxnSpLocks/>
          </p:cNvCxnSpPr>
          <p:nvPr/>
        </p:nvCxnSpPr>
        <p:spPr>
          <a:xfrm>
            <a:off x="5859311" y="265243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73B713-1281-4F41-9756-A41119B4323E}"/>
              </a:ext>
            </a:extLst>
          </p:cNvPr>
          <p:cNvSpPr/>
          <p:nvPr/>
        </p:nvSpPr>
        <p:spPr>
          <a:xfrm>
            <a:off x="6822260" y="2429257"/>
            <a:ext cx="224187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6B9CF-0738-44FC-95B4-78D07E7D9B0E}"/>
              </a:ext>
            </a:extLst>
          </p:cNvPr>
          <p:cNvSpPr txBox="1"/>
          <p:nvPr/>
        </p:nvSpPr>
        <p:spPr>
          <a:xfrm>
            <a:off x="6778466" y="2429257"/>
            <a:ext cx="23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43BE4E-9938-4FBC-BE7F-4A933A8C72D4}"/>
              </a:ext>
            </a:extLst>
          </p:cNvPr>
          <p:cNvSpPr/>
          <p:nvPr/>
        </p:nvSpPr>
        <p:spPr>
          <a:xfrm>
            <a:off x="3465188" y="2145875"/>
            <a:ext cx="2241871" cy="12003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A69C5-9D94-4E88-8BD8-115FBF99D8B6}"/>
              </a:ext>
            </a:extLst>
          </p:cNvPr>
          <p:cNvSpPr txBox="1"/>
          <p:nvPr/>
        </p:nvSpPr>
        <p:spPr>
          <a:xfrm>
            <a:off x="3466831" y="2145875"/>
            <a:ext cx="230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minutes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(128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9ACBF27-733C-4456-B371-940A6D67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1ACA3F-B4B0-465C-5868-9A213C81D9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266A0B-7193-A59F-5B07-1A9D1CA42025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9D873-548F-EBAD-F315-9CD8651EBADA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1137988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E0D807-6CD2-38B2-B102-C44D642B71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E90761-81AE-8D0F-3AF4-66F1897FF931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3C238-342A-5F92-9E8E-B1D5B80E5C9B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A1CE8C8-4A07-4D25-B296-99DB1F74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DD44C-FB9B-416E-A209-DB7761BFF276}"/>
              </a:ext>
            </a:extLst>
          </p:cNvPr>
          <p:cNvCxnSpPr>
            <a:cxnSpLocks/>
          </p:cNvCxnSpPr>
          <p:nvPr/>
        </p:nvCxnSpPr>
        <p:spPr>
          <a:xfrm>
            <a:off x="5859311" y="265243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73B713-1281-4F41-9756-A41119B4323E}"/>
              </a:ext>
            </a:extLst>
          </p:cNvPr>
          <p:cNvSpPr/>
          <p:nvPr/>
        </p:nvSpPr>
        <p:spPr>
          <a:xfrm>
            <a:off x="6822260" y="2429257"/>
            <a:ext cx="224187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6B9CF-0738-44FC-95B4-78D07E7D9B0E}"/>
              </a:ext>
            </a:extLst>
          </p:cNvPr>
          <p:cNvSpPr txBox="1"/>
          <p:nvPr/>
        </p:nvSpPr>
        <p:spPr>
          <a:xfrm>
            <a:off x="6778466" y="2429257"/>
            <a:ext cx="23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43BE4E-9938-4FBC-BE7F-4A933A8C72D4}"/>
              </a:ext>
            </a:extLst>
          </p:cNvPr>
          <p:cNvSpPr/>
          <p:nvPr/>
        </p:nvSpPr>
        <p:spPr>
          <a:xfrm>
            <a:off x="3465188" y="2145875"/>
            <a:ext cx="2241871" cy="12003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A69C5-9D94-4E88-8BD8-115FBF99D8B6}"/>
              </a:ext>
            </a:extLst>
          </p:cNvPr>
          <p:cNvSpPr txBox="1"/>
          <p:nvPr/>
        </p:nvSpPr>
        <p:spPr>
          <a:xfrm>
            <a:off x="3466831" y="2145875"/>
            <a:ext cx="230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minutes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(128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C7894-FF97-425F-BBFC-9DADE72070FC}"/>
              </a:ext>
            </a:extLst>
          </p:cNvPr>
          <p:cNvSpPr/>
          <p:nvPr/>
        </p:nvSpPr>
        <p:spPr>
          <a:xfrm>
            <a:off x="0" y="0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67A2D-5404-498D-B8E5-041C721DF042}"/>
              </a:ext>
            </a:extLst>
          </p:cNvPr>
          <p:cNvSpPr txBox="1"/>
          <p:nvPr/>
        </p:nvSpPr>
        <p:spPr>
          <a:xfrm>
            <a:off x="0" y="2107089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 algorithms are inherently 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124776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3805795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9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87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562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142860"/>
            <a:ext cx="2162125" cy="2077418"/>
            <a:chOff x="4214034" y="1225994"/>
            <a:chExt cx="2162125" cy="2077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1718835"/>
              <a:chOff x="4189957" y="1584577"/>
              <a:chExt cx="2162125" cy="17188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1718835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135117"/>
            <a:ext cx="2162125" cy="2085161"/>
            <a:chOff x="6650365" y="1225994"/>
            <a:chExt cx="2162125" cy="208516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1726578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0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69F0455-EB1D-45AA-96E9-012D537D62FF}"/>
              </a:ext>
            </a:extLst>
          </p:cNvPr>
          <p:cNvGrpSpPr/>
          <p:nvPr/>
        </p:nvGrpSpPr>
        <p:grpSpPr>
          <a:xfrm>
            <a:off x="308473" y="393308"/>
            <a:ext cx="2916736" cy="3988289"/>
            <a:chOff x="5686012" y="482205"/>
            <a:chExt cx="1930503" cy="398828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6CB192B-039C-4F5F-9CEC-1452A83D5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522BC6-F02D-4C4E-8961-E7E4B5E6C1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B3283B-E3FA-4BD9-AB65-DFED7EBC3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D8B1E45-A3F2-4548-A5D9-37BD223C2E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24CEDE-6452-4790-8575-EFF95E53E3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B029A6C5-416A-49AA-B521-018461628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30" y="103763"/>
            <a:ext cx="502179" cy="579089"/>
          </a:xfrm>
          <a:prstGeom prst="rect">
            <a:avLst/>
          </a:prstGeom>
        </p:spPr>
      </p:pic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81453C4-8C54-49B5-A164-1ACB8EF28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43" y="1909805"/>
            <a:ext cx="800986" cy="650801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6C5B25-91E4-417E-95C6-7A29E67BC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4326" y="4234749"/>
            <a:ext cx="800986" cy="51782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E822FA-392F-497F-924E-9C191E8B23A6}"/>
              </a:ext>
            </a:extLst>
          </p:cNvPr>
          <p:cNvSpPr txBox="1"/>
          <p:nvPr/>
        </p:nvSpPr>
        <p:spPr>
          <a:xfrm>
            <a:off x="3321120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GACGTCATAGCGC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B13696-2301-490A-BF29-43C247812927}"/>
              </a:ext>
            </a:extLst>
          </p:cNvPr>
          <p:cNvSpPr txBox="1"/>
          <p:nvPr/>
        </p:nvSpPr>
        <p:spPr>
          <a:xfrm>
            <a:off x="3343129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510DA6-A146-494C-8A91-10C1A598E113}"/>
              </a:ext>
            </a:extLst>
          </p:cNvPr>
          <p:cNvSpPr txBox="1"/>
          <p:nvPr/>
        </p:nvSpPr>
        <p:spPr>
          <a:xfrm>
            <a:off x="3364590" y="3215247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ATCATCGAAGGTA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FF8A9D-E993-41C5-A540-51EB5C8C1BAC}"/>
              </a:ext>
            </a:extLst>
          </p:cNvPr>
          <p:cNvSpPr txBox="1"/>
          <p:nvPr/>
        </p:nvSpPr>
        <p:spPr>
          <a:xfrm>
            <a:off x="3321120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61693E-4B53-43FE-8FB1-217024B55E84}"/>
              </a:ext>
            </a:extLst>
          </p:cNvPr>
          <p:cNvSpPr txBox="1"/>
          <p:nvPr/>
        </p:nvSpPr>
        <p:spPr>
          <a:xfrm>
            <a:off x="3321120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03FBB3-72F0-4FDC-85F0-860E6C0BD50F}"/>
              </a:ext>
            </a:extLst>
          </p:cNvPr>
          <p:cNvCxnSpPr>
            <a:cxnSpLocks/>
          </p:cNvCxnSpPr>
          <p:nvPr/>
        </p:nvCxnSpPr>
        <p:spPr>
          <a:xfrm>
            <a:off x="5217047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F1EBEF-D00E-4A91-AFFB-5670C6B77F21}"/>
              </a:ext>
            </a:extLst>
          </p:cNvPr>
          <p:cNvCxnSpPr>
            <a:cxnSpLocks/>
          </p:cNvCxnSpPr>
          <p:nvPr/>
        </p:nvCxnSpPr>
        <p:spPr>
          <a:xfrm>
            <a:off x="5217047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7D7326-6688-4FE6-81E4-419E921B7A5E}"/>
              </a:ext>
            </a:extLst>
          </p:cNvPr>
          <p:cNvCxnSpPr>
            <a:cxnSpLocks/>
          </p:cNvCxnSpPr>
          <p:nvPr/>
        </p:nvCxnSpPr>
        <p:spPr>
          <a:xfrm>
            <a:off x="5217047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3C7130-2E8A-4AAE-A799-529CC8F20650}"/>
              </a:ext>
            </a:extLst>
          </p:cNvPr>
          <p:cNvCxnSpPr>
            <a:cxnSpLocks/>
          </p:cNvCxnSpPr>
          <p:nvPr/>
        </p:nvCxnSpPr>
        <p:spPr>
          <a:xfrm>
            <a:off x="5217047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4625A9-B77D-4AA0-80FE-23DE0FE86442}"/>
              </a:ext>
            </a:extLst>
          </p:cNvPr>
          <p:cNvCxnSpPr>
            <a:cxnSpLocks/>
          </p:cNvCxnSpPr>
          <p:nvPr/>
        </p:nvCxnSpPr>
        <p:spPr>
          <a:xfrm>
            <a:off x="5217047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AD7EB2A-031A-443A-BF34-C64A38F6192F}"/>
              </a:ext>
            </a:extLst>
          </p:cNvPr>
          <p:cNvSpPr/>
          <p:nvPr/>
        </p:nvSpPr>
        <p:spPr>
          <a:xfrm>
            <a:off x="6262241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13F6AA-9CB2-4CF1-9F55-187E95582335}"/>
              </a:ext>
            </a:extLst>
          </p:cNvPr>
          <p:cNvGrpSpPr/>
          <p:nvPr/>
        </p:nvGrpSpPr>
        <p:grpSpPr>
          <a:xfrm>
            <a:off x="6254931" y="2972318"/>
            <a:ext cx="899776" cy="895170"/>
            <a:chOff x="6262241" y="3184553"/>
            <a:chExt cx="899776" cy="895170"/>
          </a:xfrm>
        </p:grpSpPr>
        <p:pic>
          <p:nvPicPr>
            <p:cNvPr id="69" name="Picture 6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BCF78A1-CA20-4653-8313-C1595785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1F2555A-F96C-4D31-B88E-A743EE608212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B36786C2-1568-46A2-83E8-C1DB0958D4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6" y="1068723"/>
            <a:ext cx="899776" cy="534242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CD8549FA-51A0-40FC-9160-6B12EEFA8BBB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3D12C02-5B1F-442F-AF94-A79CE2B62D6A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6B51E5A-FE60-4002-ACB0-4A4DFB0930B7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8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142860"/>
            <a:ext cx="2162125" cy="2077418"/>
            <a:chOff x="4214034" y="1225994"/>
            <a:chExt cx="2162125" cy="2077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1718835"/>
              <a:chOff x="4189957" y="1584577"/>
              <a:chExt cx="2162125" cy="17188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1718835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135117"/>
            <a:ext cx="2162125" cy="2085161"/>
            <a:chOff x="6650365" y="1225994"/>
            <a:chExt cx="2162125" cy="208516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1726578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AB08E1A-6A40-4566-B991-9D7C172AB663}"/>
              </a:ext>
            </a:extLst>
          </p:cNvPr>
          <p:cNvGraphicFramePr>
            <a:graphicFrameLocks noGrp="1"/>
          </p:cNvGraphicFramePr>
          <p:nvPr/>
        </p:nvGraphicFramePr>
        <p:xfrm>
          <a:off x="3049975" y="3612798"/>
          <a:ext cx="304404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6">
                  <a:extLst>
                    <a:ext uri="{9D8B030D-6E8A-4147-A177-3AD203B41FA5}">
                      <a16:colId xmlns:a16="http://schemas.microsoft.com/office/drawing/2014/main" val="3542239607"/>
                    </a:ext>
                  </a:extLst>
                </a:gridCol>
                <a:gridCol w="308581">
                  <a:extLst>
                    <a:ext uri="{9D8B030D-6E8A-4147-A177-3AD203B41FA5}">
                      <a16:colId xmlns:a16="http://schemas.microsoft.com/office/drawing/2014/main" val="14359388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935438819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45877437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27767931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445628657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23672676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52602422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68472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45188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56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66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142860"/>
            <a:ext cx="2162125" cy="2077418"/>
            <a:chOff x="4214034" y="1225994"/>
            <a:chExt cx="2162125" cy="2077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1718835"/>
              <a:chOff x="4189957" y="1584577"/>
              <a:chExt cx="2162125" cy="17188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1718835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135117"/>
            <a:ext cx="2162125" cy="2085161"/>
            <a:chOff x="6650365" y="1225994"/>
            <a:chExt cx="2162125" cy="208516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1726578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AB08E1A-6A40-4566-B991-9D7C172A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2735"/>
              </p:ext>
            </p:extLst>
          </p:nvPr>
        </p:nvGraphicFramePr>
        <p:xfrm>
          <a:off x="3049975" y="3612798"/>
          <a:ext cx="304404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6">
                  <a:extLst>
                    <a:ext uri="{9D8B030D-6E8A-4147-A177-3AD203B41FA5}">
                      <a16:colId xmlns:a16="http://schemas.microsoft.com/office/drawing/2014/main" val="3542239607"/>
                    </a:ext>
                  </a:extLst>
                </a:gridCol>
                <a:gridCol w="308581">
                  <a:extLst>
                    <a:ext uri="{9D8B030D-6E8A-4147-A177-3AD203B41FA5}">
                      <a16:colId xmlns:a16="http://schemas.microsoft.com/office/drawing/2014/main" val="14359388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935438819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45877437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27767931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445628657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23672676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52602422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68472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245188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7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6691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2A63A-FCAC-4512-BF65-4B17F3773275}"/>
              </a:ext>
            </a:extLst>
          </p:cNvPr>
          <p:cNvCxnSpPr>
            <a:cxnSpLocks/>
          </p:cNvCxnSpPr>
          <p:nvPr/>
        </p:nvCxnSpPr>
        <p:spPr>
          <a:xfrm flipH="1" flipV="1">
            <a:off x="2705410" y="3220279"/>
            <a:ext cx="1031696" cy="392519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66BC0-DB6E-4ABE-9B3E-C4231E6C7EB6}"/>
              </a:ext>
            </a:extLst>
          </p:cNvPr>
          <p:cNvCxnSpPr>
            <a:cxnSpLocks/>
          </p:cNvCxnSpPr>
          <p:nvPr/>
        </p:nvCxnSpPr>
        <p:spPr>
          <a:xfrm flipH="1" flipV="1">
            <a:off x="2788637" y="3129407"/>
            <a:ext cx="2208372" cy="483390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21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142860"/>
            <a:ext cx="2162125" cy="2077418"/>
            <a:chOff x="4214034" y="1225994"/>
            <a:chExt cx="2162125" cy="2077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1718835"/>
              <a:chOff x="4189957" y="1584577"/>
              <a:chExt cx="2162125" cy="17188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1718835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135117"/>
            <a:ext cx="2162125" cy="2085161"/>
            <a:chOff x="6650365" y="1225994"/>
            <a:chExt cx="2162125" cy="208516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1726578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AB08E1A-6A40-4566-B991-9D7C172A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31968"/>
              </p:ext>
            </p:extLst>
          </p:nvPr>
        </p:nvGraphicFramePr>
        <p:xfrm>
          <a:off x="3049975" y="3612798"/>
          <a:ext cx="304404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6">
                  <a:extLst>
                    <a:ext uri="{9D8B030D-6E8A-4147-A177-3AD203B41FA5}">
                      <a16:colId xmlns:a16="http://schemas.microsoft.com/office/drawing/2014/main" val="3542239607"/>
                    </a:ext>
                  </a:extLst>
                </a:gridCol>
                <a:gridCol w="308581">
                  <a:extLst>
                    <a:ext uri="{9D8B030D-6E8A-4147-A177-3AD203B41FA5}">
                      <a16:colId xmlns:a16="http://schemas.microsoft.com/office/drawing/2014/main" val="14359388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935438819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45877437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27767931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445628657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23672676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52602422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68472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245188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7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6691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2A63A-FCAC-4512-BF65-4B17F3773275}"/>
              </a:ext>
            </a:extLst>
          </p:cNvPr>
          <p:cNvCxnSpPr>
            <a:cxnSpLocks/>
          </p:cNvCxnSpPr>
          <p:nvPr/>
        </p:nvCxnSpPr>
        <p:spPr>
          <a:xfrm flipH="1" flipV="1">
            <a:off x="2705410" y="3220279"/>
            <a:ext cx="1031696" cy="392519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66BC0-DB6E-4ABE-9B3E-C4231E6C7EB6}"/>
              </a:ext>
            </a:extLst>
          </p:cNvPr>
          <p:cNvCxnSpPr>
            <a:cxnSpLocks/>
          </p:cNvCxnSpPr>
          <p:nvPr/>
        </p:nvCxnSpPr>
        <p:spPr>
          <a:xfrm flipH="1" flipV="1">
            <a:off x="2788637" y="3129407"/>
            <a:ext cx="2208372" cy="483390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AC5FE2-40FC-4DDE-9787-ABEA4CA5D347}"/>
              </a:ext>
            </a:extLst>
          </p:cNvPr>
          <p:cNvCxnSpPr>
            <a:cxnSpLocks/>
          </p:cNvCxnSpPr>
          <p:nvPr/>
        </p:nvCxnSpPr>
        <p:spPr>
          <a:xfrm flipV="1">
            <a:off x="4692445" y="3259266"/>
            <a:ext cx="31599" cy="353532"/>
          </a:xfrm>
          <a:prstGeom prst="straightConnector1">
            <a:avLst/>
          </a:prstGeom>
          <a:ln w="38100" cap="rnd">
            <a:solidFill>
              <a:srgbClr val="00206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92C5F6-A830-4842-B372-45C5BDB57844}"/>
              </a:ext>
            </a:extLst>
          </p:cNvPr>
          <p:cNvCxnSpPr>
            <a:cxnSpLocks/>
          </p:cNvCxnSpPr>
          <p:nvPr/>
        </p:nvCxnSpPr>
        <p:spPr>
          <a:xfrm flipV="1">
            <a:off x="5325774" y="3157804"/>
            <a:ext cx="1171236" cy="454994"/>
          </a:xfrm>
          <a:prstGeom prst="straightConnector1">
            <a:avLst/>
          </a:prstGeom>
          <a:ln w="38100" cap="rnd">
            <a:solidFill>
              <a:srgbClr val="00206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09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AB08E1A-6A40-4566-B991-9D7C172A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05725"/>
              </p:ext>
            </p:extLst>
          </p:nvPr>
        </p:nvGraphicFramePr>
        <p:xfrm>
          <a:off x="3049975" y="3612798"/>
          <a:ext cx="304404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6">
                  <a:extLst>
                    <a:ext uri="{9D8B030D-6E8A-4147-A177-3AD203B41FA5}">
                      <a16:colId xmlns:a16="http://schemas.microsoft.com/office/drawing/2014/main" val="3542239607"/>
                    </a:ext>
                  </a:extLst>
                </a:gridCol>
                <a:gridCol w="308581">
                  <a:extLst>
                    <a:ext uri="{9D8B030D-6E8A-4147-A177-3AD203B41FA5}">
                      <a16:colId xmlns:a16="http://schemas.microsoft.com/office/drawing/2014/main" val="14359388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935438819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45877437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27767931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445628657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23672676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52602422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68472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245188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7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6691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2A63A-FCAC-4512-BF65-4B17F3773275}"/>
              </a:ext>
            </a:extLst>
          </p:cNvPr>
          <p:cNvCxnSpPr>
            <a:cxnSpLocks/>
          </p:cNvCxnSpPr>
          <p:nvPr/>
        </p:nvCxnSpPr>
        <p:spPr>
          <a:xfrm flipH="1" flipV="1">
            <a:off x="2705410" y="3220279"/>
            <a:ext cx="1031696" cy="392519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66BC0-DB6E-4ABE-9B3E-C4231E6C7EB6}"/>
              </a:ext>
            </a:extLst>
          </p:cNvPr>
          <p:cNvCxnSpPr>
            <a:cxnSpLocks/>
          </p:cNvCxnSpPr>
          <p:nvPr/>
        </p:nvCxnSpPr>
        <p:spPr>
          <a:xfrm flipH="1" flipV="1">
            <a:off x="2788637" y="3129407"/>
            <a:ext cx="2208372" cy="483390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B5ECA-403D-4093-9021-BFE8CDEC9953}"/>
              </a:ext>
            </a:extLst>
          </p:cNvPr>
          <p:cNvGrpSpPr/>
          <p:nvPr/>
        </p:nvGrpSpPr>
        <p:grpSpPr>
          <a:xfrm>
            <a:off x="2938508" y="1940739"/>
            <a:ext cx="6359470" cy="677990"/>
            <a:chOff x="11539171" y="3405114"/>
            <a:chExt cx="19957614" cy="903987"/>
          </a:xfrm>
          <a:solidFill>
            <a:schemeClr val="accent4">
              <a:lumMod val="75000"/>
            </a:schemeClr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5B9D7B3-DEF5-46C1-ADE2-2407CDEA930C}"/>
                </a:ext>
              </a:extLst>
            </p:cNvPr>
            <p:cNvSpPr/>
            <p:nvPr/>
          </p:nvSpPr>
          <p:spPr>
            <a:xfrm>
              <a:off x="12387785" y="3405114"/>
              <a:ext cx="17912827" cy="90398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28E780-0660-4380-91CA-7824A597CBEF}"/>
                    </a:ext>
                  </a:extLst>
                </p:cNvPr>
                <p:cNvSpPr txBox="1"/>
                <p:nvPr/>
              </p:nvSpPr>
              <p:spPr>
                <a:xfrm>
                  <a:off x="11539171" y="3491782"/>
                  <a:ext cx="19957614" cy="7195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𝑠𝐶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𝑞𝑢𝑎𝑟𝑡𝑒𝑡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𝑎𝑙𝑖𝑔𝑛𝑚𝑒𝑛𝑡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𝑠𝑖𝑡𝑒𝑠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𝑐𝑜𝑛𝑐𝑜𝑟𝑑𝑎𝑛𝑡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𝑔𝑟𝑜𝑢𝑝𝑖𝑛𝑔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𝑑𝑒𝑐𝑖𝑠𝑖𝑣𝑒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𝑎𝑙𝑖𝑔𝑛𝑚𝑒𝑛𝑡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𝑠𝑖𝑡𝑒𝑠</m:t>
                            </m:r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28E780-0660-4380-91CA-7824A597C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71" y="3491782"/>
                  <a:ext cx="19957614" cy="719513"/>
                </a:xfrm>
                <a:prstGeom prst="rect">
                  <a:avLst/>
                </a:prstGeom>
                <a:blipFill>
                  <a:blip r:embed="rId4"/>
                  <a:stretch>
                    <a:fillRect b="-44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F7A988-7C02-4673-B9FE-673AD7B53BF4}"/>
              </a:ext>
            </a:extLst>
          </p:cNvPr>
          <p:cNvSpPr txBox="1"/>
          <p:nvPr/>
        </p:nvSpPr>
        <p:spPr>
          <a:xfrm>
            <a:off x="3208918" y="1586753"/>
            <a:ext cx="322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each branch in the species tree: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B6970-EEB6-475C-A270-61505C3A1FCA}"/>
              </a:ext>
            </a:extLst>
          </p:cNvPr>
          <p:cNvSpPr txBox="1"/>
          <p:nvPr/>
        </p:nvSpPr>
        <p:spPr>
          <a:xfrm>
            <a:off x="5137218" y="2683624"/>
            <a:ext cx="185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Minh et al. 2019, IQ-TREE 2</a:t>
            </a:r>
          </a:p>
        </p:txBody>
      </p:sp>
    </p:spTree>
    <p:extLst>
      <p:ext uri="{BB962C8B-B14F-4D97-AF65-F5344CB8AC3E}">
        <p14:creationId xmlns:p14="http://schemas.microsoft.com/office/powerpoint/2010/main" val="753545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36B70-3EBF-4711-A10A-B1D26AD5D48F}"/>
              </a:ext>
            </a:extLst>
          </p:cNvPr>
          <p:cNvGrpSpPr/>
          <p:nvPr/>
        </p:nvGrpSpPr>
        <p:grpSpPr>
          <a:xfrm>
            <a:off x="133882" y="1870166"/>
            <a:ext cx="4551708" cy="1782365"/>
            <a:chOff x="1765326" y="210498"/>
            <a:chExt cx="6879217" cy="2376486"/>
          </a:xfrm>
          <a:solidFill>
            <a:schemeClr val="accent5">
              <a:lumMod val="75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BB8128-C04F-4927-ABE5-A3D89DB65C3A}"/>
                </a:ext>
              </a:extLst>
            </p:cNvPr>
            <p:cNvSpPr/>
            <p:nvPr/>
          </p:nvSpPr>
          <p:spPr>
            <a:xfrm>
              <a:off x="1765326" y="210498"/>
              <a:ext cx="6879217" cy="2376486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052446-A994-4957-8E72-D076C6C9ACDA}"/>
                    </a:ext>
                  </a:extLst>
                </p:cNvPr>
                <p:cNvSpPr txBox="1"/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For a given locus, if the average </a:t>
                  </a:r>
                  <a:r>
                    <a:rPr lang="en-US" sz="2400" dirty="0" err="1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sCF</a:t>
                  </a:r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 of all branches is below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white">
                              <a:lumMod val="95000"/>
                            </a:prst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, run the gene tree model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052446-A994-4957-8E72-D076C6C9A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blipFill>
                  <a:blip r:embed="rId3"/>
                  <a:stretch>
                    <a:fillRect t="-4061" r="-850" b="-10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931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6CDB28AA-6A58-4A60-BB69-E676DA599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37" y="1372989"/>
            <a:ext cx="4047981" cy="32383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1EED8CE-7266-404A-B97C-0B09D4093878}"/>
              </a:ext>
            </a:extLst>
          </p:cNvPr>
          <p:cNvGrpSpPr/>
          <p:nvPr/>
        </p:nvGrpSpPr>
        <p:grpSpPr>
          <a:xfrm>
            <a:off x="133882" y="1870166"/>
            <a:ext cx="4551708" cy="1782365"/>
            <a:chOff x="1765326" y="210498"/>
            <a:chExt cx="6879217" cy="2376486"/>
          </a:xfrm>
          <a:solidFill>
            <a:schemeClr val="accent5">
              <a:lumMod val="75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014E23-84FC-479D-B797-1A50422463DA}"/>
                </a:ext>
              </a:extLst>
            </p:cNvPr>
            <p:cNvSpPr/>
            <p:nvPr/>
          </p:nvSpPr>
          <p:spPr>
            <a:xfrm>
              <a:off x="1765326" y="210498"/>
              <a:ext cx="6879217" cy="2376486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BDAE5D-D7AD-4B6E-BFFF-02FCAE3A688A}"/>
                    </a:ext>
                  </a:extLst>
                </p:cNvPr>
                <p:cNvSpPr txBox="1"/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For a given locus, if the average </a:t>
                  </a:r>
                  <a:r>
                    <a:rPr lang="en-US" sz="2400" dirty="0" err="1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sCF</a:t>
                  </a:r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 of all branches is below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white">
                              <a:lumMod val="95000"/>
                            </a:prst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, run the gene tree model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BDAE5D-D7AD-4B6E-BFFF-02FCAE3A6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blipFill>
                  <a:blip r:embed="rId4"/>
                  <a:stretch>
                    <a:fillRect t="-4061" r="-850" b="-10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2970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6CDB28AA-6A58-4A60-BB69-E676DA599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37" y="1372989"/>
            <a:ext cx="4047981" cy="32383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647915-B9F3-4681-8465-7C0E2762D438}"/>
              </a:ext>
            </a:extLst>
          </p:cNvPr>
          <p:cNvCxnSpPr>
            <a:cxnSpLocks/>
          </p:cNvCxnSpPr>
          <p:nvPr/>
        </p:nvCxnSpPr>
        <p:spPr>
          <a:xfrm flipV="1">
            <a:off x="5362207" y="3816626"/>
            <a:ext cx="1782608" cy="634659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4C546-4A46-46F4-9CB2-2C5A74DE9812}"/>
              </a:ext>
            </a:extLst>
          </p:cNvPr>
          <p:cNvGrpSpPr/>
          <p:nvPr/>
        </p:nvGrpSpPr>
        <p:grpSpPr>
          <a:xfrm>
            <a:off x="2271860" y="3754156"/>
            <a:ext cx="2969228" cy="1297464"/>
            <a:chOff x="2271860" y="3680317"/>
            <a:chExt cx="2969228" cy="12974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47667D-5B58-41D6-8C79-A9B6FEF1BC03}"/>
                </a:ext>
              </a:extLst>
            </p:cNvPr>
            <p:cNvGrpSpPr/>
            <p:nvPr/>
          </p:nvGrpSpPr>
          <p:grpSpPr>
            <a:xfrm>
              <a:off x="2271860" y="3680317"/>
              <a:ext cx="2969228" cy="1297464"/>
              <a:chOff x="19357095" y="3118655"/>
              <a:chExt cx="9318182" cy="144808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F41B11C-D39E-4DBE-B40B-79A27FF894EA}"/>
                  </a:ext>
                </a:extLst>
              </p:cNvPr>
              <p:cNvSpPr/>
              <p:nvPr/>
            </p:nvSpPr>
            <p:spPr>
              <a:xfrm>
                <a:off x="19357095" y="3118655"/>
                <a:ext cx="9318182" cy="1448080"/>
              </a:xfrm>
              <a:prstGeom prst="roundRect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F8ABB3-095B-44A8-BF68-07BC4BD15475}"/>
                  </a:ext>
                </a:extLst>
              </p:cNvPr>
              <p:cNvSpPr txBox="1"/>
              <p:nvPr/>
            </p:nvSpPr>
            <p:spPr>
              <a:xfrm>
                <a:off x="19757991" y="3140872"/>
                <a:ext cx="8720169" cy="343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1400" dirty="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rPr>
                  <a:t>Avg. </a:t>
                </a:r>
                <a:r>
                  <a:rPr lang="en-US" sz="1400" dirty="0" err="1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rPr>
                  <a:t>sCF</a:t>
                </a:r>
                <a:r>
                  <a:rPr lang="en-US" sz="1400" dirty="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rPr>
                  <a:t> = 0.4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DD39D1-C0C7-4A62-8218-4C27253FF77B}"/>
                </a:ext>
              </a:extLst>
            </p:cNvPr>
            <p:cNvCxnSpPr>
              <a:cxnSpLocks/>
            </p:cNvCxnSpPr>
            <p:nvPr/>
          </p:nvCxnSpPr>
          <p:spPr>
            <a:xfrm>
              <a:off x="3782315" y="3972788"/>
              <a:ext cx="0" cy="254140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570A76-A4C9-4922-9155-3B0DC22BF722}"/>
                </a:ext>
              </a:extLst>
            </p:cNvPr>
            <p:cNvSpPr txBox="1"/>
            <p:nvPr/>
          </p:nvSpPr>
          <p:spPr>
            <a:xfrm>
              <a:off x="2392979" y="4152182"/>
              <a:ext cx="277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1,659 loci for gene tree model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FE23DD-8728-4E50-A68C-ABDD7F025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2315" y="4447313"/>
              <a:ext cx="0" cy="254140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6DEC6-7DBE-49D9-842F-D1A47C7870A6}"/>
                </a:ext>
              </a:extLst>
            </p:cNvPr>
            <p:cNvSpPr txBox="1"/>
            <p:nvPr/>
          </p:nvSpPr>
          <p:spPr>
            <a:xfrm>
              <a:off x="2392979" y="4653749"/>
              <a:ext cx="277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17 days with 16 threads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E4790-4621-4F47-B323-B61CF9228DCE}"/>
              </a:ext>
            </a:extLst>
          </p:cNvPr>
          <p:cNvGrpSpPr/>
          <p:nvPr/>
        </p:nvGrpSpPr>
        <p:grpSpPr>
          <a:xfrm>
            <a:off x="133882" y="1870166"/>
            <a:ext cx="4551708" cy="1782365"/>
            <a:chOff x="1765326" y="210498"/>
            <a:chExt cx="6879217" cy="2376486"/>
          </a:xfrm>
          <a:solidFill>
            <a:schemeClr val="accent5">
              <a:lumMod val="75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621810-25B2-4091-BD13-0A2892904548}"/>
                </a:ext>
              </a:extLst>
            </p:cNvPr>
            <p:cNvSpPr/>
            <p:nvPr/>
          </p:nvSpPr>
          <p:spPr>
            <a:xfrm>
              <a:off x="1765326" y="210498"/>
              <a:ext cx="6879217" cy="2376486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B9855D5-0C13-4DA0-B525-BA57ED11A92F}"/>
                    </a:ext>
                  </a:extLst>
                </p:cNvPr>
                <p:cNvSpPr txBox="1"/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For a given locus, if the average </a:t>
                  </a:r>
                  <a:r>
                    <a:rPr lang="en-US" sz="2400" dirty="0" err="1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sCF</a:t>
                  </a:r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 of all branches is below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white">
                              <a:lumMod val="95000"/>
                            </a:prst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, run the gene tree model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B9855D5-0C13-4DA0-B525-BA57ED11A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blipFill>
                  <a:blip r:embed="rId4"/>
                  <a:stretch>
                    <a:fillRect t="-4061" r="-850" b="-10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7127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11961F8-8C74-4E31-9556-BA836DBB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360" y="1006582"/>
            <a:ext cx="3426602" cy="3426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</p:spTree>
    <p:extLst>
      <p:ext uri="{BB962C8B-B14F-4D97-AF65-F5344CB8AC3E}">
        <p14:creationId xmlns:p14="http://schemas.microsoft.com/office/powerpoint/2010/main" val="2281692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11961F8-8C74-4E31-9556-BA836DBB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360" y="1006582"/>
            <a:ext cx="3426602" cy="3426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B819F272-D1F6-4361-A6F8-C58DB68533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03" y="1093545"/>
            <a:ext cx="4049955" cy="40499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39FE9B-CC4C-47E4-9FFE-2D4308488E36}"/>
              </a:ext>
            </a:extLst>
          </p:cNvPr>
          <p:cNvCxnSpPr>
            <a:cxnSpLocks/>
          </p:cNvCxnSpPr>
          <p:nvPr/>
        </p:nvCxnSpPr>
        <p:spPr>
          <a:xfrm>
            <a:off x="5389849" y="3350526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D07672-2FF2-4D41-90CF-1667F8DA8F7C}"/>
              </a:ext>
            </a:extLst>
          </p:cNvPr>
          <p:cNvSpPr txBox="1"/>
          <p:nvPr/>
        </p:nvSpPr>
        <p:spPr>
          <a:xfrm>
            <a:off x="4805789" y="3178754"/>
            <a:ext cx="81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43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29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91F1B-1FA1-451C-9897-3FC59ED0D911}"/>
              </a:ext>
            </a:extLst>
          </p:cNvPr>
          <p:cNvSpPr/>
          <p:nvPr/>
        </p:nvSpPr>
        <p:spPr>
          <a:xfrm>
            <a:off x="3558531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CD8022-48D7-492A-BA30-F88AB90D0866}"/>
              </a:ext>
            </a:extLst>
          </p:cNvPr>
          <p:cNvGrpSpPr/>
          <p:nvPr/>
        </p:nvGrpSpPr>
        <p:grpSpPr>
          <a:xfrm>
            <a:off x="308473" y="393308"/>
            <a:ext cx="2916736" cy="3988289"/>
            <a:chOff x="5686012" y="482205"/>
            <a:chExt cx="1930503" cy="398828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8E0ECB-3AB0-4101-A20E-90C1490E2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FE94CE-815A-443E-8D36-A8844AF410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766A71-0416-4004-9D81-D0C80475E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6A1A99-943D-4699-ACD8-6719759DF9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28C276-981B-4DE7-8836-0E48EABE8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C33B94-EBF5-436D-A003-12F1EA9EB9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30" y="103763"/>
            <a:ext cx="502179" cy="57908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DBFAE1-D5D7-435F-A692-E0245C93A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43" y="1909805"/>
            <a:ext cx="800986" cy="65080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627E62-AE79-4138-BD7A-51D7D3E395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4326" y="4234749"/>
            <a:ext cx="800986" cy="5178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AAB007-FD42-41CA-9A61-49AC25AB92C8}"/>
              </a:ext>
            </a:extLst>
          </p:cNvPr>
          <p:cNvSpPr txBox="1"/>
          <p:nvPr/>
        </p:nvSpPr>
        <p:spPr>
          <a:xfrm>
            <a:off x="3321120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8ED96-6A2A-4C81-984C-67DD776325A4}"/>
              </a:ext>
            </a:extLst>
          </p:cNvPr>
          <p:cNvSpPr txBox="1"/>
          <p:nvPr/>
        </p:nvSpPr>
        <p:spPr>
          <a:xfrm>
            <a:off x="3343129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E12F12-E45B-4F40-B666-03231660B157}"/>
              </a:ext>
            </a:extLst>
          </p:cNvPr>
          <p:cNvSpPr txBox="1"/>
          <p:nvPr/>
        </p:nvSpPr>
        <p:spPr>
          <a:xfrm>
            <a:off x="3343129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38A79-9589-489A-BC9C-AE1B3F46C2F5}"/>
              </a:ext>
            </a:extLst>
          </p:cNvPr>
          <p:cNvSpPr txBox="1"/>
          <p:nvPr/>
        </p:nvSpPr>
        <p:spPr>
          <a:xfrm>
            <a:off x="3321120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61586E-51B4-4866-9B39-D2DF84838B65}"/>
              </a:ext>
            </a:extLst>
          </p:cNvPr>
          <p:cNvSpPr txBox="1"/>
          <p:nvPr/>
        </p:nvSpPr>
        <p:spPr>
          <a:xfrm>
            <a:off x="3321120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F89C4F-D444-4833-8C58-E236E5C01C87}"/>
              </a:ext>
            </a:extLst>
          </p:cNvPr>
          <p:cNvCxnSpPr>
            <a:cxnSpLocks/>
          </p:cNvCxnSpPr>
          <p:nvPr/>
        </p:nvCxnSpPr>
        <p:spPr>
          <a:xfrm>
            <a:off x="5217047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220BEB-B124-4BCB-9F83-68FE68D12253}"/>
              </a:ext>
            </a:extLst>
          </p:cNvPr>
          <p:cNvCxnSpPr>
            <a:cxnSpLocks/>
          </p:cNvCxnSpPr>
          <p:nvPr/>
        </p:nvCxnSpPr>
        <p:spPr>
          <a:xfrm>
            <a:off x="5217047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5217047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5217047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726D05-76CB-4C14-A09E-F10777D8A2D3}"/>
              </a:ext>
            </a:extLst>
          </p:cNvPr>
          <p:cNvCxnSpPr>
            <a:cxnSpLocks/>
          </p:cNvCxnSpPr>
          <p:nvPr/>
        </p:nvCxnSpPr>
        <p:spPr>
          <a:xfrm>
            <a:off x="5217047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23D41A-AFA6-4E85-8CA9-1E0520E43EBC}"/>
              </a:ext>
            </a:extLst>
          </p:cNvPr>
          <p:cNvSpPr txBox="1"/>
          <p:nvPr/>
        </p:nvSpPr>
        <p:spPr>
          <a:xfrm>
            <a:off x="3582259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3550698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3574426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03FCAD0-8A32-9A49-715C-53DAC96B0F6B}"/>
              </a:ext>
            </a:extLst>
          </p:cNvPr>
          <p:cNvSpPr/>
          <p:nvPr/>
        </p:nvSpPr>
        <p:spPr>
          <a:xfrm>
            <a:off x="6262241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625BD-4D96-32B4-B8AD-C8DAD05B4EE8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A22BC28-2657-6D47-5C84-A6B7D13362B3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F69B9D-BBAF-0022-2AAF-B120DA5B0C8F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E7227-3FA0-49D7-A9BD-887559BEF2BA}"/>
              </a:ext>
            </a:extLst>
          </p:cNvPr>
          <p:cNvGrpSpPr/>
          <p:nvPr/>
        </p:nvGrpSpPr>
        <p:grpSpPr>
          <a:xfrm>
            <a:off x="6254931" y="2972318"/>
            <a:ext cx="899776" cy="895170"/>
            <a:chOff x="6262241" y="3184553"/>
            <a:chExt cx="899776" cy="895170"/>
          </a:xfrm>
        </p:grpSpPr>
        <p:pic>
          <p:nvPicPr>
            <p:cNvPr id="9" name="Picture 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8997567-A643-4E34-866E-33B516D6E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DD863A1-E69A-4B14-969F-95696966C3BF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F26315-82CC-486D-9CBF-1288D5EEA5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6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7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D3BF9-93E9-4A2A-8F9D-500C4C0AFD70}"/>
              </a:ext>
            </a:extLst>
          </p:cNvPr>
          <p:cNvSpPr/>
          <p:nvPr/>
        </p:nvSpPr>
        <p:spPr>
          <a:xfrm>
            <a:off x="0" y="-622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98056-522A-46C0-A46B-D6A54187A8D8}"/>
              </a:ext>
            </a:extLst>
          </p:cNvPr>
          <p:cNvSpPr txBox="1"/>
          <p:nvPr/>
        </p:nvSpPr>
        <p:spPr>
          <a:xfrm>
            <a:off x="-2" y="384586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all situations require the most complicated model</a:t>
            </a:r>
          </a:p>
        </p:txBody>
      </p:sp>
    </p:spTree>
    <p:extLst>
      <p:ext uri="{BB962C8B-B14F-4D97-AF65-F5344CB8AC3E}">
        <p14:creationId xmlns:p14="http://schemas.microsoft.com/office/powerpoint/2010/main" val="2256237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D3BF9-93E9-4A2A-8F9D-500C4C0AFD70}"/>
              </a:ext>
            </a:extLst>
          </p:cNvPr>
          <p:cNvSpPr/>
          <p:nvPr/>
        </p:nvSpPr>
        <p:spPr>
          <a:xfrm>
            <a:off x="0" y="-622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98056-522A-46C0-A46B-D6A54187A8D8}"/>
              </a:ext>
            </a:extLst>
          </p:cNvPr>
          <p:cNvSpPr txBox="1"/>
          <p:nvPr/>
        </p:nvSpPr>
        <p:spPr>
          <a:xfrm>
            <a:off x="-2" y="384586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all situations require the most complicated model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4A307C6-D0D8-42A4-A2C7-20C742D7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22214"/>
              </p:ext>
            </p:extLst>
          </p:nvPr>
        </p:nvGraphicFramePr>
        <p:xfrm>
          <a:off x="-2" y="2553455"/>
          <a:ext cx="9143998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8">
                  <a:extLst>
                    <a:ext uri="{9D8B030D-6E8A-4147-A177-3AD203B41FA5}">
                      <a16:colId xmlns:a16="http://schemas.microsoft.com/office/drawing/2014/main" val="188845137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Trade years of CPU time for ~1 hour to calculate </a:t>
                      </a:r>
                      <a:r>
                        <a:rPr lang="en-US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sCF</a:t>
                      </a:r>
                      <a:endParaRPr lang="en-US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43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Drastically reduce the number of compute cycles and energy used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7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8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D3BF9-93E9-4A2A-8F9D-500C4C0AFD70}"/>
              </a:ext>
            </a:extLst>
          </p:cNvPr>
          <p:cNvSpPr/>
          <p:nvPr/>
        </p:nvSpPr>
        <p:spPr>
          <a:xfrm>
            <a:off x="0" y="-622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98056-522A-46C0-A46B-D6A54187A8D8}"/>
              </a:ext>
            </a:extLst>
          </p:cNvPr>
          <p:cNvSpPr txBox="1"/>
          <p:nvPr/>
        </p:nvSpPr>
        <p:spPr>
          <a:xfrm>
            <a:off x="-2" y="384586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all situations require the most complicated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B79ACF-0013-4E41-8A2D-5DCDFEA92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03577"/>
              </p:ext>
            </p:extLst>
          </p:nvPr>
        </p:nvGraphicFramePr>
        <p:xfrm>
          <a:off x="-2" y="2553455"/>
          <a:ext cx="914399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8">
                  <a:extLst>
                    <a:ext uri="{9D8B030D-6E8A-4147-A177-3AD203B41FA5}">
                      <a16:colId xmlns:a16="http://schemas.microsoft.com/office/drawing/2014/main" val="188845137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Trade years of CPU time for ~1 hour to calculate </a:t>
                      </a:r>
                      <a:r>
                        <a:rPr lang="en-US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sCF</a:t>
                      </a:r>
                      <a:endParaRPr lang="en-US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43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Drastically reduce the number of compute cycles and energy used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73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 need to pre-estimate gene trees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7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81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29D57E-0D9A-4CF1-9EC9-DCF60B250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28"/>
            <a:ext cx="4532243" cy="45322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605FF2-CE8C-43C7-BDAF-94878FDC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84" y="0"/>
            <a:ext cx="8743950" cy="571965"/>
          </a:xfrm>
        </p:spPr>
        <p:txBody>
          <a:bodyPr>
            <a:noAutofit/>
          </a:bodyPr>
          <a:lstStyle/>
          <a:p>
            <a:r>
              <a:rPr lang="en-US" sz="2800" dirty="0"/>
              <a:t>Concordance factors can also be used to reduce tree-size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95FFD-3E64-4D8A-A481-0A3A6C3B27D5}"/>
              </a:ext>
            </a:extLst>
          </p:cNvPr>
          <p:cNvSpPr txBox="1"/>
          <p:nvPr/>
        </p:nvSpPr>
        <p:spPr>
          <a:xfrm>
            <a:off x="729815" y="3947255"/>
            <a:ext cx="30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188 species rodent phylogeny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65C75E-263E-4748-8B29-9E666FE1726E}"/>
              </a:ext>
            </a:extLst>
          </p:cNvPr>
          <p:cNvGrpSpPr/>
          <p:nvPr/>
        </p:nvGrpSpPr>
        <p:grpSpPr>
          <a:xfrm>
            <a:off x="3591302" y="994461"/>
            <a:ext cx="2040909" cy="369798"/>
            <a:chOff x="19656102" y="3506619"/>
            <a:chExt cx="8720168" cy="671301"/>
          </a:xfrm>
          <a:solidFill>
            <a:schemeClr val="accent4">
              <a:lumMod val="7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5FD015-6839-425F-B45E-C6B14F4D4FC5}"/>
                </a:ext>
              </a:extLst>
            </p:cNvPr>
            <p:cNvSpPr/>
            <p:nvPr/>
          </p:nvSpPr>
          <p:spPr>
            <a:xfrm>
              <a:off x="20497377" y="3506619"/>
              <a:ext cx="7134428" cy="671301"/>
            </a:xfrm>
            <a:prstGeom prst="round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84FA3C-E096-421D-957F-23C3D59D1ACF}"/>
                </a:ext>
              </a:extLst>
            </p:cNvPr>
            <p:cNvSpPr txBox="1"/>
            <p:nvPr/>
          </p:nvSpPr>
          <p:spPr>
            <a:xfrm>
              <a:off x="19656102" y="3507465"/>
              <a:ext cx="8720168" cy="67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~12,000 genes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17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29D57E-0D9A-4CF1-9EC9-DCF60B250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28"/>
            <a:ext cx="4532243" cy="4532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2AB81-8D5C-404B-A262-98E039B11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757" y="305627"/>
            <a:ext cx="4532243" cy="45322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E7B088-49A8-479B-8B6A-60BF0622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84" y="0"/>
            <a:ext cx="8743950" cy="571965"/>
          </a:xfrm>
        </p:spPr>
        <p:txBody>
          <a:bodyPr>
            <a:noAutofit/>
          </a:bodyPr>
          <a:lstStyle/>
          <a:p>
            <a:r>
              <a:rPr lang="en-US" sz="2800" dirty="0"/>
              <a:t>Concordance factors can also be used to reduce tree-size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73E1C-64A7-44C1-9D3F-7B659D0A9F45}"/>
              </a:ext>
            </a:extLst>
          </p:cNvPr>
          <p:cNvCxnSpPr>
            <a:cxnSpLocks/>
          </p:cNvCxnSpPr>
          <p:nvPr/>
        </p:nvCxnSpPr>
        <p:spPr>
          <a:xfrm>
            <a:off x="4308333" y="252971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9ACB8C-EE3E-4300-B193-DDF12436D6EE}"/>
              </a:ext>
            </a:extLst>
          </p:cNvPr>
          <p:cNvSpPr txBox="1"/>
          <p:nvPr/>
        </p:nvSpPr>
        <p:spPr>
          <a:xfrm>
            <a:off x="3890461" y="2675047"/>
            <a:ext cx="15675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Prune based on concordance and branch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90B70-CC59-4A61-B499-607D7E8BE821}"/>
              </a:ext>
            </a:extLst>
          </p:cNvPr>
          <p:cNvSpPr txBox="1"/>
          <p:nvPr/>
        </p:nvSpPr>
        <p:spPr>
          <a:xfrm>
            <a:off x="729815" y="3947255"/>
            <a:ext cx="30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188 species rodent phylogeny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820B2-D7D9-4BDB-A843-3808423A8C82}"/>
              </a:ext>
            </a:extLst>
          </p:cNvPr>
          <p:cNvSpPr txBox="1"/>
          <p:nvPr/>
        </p:nvSpPr>
        <p:spPr>
          <a:xfrm>
            <a:off x="5187279" y="3949772"/>
            <a:ext cx="3072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83 species pruned rodent phylogeny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28F9E-648D-4018-B810-7F1FD5F262DB}"/>
              </a:ext>
            </a:extLst>
          </p:cNvPr>
          <p:cNvSpPr/>
          <p:nvPr/>
        </p:nvSpPr>
        <p:spPr>
          <a:xfrm>
            <a:off x="4532241" y="571965"/>
            <a:ext cx="655038" cy="101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451F0D-08C1-48E1-96F5-74FF1C3565E7}"/>
              </a:ext>
            </a:extLst>
          </p:cNvPr>
          <p:cNvGrpSpPr/>
          <p:nvPr/>
        </p:nvGrpSpPr>
        <p:grpSpPr>
          <a:xfrm>
            <a:off x="3591302" y="994461"/>
            <a:ext cx="2040909" cy="369798"/>
            <a:chOff x="19656102" y="3506619"/>
            <a:chExt cx="8720168" cy="671301"/>
          </a:xfrm>
          <a:solidFill>
            <a:schemeClr val="accent4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FE7043-D6B0-4DBA-A728-264D9A6801EE}"/>
                </a:ext>
              </a:extLst>
            </p:cNvPr>
            <p:cNvSpPr/>
            <p:nvPr/>
          </p:nvSpPr>
          <p:spPr>
            <a:xfrm>
              <a:off x="20497377" y="3506619"/>
              <a:ext cx="7134428" cy="671301"/>
            </a:xfrm>
            <a:prstGeom prst="round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0F1DDB-BFD0-48E2-AFAA-8ADEFEF7902A}"/>
                </a:ext>
              </a:extLst>
            </p:cNvPr>
            <p:cNvSpPr txBox="1"/>
            <p:nvPr/>
          </p:nvSpPr>
          <p:spPr>
            <a:xfrm>
              <a:off x="19656102" y="3507465"/>
              <a:ext cx="8720168" cy="67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~12,000 genes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15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29D57E-0D9A-4CF1-9EC9-DCF60B250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28"/>
            <a:ext cx="4532243" cy="4532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2AB81-8D5C-404B-A262-98E039B11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757" y="305627"/>
            <a:ext cx="4532243" cy="45322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188B35-ADE6-4468-BDD6-27482E1D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84" y="0"/>
            <a:ext cx="8743950" cy="571965"/>
          </a:xfrm>
        </p:spPr>
        <p:txBody>
          <a:bodyPr>
            <a:noAutofit/>
          </a:bodyPr>
          <a:lstStyle/>
          <a:p>
            <a:r>
              <a:rPr lang="en-US" sz="2800" dirty="0"/>
              <a:t>Concordance factors can also be used to reduce tree-size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F061D-013A-4161-A185-5B5BF90B9E19}"/>
              </a:ext>
            </a:extLst>
          </p:cNvPr>
          <p:cNvSpPr txBox="1"/>
          <p:nvPr/>
        </p:nvSpPr>
        <p:spPr>
          <a:xfrm>
            <a:off x="729815" y="3947255"/>
            <a:ext cx="30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188 species rodent phylogeny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0EDA-D85C-42B2-A191-B2876464C124}"/>
              </a:ext>
            </a:extLst>
          </p:cNvPr>
          <p:cNvSpPr txBox="1"/>
          <p:nvPr/>
        </p:nvSpPr>
        <p:spPr>
          <a:xfrm>
            <a:off x="5187279" y="3949772"/>
            <a:ext cx="3072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83 species pruned rodent phylogeny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A02754-CBEF-44A9-AA93-376283C5DACB}"/>
              </a:ext>
            </a:extLst>
          </p:cNvPr>
          <p:cNvSpPr/>
          <p:nvPr/>
        </p:nvSpPr>
        <p:spPr>
          <a:xfrm>
            <a:off x="4532241" y="571965"/>
            <a:ext cx="655038" cy="101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D6EBD-41F5-472F-ABE4-258F8115DDBA}"/>
              </a:ext>
            </a:extLst>
          </p:cNvPr>
          <p:cNvCxnSpPr>
            <a:cxnSpLocks/>
          </p:cNvCxnSpPr>
          <p:nvPr/>
        </p:nvCxnSpPr>
        <p:spPr>
          <a:xfrm>
            <a:off x="4308333" y="252971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312EFA-6842-4CC0-977C-9614A7F633E9}"/>
              </a:ext>
            </a:extLst>
          </p:cNvPr>
          <p:cNvSpPr txBox="1"/>
          <p:nvPr/>
        </p:nvSpPr>
        <p:spPr>
          <a:xfrm>
            <a:off x="3890461" y="2675047"/>
            <a:ext cx="15675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Prune based on concordance and branch length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4A1420-3432-44C7-8DCF-E81F878910C4}"/>
              </a:ext>
            </a:extLst>
          </p:cNvPr>
          <p:cNvGrpSpPr/>
          <p:nvPr/>
        </p:nvGrpSpPr>
        <p:grpSpPr>
          <a:xfrm>
            <a:off x="3591302" y="994461"/>
            <a:ext cx="2040909" cy="369798"/>
            <a:chOff x="19656102" y="3506619"/>
            <a:chExt cx="8720168" cy="671301"/>
          </a:xfrm>
          <a:solidFill>
            <a:schemeClr val="accent4">
              <a:lumMod val="75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5F82E3-DFA7-41E0-9473-3A8AD4AD1827}"/>
                </a:ext>
              </a:extLst>
            </p:cNvPr>
            <p:cNvSpPr/>
            <p:nvPr/>
          </p:nvSpPr>
          <p:spPr>
            <a:xfrm>
              <a:off x="20497377" y="3506619"/>
              <a:ext cx="7134428" cy="671301"/>
            </a:xfrm>
            <a:prstGeom prst="round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D425A-E96E-4949-8339-3EE0BBBA689D}"/>
                </a:ext>
              </a:extLst>
            </p:cNvPr>
            <p:cNvSpPr txBox="1"/>
            <p:nvPr/>
          </p:nvSpPr>
          <p:spPr>
            <a:xfrm>
              <a:off x="19656102" y="3507465"/>
              <a:ext cx="8720168" cy="67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~12,000 genes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25DA6-C94E-4F99-A387-43173143A43C}"/>
              </a:ext>
            </a:extLst>
          </p:cNvPr>
          <p:cNvSpPr/>
          <p:nvPr/>
        </p:nvSpPr>
        <p:spPr>
          <a:xfrm>
            <a:off x="0" y="571965"/>
            <a:ext cx="9144000" cy="45721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D0C3D7-AD25-4076-9598-CD23E4786EA0}"/>
              </a:ext>
            </a:extLst>
          </p:cNvPr>
          <p:cNvGrpSpPr/>
          <p:nvPr/>
        </p:nvGrpSpPr>
        <p:grpSpPr>
          <a:xfrm>
            <a:off x="2686529" y="1223690"/>
            <a:ext cx="3691423" cy="2612046"/>
            <a:chOff x="3514193" y="3515612"/>
            <a:chExt cx="2183769" cy="15452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072747E-01CF-4758-8A96-93BB2239C24C}"/>
                </a:ext>
              </a:extLst>
            </p:cNvPr>
            <p:cNvSpPr/>
            <p:nvPr/>
          </p:nvSpPr>
          <p:spPr>
            <a:xfrm>
              <a:off x="3595126" y="3515612"/>
              <a:ext cx="2021904" cy="15452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54788808-D917-48C9-A296-5349B32C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550" y="3556313"/>
              <a:ext cx="1580900" cy="128155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C66CAF-A769-4EA5-88B3-210BAE92597A}"/>
                </a:ext>
              </a:extLst>
            </p:cNvPr>
            <p:cNvSpPr txBox="1"/>
            <p:nvPr/>
          </p:nvSpPr>
          <p:spPr>
            <a:xfrm>
              <a:off x="3514193" y="4845789"/>
              <a:ext cx="2183769" cy="174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hlinkClick r:id="rId6"/>
                </a:rPr>
                <a:t>https://github.com/gwct/bonsai</a:t>
              </a:r>
              <a:r>
                <a:rPr lang="en-US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358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775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996844" y="266140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7543060" y="2477893"/>
            <a:ext cx="826633" cy="422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7501584" y="2461351"/>
            <a:ext cx="91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Rates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4018926" y="2423129"/>
            <a:ext cx="2245032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4049343" y="2399796"/>
            <a:ext cx="218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C++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938278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5F83E9-3FC6-4A22-BB83-AAF4DF96F44D}"/>
              </a:ext>
            </a:extLst>
          </p:cNvPr>
          <p:cNvSpPr txBox="1"/>
          <p:nvPr/>
        </p:nvSpPr>
        <p:spPr>
          <a:xfrm>
            <a:off x="1456795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</p:cNvCxnSpPr>
          <p:nvPr/>
        </p:nvCxnSpPr>
        <p:spPr>
          <a:xfrm>
            <a:off x="6477432" y="266140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21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030852" y="2661406"/>
            <a:ext cx="44541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592228" y="2270892"/>
            <a:ext cx="1837465" cy="699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609269" y="2307233"/>
            <a:ext cx="17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74497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16354CE0-CE3C-43DA-94B1-38836635099C}"/>
              </a:ext>
            </a:extLst>
          </p:cNvPr>
          <p:cNvSpPr txBox="1"/>
          <p:nvPr/>
        </p:nvSpPr>
        <p:spPr>
          <a:xfrm>
            <a:off x="572889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850622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A6E16-210C-4055-B40A-5E4B5DB173B3}"/>
              </a:ext>
            </a:extLst>
          </p:cNvPr>
          <p:cNvSpPr/>
          <p:nvPr/>
        </p:nvSpPr>
        <p:spPr>
          <a:xfrm>
            <a:off x="4905491" y="4390442"/>
            <a:ext cx="1631606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030852" y="2661406"/>
            <a:ext cx="44541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592228" y="2270892"/>
            <a:ext cx="1837465" cy="699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609269" y="2307233"/>
            <a:ext cx="17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74497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346452"/>
            <a:ext cx="543202" cy="227429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0D8959-5E16-4CFD-98EF-14DCA5226134}"/>
              </a:ext>
            </a:extLst>
          </p:cNvPr>
          <p:cNvSpPr txBox="1"/>
          <p:nvPr/>
        </p:nvSpPr>
        <p:spPr>
          <a:xfrm>
            <a:off x="4905491" y="89844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0DEAE-D368-4DE7-A974-816640C47EC0}"/>
              </a:ext>
            </a:extLst>
          </p:cNvPr>
          <p:cNvSpPr txBox="1"/>
          <p:nvPr/>
        </p:nvSpPr>
        <p:spPr>
          <a:xfrm>
            <a:off x="4905490" y="634130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13B08-187D-4A5D-8643-7682732799FD}"/>
              </a:ext>
            </a:extLst>
          </p:cNvPr>
          <p:cNvSpPr txBox="1"/>
          <p:nvPr/>
        </p:nvSpPr>
        <p:spPr>
          <a:xfrm>
            <a:off x="4905489" y="1154807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59B4F-DEFE-4B89-9054-B402AD2516D2}"/>
              </a:ext>
            </a:extLst>
          </p:cNvPr>
          <p:cNvSpPr txBox="1"/>
          <p:nvPr/>
        </p:nvSpPr>
        <p:spPr>
          <a:xfrm>
            <a:off x="4905488" y="167548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D7EF7B-F432-4454-9E57-38F665C626B9}"/>
              </a:ext>
            </a:extLst>
          </p:cNvPr>
          <p:cNvSpPr txBox="1"/>
          <p:nvPr/>
        </p:nvSpPr>
        <p:spPr>
          <a:xfrm>
            <a:off x="4905487" y="2196161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0FE59-E5E1-430E-90B2-39506125302B}"/>
              </a:ext>
            </a:extLst>
          </p:cNvPr>
          <p:cNvSpPr txBox="1"/>
          <p:nvPr/>
        </p:nvSpPr>
        <p:spPr>
          <a:xfrm>
            <a:off x="4905486" y="379349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Filtered loci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F6669-2EA8-4DEC-AA05-E411B52408B1}"/>
              </a:ext>
            </a:extLst>
          </p:cNvPr>
          <p:cNvSpPr txBox="1"/>
          <p:nvPr/>
        </p:nvSpPr>
        <p:spPr>
          <a:xfrm>
            <a:off x="5597911" y="3004103"/>
            <a:ext cx="2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14F5-D7AB-4F44-95E7-7C32E9610313}"/>
              </a:ext>
            </a:extLst>
          </p:cNvPr>
          <p:cNvSpPr txBox="1"/>
          <p:nvPr/>
        </p:nvSpPr>
        <p:spPr>
          <a:xfrm>
            <a:off x="4905491" y="2691953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18B71B-C3A3-4D6D-9CC6-4B353A519519}"/>
              </a:ext>
            </a:extLst>
          </p:cNvPr>
          <p:cNvSpPr txBox="1"/>
          <p:nvPr/>
        </p:nvSpPr>
        <p:spPr>
          <a:xfrm>
            <a:off x="4905484" y="4390442"/>
            <a:ext cx="163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Snakemake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script for job submission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01352E-D16C-4444-839E-4E666B950A7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880324"/>
            <a:ext cx="602696" cy="174042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D12C1-3BC9-41F9-87AF-FEAC859892C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424610"/>
            <a:ext cx="602696" cy="119613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41E0-5C77-4EB4-A7D4-591ADCCA8A1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933186"/>
            <a:ext cx="602696" cy="68756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E913B-D061-41C2-8F78-65AF45CEAB6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2446214"/>
            <a:ext cx="543202" cy="17453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1DC613-219F-465A-B06F-3A50B29CD30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4429693" y="2620748"/>
            <a:ext cx="475798" cy="2250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A7BF8C-9FC9-4827-92AC-C17186A8BB3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78174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42B74-CFEA-4D38-860B-E4CA59A925F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82276" cy="122781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6E91D0-8373-45F2-B099-502A04B6AF2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17696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64A8E2-75B7-478E-BD8B-4265010CD04A}"/>
              </a:ext>
            </a:extLst>
          </p:cNvPr>
          <p:cNvSpPr/>
          <p:nvPr/>
        </p:nvSpPr>
        <p:spPr>
          <a:xfrm>
            <a:off x="4912180" y="58836"/>
            <a:ext cx="1546418" cy="41212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6A7835-F37B-47B0-8968-3A6C5385DF18}"/>
              </a:ext>
            </a:extLst>
          </p:cNvPr>
          <p:cNvSpPr txBox="1"/>
          <p:nvPr/>
        </p:nvSpPr>
        <p:spPr>
          <a:xfrm>
            <a:off x="572889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9455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917636" y="2079359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944393" y="2050079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E14AC-3B23-4105-AF22-10153885C45D}"/>
              </a:ext>
            </a:extLst>
          </p:cNvPr>
          <p:cNvSpPr txBox="1"/>
          <p:nvPr/>
        </p:nvSpPr>
        <p:spPr>
          <a:xfrm>
            <a:off x="3454733" y="260335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7B1875-EE96-48DD-804F-9A70807F78C3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E7EFB33-7DD8-8498-E278-CD15EE0AFDDA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25543E-4090-7CB5-E722-BA619F43B5B0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4C58632-FA83-4691-BA14-D6D409D5FBCF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6266B3D-0658-4942-B5C6-EF3DED21FA73}"/>
              </a:ext>
            </a:extLst>
          </p:cNvPr>
          <p:cNvGrpSpPr/>
          <p:nvPr/>
        </p:nvGrpSpPr>
        <p:grpSpPr>
          <a:xfrm>
            <a:off x="308473" y="393308"/>
            <a:ext cx="2399017" cy="3988289"/>
            <a:chOff x="5686012" y="482205"/>
            <a:chExt cx="1930503" cy="398828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1BC8A6-13BF-4173-A274-0E1A2FFAF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501636-826E-49F5-8A70-C108D1190A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2A680FE-311D-428A-B4B0-EE33CD188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E8F9DA-8473-4B54-AD7A-78019EB278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C83C4D-E516-443E-8CED-D2383CDDEC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FB113D-DDC6-4D8E-9A63-059B672F14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62" name="Picture 6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B41068-FA12-4C95-8ED4-55C6F45364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63" name="Picture 6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BB54D9-F49A-4FF8-B910-1EA2A2F3F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2752EA7-A807-4129-AA86-8A93417C6C29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55F522-1C95-495E-A203-D3A56CA62682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2676A8-48B1-44FC-89DD-E7509C29A4A6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581686-46A5-4AF8-9A9C-5EA04D9146A3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D689C-A21F-4E42-965C-2F71B76BD6E4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5FFA386-3D99-493E-BEFE-B4EC1D7F2232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03E706B-B46A-4F8F-BB0D-275A5F3C6306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DC6662-4C6E-49DD-8B78-6A2ED218FD84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61A281-8D64-4793-8C58-5DEADBF5350A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D03317-20C3-4F1C-9CD6-6843A6DA650F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E9611D-042C-444E-82DA-D934000557DC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A3C929-56EF-4BEC-899F-07371076F9D2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3B2972-D963-4B9C-B9D9-21457BAEF5F7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8561DE-2E6E-40EB-9355-E3946E50EC06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F5988EC-E88A-4DB5-BB63-A2F2BF951194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79" name="Picture 7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7F39C7-2700-4884-8209-8459C09F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B193EAE-2A61-46A5-AB54-0588226FCC3D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ADA30D5-AFE3-4EB4-8979-D1F9A06C4A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A6E16-210C-4055-B40A-5E4B5DB173B3}"/>
              </a:ext>
            </a:extLst>
          </p:cNvPr>
          <p:cNvSpPr/>
          <p:nvPr/>
        </p:nvSpPr>
        <p:spPr>
          <a:xfrm>
            <a:off x="4905491" y="4390442"/>
            <a:ext cx="1631606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030852" y="2661406"/>
            <a:ext cx="44541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8435299" y="2472527"/>
            <a:ext cx="668164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8441987" y="2472527"/>
            <a:ext cx="668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Rates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592228" y="2270892"/>
            <a:ext cx="1837465" cy="699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609269" y="2307233"/>
            <a:ext cx="17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74497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5F83E9-3FC6-4A22-BB83-AAF4DF96F44D}"/>
              </a:ext>
            </a:extLst>
          </p:cNvPr>
          <p:cNvSpPr txBox="1"/>
          <p:nvPr/>
        </p:nvSpPr>
        <p:spPr>
          <a:xfrm>
            <a:off x="572889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346452"/>
            <a:ext cx="543202" cy="227429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0D8959-5E16-4CFD-98EF-14DCA5226134}"/>
              </a:ext>
            </a:extLst>
          </p:cNvPr>
          <p:cNvSpPr txBox="1"/>
          <p:nvPr/>
        </p:nvSpPr>
        <p:spPr>
          <a:xfrm>
            <a:off x="4905491" y="89844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0DEAE-D368-4DE7-A974-816640C47EC0}"/>
              </a:ext>
            </a:extLst>
          </p:cNvPr>
          <p:cNvSpPr txBox="1"/>
          <p:nvPr/>
        </p:nvSpPr>
        <p:spPr>
          <a:xfrm>
            <a:off x="4905490" y="634130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13B08-187D-4A5D-8643-7682732799FD}"/>
              </a:ext>
            </a:extLst>
          </p:cNvPr>
          <p:cNvSpPr txBox="1"/>
          <p:nvPr/>
        </p:nvSpPr>
        <p:spPr>
          <a:xfrm>
            <a:off x="4905489" y="1154807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59B4F-DEFE-4B89-9054-B402AD2516D2}"/>
              </a:ext>
            </a:extLst>
          </p:cNvPr>
          <p:cNvSpPr txBox="1"/>
          <p:nvPr/>
        </p:nvSpPr>
        <p:spPr>
          <a:xfrm>
            <a:off x="4905488" y="167548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D7EF7B-F432-4454-9E57-38F665C626B9}"/>
              </a:ext>
            </a:extLst>
          </p:cNvPr>
          <p:cNvSpPr txBox="1"/>
          <p:nvPr/>
        </p:nvSpPr>
        <p:spPr>
          <a:xfrm>
            <a:off x="4905487" y="2196161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0FE59-E5E1-430E-90B2-39506125302B}"/>
              </a:ext>
            </a:extLst>
          </p:cNvPr>
          <p:cNvSpPr txBox="1"/>
          <p:nvPr/>
        </p:nvSpPr>
        <p:spPr>
          <a:xfrm>
            <a:off x="4905486" y="379349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Filtered loci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F6669-2EA8-4DEC-AA05-E411B52408B1}"/>
              </a:ext>
            </a:extLst>
          </p:cNvPr>
          <p:cNvSpPr txBox="1"/>
          <p:nvPr/>
        </p:nvSpPr>
        <p:spPr>
          <a:xfrm>
            <a:off x="5597911" y="3004103"/>
            <a:ext cx="2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14F5-D7AB-4F44-95E7-7C32E9610313}"/>
              </a:ext>
            </a:extLst>
          </p:cNvPr>
          <p:cNvSpPr txBox="1"/>
          <p:nvPr/>
        </p:nvSpPr>
        <p:spPr>
          <a:xfrm>
            <a:off x="4905491" y="2691953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18B71B-C3A3-4D6D-9CC6-4B353A519519}"/>
              </a:ext>
            </a:extLst>
          </p:cNvPr>
          <p:cNvSpPr txBox="1"/>
          <p:nvPr/>
        </p:nvSpPr>
        <p:spPr>
          <a:xfrm>
            <a:off x="4905484" y="4390442"/>
            <a:ext cx="163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Snakemake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script for job submission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01352E-D16C-4444-839E-4E666B950A7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880324"/>
            <a:ext cx="602696" cy="174042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D12C1-3BC9-41F9-87AF-FEAC859892C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424610"/>
            <a:ext cx="602696" cy="119613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41E0-5C77-4EB4-A7D4-591ADCCA8A1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933186"/>
            <a:ext cx="602696" cy="68756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E913B-D061-41C2-8F78-65AF45CEAB6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2446214"/>
            <a:ext cx="543202" cy="17453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1DC613-219F-465A-B06F-3A50B29CD30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4429693" y="2620748"/>
            <a:ext cx="475798" cy="2250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A7BF8C-9FC9-4827-92AC-C17186A8BB3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78174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42B74-CFEA-4D38-860B-E4CA59A925F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82276" cy="122781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6E91D0-8373-45F2-B099-502A04B6AF2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17696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64A8E2-75B7-478E-BD8B-4265010CD04A}"/>
              </a:ext>
            </a:extLst>
          </p:cNvPr>
          <p:cNvSpPr/>
          <p:nvPr/>
        </p:nvSpPr>
        <p:spPr>
          <a:xfrm>
            <a:off x="4912180" y="58836"/>
            <a:ext cx="1546418" cy="41212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E305C0-9771-45A3-B413-F67BBFB62014}"/>
              </a:ext>
            </a:extLst>
          </p:cNvPr>
          <p:cNvCxnSpPr>
            <a:cxnSpLocks/>
          </p:cNvCxnSpPr>
          <p:nvPr/>
        </p:nvCxnSpPr>
        <p:spPr>
          <a:xfrm>
            <a:off x="6350056" y="247506"/>
            <a:ext cx="388623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3EB08E-988F-47BA-BE0D-9C8A9495A491}"/>
              </a:ext>
            </a:extLst>
          </p:cNvPr>
          <p:cNvCxnSpPr>
            <a:cxnSpLocks/>
          </p:cNvCxnSpPr>
          <p:nvPr/>
        </p:nvCxnSpPr>
        <p:spPr>
          <a:xfrm>
            <a:off x="6457681" y="1308695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1576D5D-1ADD-4D65-A040-861C5C50B2F2}"/>
              </a:ext>
            </a:extLst>
          </p:cNvPr>
          <p:cNvGrpSpPr/>
          <p:nvPr/>
        </p:nvGrpSpPr>
        <p:grpSpPr>
          <a:xfrm>
            <a:off x="6981132" y="89844"/>
            <a:ext cx="1278465" cy="276999"/>
            <a:chOff x="6854579" y="431208"/>
            <a:chExt cx="1278465" cy="276999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3BAF440-448F-41D6-B2CA-5ACAEBD105B0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0EBD909-106A-430C-AE3C-E1FAB50EB5A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B2AD34-C165-4D29-921A-743D95BAB109}"/>
              </a:ext>
            </a:extLst>
          </p:cNvPr>
          <p:cNvGrpSpPr/>
          <p:nvPr/>
        </p:nvGrpSpPr>
        <p:grpSpPr>
          <a:xfrm>
            <a:off x="6981132" y="649518"/>
            <a:ext cx="1278465" cy="276999"/>
            <a:chOff x="6854579" y="431208"/>
            <a:chExt cx="1278465" cy="276999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B735B38-E809-48D3-9587-A3EE994E0EA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1F259D-CD0A-4C26-8902-505752E76413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242B14-08EA-4F98-B7C1-4DEA52DD6F3E}"/>
              </a:ext>
            </a:extLst>
          </p:cNvPr>
          <p:cNvGrpSpPr/>
          <p:nvPr/>
        </p:nvGrpSpPr>
        <p:grpSpPr>
          <a:xfrm>
            <a:off x="7013195" y="1161822"/>
            <a:ext cx="1278465" cy="276999"/>
            <a:chOff x="6854579" y="431208"/>
            <a:chExt cx="1278465" cy="276999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B4C4FF7-1E17-4237-AA1E-8CD77C5BA0BA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AB2AA14-ABAB-4D45-9B6E-671C10430B4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C4A593-CC4B-4A57-B22F-00E98D088FA0}"/>
              </a:ext>
            </a:extLst>
          </p:cNvPr>
          <p:cNvGrpSpPr/>
          <p:nvPr/>
        </p:nvGrpSpPr>
        <p:grpSpPr>
          <a:xfrm>
            <a:off x="7003671" y="1665275"/>
            <a:ext cx="1278465" cy="276999"/>
            <a:chOff x="6854579" y="431208"/>
            <a:chExt cx="1278465" cy="276999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2CFD35F-0D27-445E-9B5E-88013DEEA3C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4222D0-9E1C-4711-917D-F9D0E06AEC8E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167C1C-8CC8-480E-A1E7-616E7799129E}"/>
              </a:ext>
            </a:extLst>
          </p:cNvPr>
          <p:cNvGrpSpPr/>
          <p:nvPr/>
        </p:nvGrpSpPr>
        <p:grpSpPr>
          <a:xfrm>
            <a:off x="7003671" y="2216058"/>
            <a:ext cx="1278465" cy="276999"/>
            <a:chOff x="6854579" y="431208"/>
            <a:chExt cx="1278465" cy="276999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F18553-804D-415C-84F5-7CA0EA8FC6D1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79C677-44BD-489F-AD5B-EF076556625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0E6917-41BA-4615-A0F1-767C02788639}"/>
              </a:ext>
            </a:extLst>
          </p:cNvPr>
          <p:cNvGrpSpPr/>
          <p:nvPr/>
        </p:nvGrpSpPr>
        <p:grpSpPr>
          <a:xfrm>
            <a:off x="6981132" y="2722731"/>
            <a:ext cx="1278465" cy="276999"/>
            <a:chOff x="6854579" y="431208"/>
            <a:chExt cx="1278465" cy="276999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1A368C-CB3F-4C18-9B0A-154EF1E45106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6457AB-00ED-4B5C-B863-F39853D158C1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D9E760-FBE7-4FFB-9B92-E4B3B7294552}"/>
              </a:ext>
            </a:extLst>
          </p:cNvPr>
          <p:cNvGrpSpPr/>
          <p:nvPr/>
        </p:nvGrpSpPr>
        <p:grpSpPr>
          <a:xfrm>
            <a:off x="6994147" y="3219646"/>
            <a:ext cx="1278465" cy="276999"/>
            <a:chOff x="6854579" y="431208"/>
            <a:chExt cx="1278465" cy="276999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41275C3-39DE-4330-AEA4-C61D8A1AB11B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E878BE-9F58-43EB-8725-A43E858919B5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BBC1DE-FD42-407A-B5F8-C9F56C8EC5C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8259597" y="228344"/>
            <a:ext cx="587454" cy="21821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F54B4F-D26F-45AF-8864-18AB8BE7261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8259597" y="788018"/>
            <a:ext cx="503890" cy="162247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37F82DF-F572-4080-9606-91C945932F1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8291660" y="1300322"/>
            <a:ext cx="382189" cy="111017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BB7F30-A59C-4247-BB4D-E087CD2BA68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282136" y="1803775"/>
            <a:ext cx="313211" cy="606719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461101-6070-4B0C-ABCF-53E6F9A27814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282136" y="2354558"/>
            <a:ext cx="102053" cy="9165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16A2F12-BAB3-4509-B928-215E395151EB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8259597" y="2811081"/>
            <a:ext cx="124592" cy="501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3FADB8-30D3-439B-9F2B-194D436879F6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272612" y="2861230"/>
            <a:ext cx="316047" cy="49691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B822AC-71A6-8962-5F01-2877BD22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03" y="23367"/>
            <a:ext cx="457200" cy="457200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299A1D-CCF7-54AE-FCE2-CB44E9FD55BA}"/>
              </a:ext>
            </a:extLst>
          </p:cNvPr>
          <p:cNvCxnSpPr>
            <a:cxnSpLocks/>
          </p:cNvCxnSpPr>
          <p:nvPr/>
        </p:nvCxnSpPr>
        <p:spPr>
          <a:xfrm>
            <a:off x="6344096" y="788018"/>
            <a:ext cx="388624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1D9C446-DF82-E767-74F2-C9387BBB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44" y="553738"/>
            <a:ext cx="457200" cy="4572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47345AB-B6EA-DA4D-2DA4-1FBCFA6F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02" y="1074414"/>
            <a:ext cx="457200" cy="457200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497FB-DF63-543F-FE83-E14A395F8F08}"/>
              </a:ext>
            </a:extLst>
          </p:cNvPr>
          <p:cNvCxnSpPr>
            <a:cxnSpLocks/>
          </p:cNvCxnSpPr>
          <p:nvPr/>
        </p:nvCxnSpPr>
        <p:spPr>
          <a:xfrm>
            <a:off x="6463640" y="1835053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A543D68-01EC-4D6E-7E65-7B6FC3AF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61" y="1600772"/>
            <a:ext cx="457200" cy="45720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3FEA83-051F-42B3-9E8D-6FD53D328080}"/>
              </a:ext>
            </a:extLst>
          </p:cNvPr>
          <p:cNvCxnSpPr>
            <a:cxnSpLocks/>
          </p:cNvCxnSpPr>
          <p:nvPr/>
        </p:nvCxnSpPr>
        <p:spPr>
          <a:xfrm>
            <a:off x="6456246" y="2343694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6A60643-39F1-37DE-3FE3-2B80ACE33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67" y="2109413"/>
            <a:ext cx="457200" cy="457200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509868-6150-FB7D-6E2D-EA1F7196C60A}"/>
              </a:ext>
            </a:extLst>
          </p:cNvPr>
          <p:cNvCxnSpPr>
            <a:cxnSpLocks/>
          </p:cNvCxnSpPr>
          <p:nvPr/>
        </p:nvCxnSpPr>
        <p:spPr>
          <a:xfrm>
            <a:off x="6461502" y="2851523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391A5C9-218C-58A1-8AF6-633AE7DD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23" y="2617242"/>
            <a:ext cx="457200" cy="4572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BBE87D4-A383-E526-4388-A7F9DCDCC117}"/>
              </a:ext>
            </a:extLst>
          </p:cNvPr>
          <p:cNvCxnSpPr>
            <a:cxnSpLocks/>
          </p:cNvCxnSpPr>
          <p:nvPr/>
        </p:nvCxnSpPr>
        <p:spPr>
          <a:xfrm>
            <a:off x="6456246" y="3388104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A677573-EBD7-8A22-41C6-D82885802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67" y="315382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3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A6E16-210C-4055-B40A-5E4B5DB173B3}"/>
              </a:ext>
            </a:extLst>
          </p:cNvPr>
          <p:cNvSpPr/>
          <p:nvPr/>
        </p:nvSpPr>
        <p:spPr>
          <a:xfrm>
            <a:off x="4905491" y="4390442"/>
            <a:ext cx="1631606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030852" y="2661406"/>
            <a:ext cx="44541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8435299" y="2472527"/>
            <a:ext cx="668164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8441987" y="2472527"/>
            <a:ext cx="668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Rates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592228" y="2270892"/>
            <a:ext cx="1837465" cy="699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609269" y="2307233"/>
            <a:ext cx="17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74497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5F83E9-3FC6-4A22-BB83-AAF4DF96F44D}"/>
              </a:ext>
            </a:extLst>
          </p:cNvPr>
          <p:cNvSpPr txBox="1"/>
          <p:nvPr/>
        </p:nvSpPr>
        <p:spPr>
          <a:xfrm>
            <a:off x="572889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346452"/>
            <a:ext cx="543202" cy="227429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0D8959-5E16-4CFD-98EF-14DCA5226134}"/>
              </a:ext>
            </a:extLst>
          </p:cNvPr>
          <p:cNvSpPr txBox="1"/>
          <p:nvPr/>
        </p:nvSpPr>
        <p:spPr>
          <a:xfrm>
            <a:off x="4905491" y="89844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0DEAE-D368-4DE7-A974-816640C47EC0}"/>
              </a:ext>
            </a:extLst>
          </p:cNvPr>
          <p:cNvSpPr txBox="1"/>
          <p:nvPr/>
        </p:nvSpPr>
        <p:spPr>
          <a:xfrm>
            <a:off x="4905490" y="634130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13B08-187D-4A5D-8643-7682732799FD}"/>
              </a:ext>
            </a:extLst>
          </p:cNvPr>
          <p:cNvSpPr txBox="1"/>
          <p:nvPr/>
        </p:nvSpPr>
        <p:spPr>
          <a:xfrm>
            <a:off x="4905489" y="1154807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59B4F-DEFE-4B89-9054-B402AD2516D2}"/>
              </a:ext>
            </a:extLst>
          </p:cNvPr>
          <p:cNvSpPr txBox="1"/>
          <p:nvPr/>
        </p:nvSpPr>
        <p:spPr>
          <a:xfrm>
            <a:off x="4905488" y="167548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D7EF7B-F432-4454-9E57-38F665C626B9}"/>
              </a:ext>
            </a:extLst>
          </p:cNvPr>
          <p:cNvSpPr txBox="1"/>
          <p:nvPr/>
        </p:nvSpPr>
        <p:spPr>
          <a:xfrm>
            <a:off x="4905487" y="2196161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0FE59-E5E1-430E-90B2-39506125302B}"/>
              </a:ext>
            </a:extLst>
          </p:cNvPr>
          <p:cNvSpPr txBox="1"/>
          <p:nvPr/>
        </p:nvSpPr>
        <p:spPr>
          <a:xfrm>
            <a:off x="4905486" y="379349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Filtered loci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F6669-2EA8-4DEC-AA05-E411B52408B1}"/>
              </a:ext>
            </a:extLst>
          </p:cNvPr>
          <p:cNvSpPr txBox="1"/>
          <p:nvPr/>
        </p:nvSpPr>
        <p:spPr>
          <a:xfrm>
            <a:off x="5597911" y="3004103"/>
            <a:ext cx="2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14F5-D7AB-4F44-95E7-7C32E9610313}"/>
              </a:ext>
            </a:extLst>
          </p:cNvPr>
          <p:cNvSpPr txBox="1"/>
          <p:nvPr/>
        </p:nvSpPr>
        <p:spPr>
          <a:xfrm>
            <a:off x="4905491" y="2691953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18B71B-C3A3-4D6D-9CC6-4B353A519519}"/>
              </a:ext>
            </a:extLst>
          </p:cNvPr>
          <p:cNvSpPr txBox="1"/>
          <p:nvPr/>
        </p:nvSpPr>
        <p:spPr>
          <a:xfrm>
            <a:off x="4905484" y="4390442"/>
            <a:ext cx="163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Snakemake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script for job submission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01352E-D16C-4444-839E-4E666B950A7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880324"/>
            <a:ext cx="602696" cy="174042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D12C1-3BC9-41F9-87AF-FEAC859892C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424610"/>
            <a:ext cx="602696" cy="119613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41E0-5C77-4EB4-A7D4-591ADCCA8A1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933186"/>
            <a:ext cx="602696" cy="68756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E913B-D061-41C2-8F78-65AF45CEAB6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2446214"/>
            <a:ext cx="543202" cy="17453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1DC613-219F-465A-B06F-3A50B29CD30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4429693" y="2620748"/>
            <a:ext cx="475798" cy="2250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A7BF8C-9FC9-4827-92AC-C17186A8BB3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78174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42B74-CFEA-4D38-860B-E4CA59A925F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82276" cy="122781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6E91D0-8373-45F2-B099-502A04B6AF2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17696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64A8E2-75B7-478E-BD8B-4265010CD04A}"/>
              </a:ext>
            </a:extLst>
          </p:cNvPr>
          <p:cNvSpPr/>
          <p:nvPr/>
        </p:nvSpPr>
        <p:spPr>
          <a:xfrm>
            <a:off x="4912180" y="58836"/>
            <a:ext cx="1546418" cy="41212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E305C0-9771-45A3-B413-F67BBFB62014}"/>
              </a:ext>
            </a:extLst>
          </p:cNvPr>
          <p:cNvCxnSpPr>
            <a:cxnSpLocks/>
          </p:cNvCxnSpPr>
          <p:nvPr/>
        </p:nvCxnSpPr>
        <p:spPr>
          <a:xfrm>
            <a:off x="6350056" y="247506"/>
            <a:ext cx="388623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3EB08E-988F-47BA-BE0D-9C8A9495A491}"/>
              </a:ext>
            </a:extLst>
          </p:cNvPr>
          <p:cNvCxnSpPr>
            <a:cxnSpLocks/>
          </p:cNvCxnSpPr>
          <p:nvPr/>
        </p:nvCxnSpPr>
        <p:spPr>
          <a:xfrm>
            <a:off x="6457681" y="1308695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1576D5D-1ADD-4D65-A040-861C5C50B2F2}"/>
              </a:ext>
            </a:extLst>
          </p:cNvPr>
          <p:cNvGrpSpPr/>
          <p:nvPr/>
        </p:nvGrpSpPr>
        <p:grpSpPr>
          <a:xfrm>
            <a:off x="6981132" y="89844"/>
            <a:ext cx="1278465" cy="276999"/>
            <a:chOff x="6854579" y="431208"/>
            <a:chExt cx="1278465" cy="276999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3BAF440-448F-41D6-B2CA-5ACAEBD105B0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0EBD909-106A-430C-AE3C-E1FAB50EB5A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B2AD34-C165-4D29-921A-743D95BAB109}"/>
              </a:ext>
            </a:extLst>
          </p:cNvPr>
          <p:cNvGrpSpPr/>
          <p:nvPr/>
        </p:nvGrpSpPr>
        <p:grpSpPr>
          <a:xfrm>
            <a:off x="6981132" y="649518"/>
            <a:ext cx="1278465" cy="276999"/>
            <a:chOff x="6854579" y="431208"/>
            <a:chExt cx="1278465" cy="276999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B735B38-E809-48D3-9587-A3EE994E0EA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1F259D-CD0A-4C26-8902-505752E76413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242B14-08EA-4F98-B7C1-4DEA52DD6F3E}"/>
              </a:ext>
            </a:extLst>
          </p:cNvPr>
          <p:cNvGrpSpPr/>
          <p:nvPr/>
        </p:nvGrpSpPr>
        <p:grpSpPr>
          <a:xfrm>
            <a:off x="7013195" y="1161822"/>
            <a:ext cx="1278465" cy="276999"/>
            <a:chOff x="6854579" y="431208"/>
            <a:chExt cx="1278465" cy="276999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B4C4FF7-1E17-4237-AA1E-8CD77C5BA0BA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AB2AA14-ABAB-4D45-9B6E-671C10430B4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C4A593-CC4B-4A57-B22F-00E98D088FA0}"/>
              </a:ext>
            </a:extLst>
          </p:cNvPr>
          <p:cNvGrpSpPr/>
          <p:nvPr/>
        </p:nvGrpSpPr>
        <p:grpSpPr>
          <a:xfrm>
            <a:off x="7003671" y="1665275"/>
            <a:ext cx="1278465" cy="276999"/>
            <a:chOff x="6854579" y="431208"/>
            <a:chExt cx="1278465" cy="276999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2CFD35F-0D27-445E-9B5E-88013DEEA3C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4222D0-9E1C-4711-917D-F9D0E06AEC8E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167C1C-8CC8-480E-A1E7-616E7799129E}"/>
              </a:ext>
            </a:extLst>
          </p:cNvPr>
          <p:cNvGrpSpPr/>
          <p:nvPr/>
        </p:nvGrpSpPr>
        <p:grpSpPr>
          <a:xfrm>
            <a:off x="7003671" y="2216058"/>
            <a:ext cx="1278465" cy="276999"/>
            <a:chOff x="6854579" y="431208"/>
            <a:chExt cx="1278465" cy="276999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F18553-804D-415C-84F5-7CA0EA8FC6D1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79C677-44BD-489F-AD5B-EF076556625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0E6917-41BA-4615-A0F1-767C02788639}"/>
              </a:ext>
            </a:extLst>
          </p:cNvPr>
          <p:cNvGrpSpPr/>
          <p:nvPr/>
        </p:nvGrpSpPr>
        <p:grpSpPr>
          <a:xfrm>
            <a:off x="6981132" y="2722731"/>
            <a:ext cx="1278465" cy="276999"/>
            <a:chOff x="6854579" y="431208"/>
            <a:chExt cx="1278465" cy="276999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1A368C-CB3F-4C18-9B0A-154EF1E45106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6457AB-00ED-4B5C-B863-F39853D158C1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D9E760-FBE7-4FFB-9B92-E4B3B7294552}"/>
              </a:ext>
            </a:extLst>
          </p:cNvPr>
          <p:cNvGrpSpPr/>
          <p:nvPr/>
        </p:nvGrpSpPr>
        <p:grpSpPr>
          <a:xfrm>
            <a:off x="6994147" y="3219646"/>
            <a:ext cx="1278465" cy="276999"/>
            <a:chOff x="6854579" y="431208"/>
            <a:chExt cx="1278465" cy="276999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41275C3-39DE-4330-AEA4-C61D8A1AB11B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E878BE-9F58-43EB-8725-A43E858919B5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BBC1DE-FD42-407A-B5F8-C9F56C8EC5C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8259597" y="228344"/>
            <a:ext cx="587454" cy="21821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F54B4F-D26F-45AF-8864-18AB8BE7261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8259597" y="788018"/>
            <a:ext cx="503890" cy="162247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37F82DF-F572-4080-9606-91C945932F1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8291660" y="1300322"/>
            <a:ext cx="382189" cy="111017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BB7F30-A59C-4247-BB4D-E087CD2BA68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282136" y="1803775"/>
            <a:ext cx="313211" cy="606719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461101-6070-4B0C-ABCF-53E6F9A27814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282136" y="2354558"/>
            <a:ext cx="102053" cy="9165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16A2F12-BAB3-4509-B928-215E395151EB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8259597" y="2811081"/>
            <a:ext cx="124592" cy="501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3FADB8-30D3-439B-9F2B-194D436879F6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272612" y="2861230"/>
            <a:ext cx="316047" cy="49691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B822AC-71A6-8962-5F01-2877BD22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03" y="23367"/>
            <a:ext cx="457200" cy="457200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299A1D-CCF7-54AE-FCE2-CB44E9FD55BA}"/>
              </a:ext>
            </a:extLst>
          </p:cNvPr>
          <p:cNvCxnSpPr>
            <a:cxnSpLocks/>
          </p:cNvCxnSpPr>
          <p:nvPr/>
        </p:nvCxnSpPr>
        <p:spPr>
          <a:xfrm>
            <a:off x="6344096" y="788018"/>
            <a:ext cx="388624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1D9C446-DF82-E767-74F2-C9387BBB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44" y="553738"/>
            <a:ext cx="457200" cy="4572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47345AB-B6EA-DA4D-2DA4-1FBCFA6F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02" y="1074414"/>
            <a:ext cx="457200" cy="457200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497FB-DF63-543F-FE83-E14A395F8F08}"/>
              </a:ext>
            </a:extLst>
          </p:cNvPr>
          <p:cNvCxnSpPr>
            <a:cxnSpLocks/>
          </p:cNvCxnSpPr>
          <p:nvPr/>
        </p:nvCxnSpPr>
        <p:spPr>
          <a:xfrm>
            <a:off x="6463640" y="1835053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A543D68-01EC-4D6E-7E65-7B6FC3AF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61" y="1600772"/>
            <a:ext cx="457200" cy="45720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3FEA83-051F-42B3-9E8D-6FD53D328080}"/>
              </a:ext>
            </a:extLst>
          </p:cNvPr>
          <p:cNvCxnSpPr>
            <a:cxnSpLocks/>
          </p:cNvCxnSpPr>
          <p:nvPr/>
        </p:nvCxnSpPr>
        <p:spPr>
          <a:xfrm>
            <a:off x="6456246" y="2343694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6A60643-39F1-37DE-3FE3-2B80ACE33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67" y="2109413"/>
            <a:ext cx="457200" cy="457200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509868-6150-FB7D-6E2D-EA1F7196C60A}"/>
              </a:ext>
            </a:extLst>
          </p:cNvPr>
          <p:cNvCxnSpPr>
            <a:cxnSpLocks/>
          </p:cNvCxnSpPr>
          <p:nvPr/>
        </p:nvCxnSpPr>
        <p:spPr>
          <a:xfrm>
            <a:off x="6461502" y="2851523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391A5C9-218C-58A1-8AF6-633AE7DD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23" y="2617242"/>
            <a:ext cx="457200" cy="4572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BBE87D4-A383-E526-4388-A7F9DCDCC117}"/>
              </a:ext>
            </a:extLst>
          </p:cNvPr>
          <p:cNvCxnSpPr>
            <a:cxnSpLocks/>
          </p:cNvCxnSpPr>
          <p:nvPr/>
        </p:nvCxnSpPr>
        <p:spPr>
          <a:xfrm>
            <a:off x="6456246" y="3388104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A677573-EBD7-8A22-41C6-D82885802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67" y="3153823"/>
            <a:ext cx="457200" cy="457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4A2457-6252-40BF-9F5D-E2AF29002C77}"/>
              </a:ext>
            </a:extLst>
          </p:cNvPr>
          <p:cNvSpPr/>
          <p:nvPr/>
        </p:nvSpPr>
        <p:spPr>
          <a:xfrm>
            <a:off x="4779062" y="2596472"/>
            <a:ext cx="3542831" cy="529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5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B819F272-D1F6-4361-A6F8-C58DB6853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" y="1006581"/>
            <a:ext cx="4049955" cy="4049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Batching loci by model type can also drastically reduce runtime for </a:t>
            </a:r>
            <a:r>
              <a:rPr lang="en-US" dirty="0" err="1"/>
              <a:t>PhyloAcc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866757-6F0D-4590-9F47-EA607157C8A7}"/>
              </a:ext>
            </a:extLst>
          </p:cNvPr>
          <p:cNvCxnSpPr>
            <a:cxnSpLocks/>
          </p:cNvCxnSpPr>
          <p:nvPr/>
        </p:nvCxnSpPr>
        <p:spPr>
          <a:xfrm>
            <a:off x="663576" y="3253898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5D11A5-DDEA-43DC-8959-33540E7E6DBE}"/>
              </a:ext>
            </a:extLst>
          </p:cNvPr>
          <p:cNvSpPr txBox="1"/>
          <p:nvPr/>
        </p:nvSpPr>
        <p:spPr>
          <a:xfrm>
            <a:off x="79516" y="3082126"/>
            <a:ext cx="81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00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B819F272-D1F6-4361-A6F8-C58DB6853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" y="1006581"/>
            <a:ext cx="4049955" cy="4049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Batching loci by model type can also drastically reduce runtime for </a:t>
            </a:r>
            <a:r>
              <a:rPr lang="en-US" dirty="0" err="1"/>
              <a:t>PhyloAcc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86147-8239-4396-89EE-D802009A59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6709" y="1006582"/>
            <a:ext cx="4049955" cy="40499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095DE-DF9F-4520-A67E-014CEED92C43}"/>
              </a:ext>
            </a:extLst>
          </p:cNvPr>
          <p:cNvCxnSpPr>
            <a:cxnSpLocks/>
          </p:cNvCxnSpPr>
          <p:nvPr/>
        </p:nvCxnSpPr>
        <p:spPr>
          <a:xfrm>
            <a:off x="4285728" y="266140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B7D8F2-C889-43B7-A58A-268D0726D3AB}"/>
              </a:ext>
            </a:extLst>
          </p:cNvPr>
          <p:cNvSpPr/>
          <p:nvPr/>
        </p:nvSpPr>
        <p:spPr>
          <a:xfrm>
            <a:off x="4057292" y="2842733"/>
            <a:ext cx="1247364" cy="3693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D87DB-13E8-443A-A2E2-BEFE1F5EDFA1}"/>
              </a:ext>
            </a:extLst>
          </p:cNvPr>
          <p:cNvSpPr txBox="1"/>
          <p:nvPr/>
        </p:nvSpPr>
        <p:spPr>
          <a:xfrm>
            <a:off x="4057292" y="2851840"/>
            <a:ext cx="12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 batches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57CDD8-977D-414C-B606-2668B801FC67}"/>
              </a:ext>
            </a:extLst>
          </p:cNvPr>
          <p:cNvCxnSpPr>
            <a:cxnSpLocks/>
          </p:cNvCxnSpPr>
          <p:nvPr/>
        </p:nvCxnSpPr>
        <p:spPr>
          <a:xfrm>
            <a:off x="663576" y="3253898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4A913A-52CF-4DF2-A06C-E63EC42E1529}"/>
              </a:ext>
            </a:extLst>
          </p:cNvPr>
          <p:cNvSpPr txBox="1"/>
          <p:nvPr/>
        </p:nvSpPr>
        <p:spPr>
          <a:xfrm>
            <a:off x="79516" y="3082126"/>
            <a:ext cx="81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DD18C-F6D4-4710-8D35-271A4D4038D9}"/>
              </a:ext>
            </a:extLst>
          </p:cNvPr>
          <p:cNvCxnSpPr>
            <a:cxnSpLocks/>
          </p:cNvCxnSpPr>
          <p:nvPr/>
        </p:nvCxnSpPr>
        <p:spPr>
          <a:xfrm>
            <a:off x="5632671" y="1420028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CB8BE-D904-4675-9C44-55E04C19F6DA}"/>
              </a:ext>
            </a:extLst>
          </p:cNvPr>
          <p:cNvSpPr txBox="1"/>
          <p:nvPr/>
        </p:nvSpPr>
        <p:spPr>
          <a:xfrm>
            <a:off x="5048611" y="1248256"/>
            <a:ext cx="81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0BB753-EC86-4DC8-8780-F5AA2FF481F0}"/>
              </a:ext>
            </a:extLst>
          </p:cNvPr>
          <p:cNvCxnSpPr>
            <a:cxnSpLocks/>
          </p:cNvCxnSpPr>
          <p:nvPr/>
        </p:nvCxnSpPr>
        <p:spPr>
          <a:xfrm>
            <a:off x="5632671" y="3474183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7E6A42-AF1B-4A2E-A5A4-8EB6CF498BE1}"/>
              </a:ext>
            </a:extLst>
          </p:cNvPr>
          <p:cNvSpPr txBox="1"/>
          <p:nvPr/>
        </p:nvSpPr>
        <p:spPr>
          <a:xfrm>
            <a:off x="4986603" y="3308091"/>
            <a:ext cx="872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week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13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A0C256-B143-4E2A-86C9-DCB515D7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833"/>
            <a:ext cx="9144000" cy="44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0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D9CEC-5FC0-499C-AF79-9D49DEB0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5" y="0"/>
            <a:ext cx="8371589" cy="4504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22A8A-6663-40FA-8F34-24F52514B01D}"/>
              </a:ext>
            </a:extLst>
          </p:cNvPr>
          <p:cNvSpPr txBox="1"/>
          <p:nvPr/>
        </p:nvSpPr>
        <p:spPr>
          <a:xfrm>
            <a:off x="2699183" y="4617436"/>
            <a:ext cx="374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https://phyloacc.github.io/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576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Logo&#10;&#10;Description automatically generated with medium confidence">
            <a:extLst>
              <a:ext uri="{FF2B5EF4-FFF2-40B4-BE49-F238E27FC236}">
                <a16:creationId xmlns:a16="http://schemas.microsoft.com/office/drawing/2014/main" id="{997F0591-DEA8-4F42-B1CB-1E4D81360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07" y="3661237"/>
            <a:ext cx="680483" cy="6833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E3D67CC-C9AE-41D4-81A2-0F56B01858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8652" y="3735585"/>
            <a:ext cx="1129921" cy="5346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DC292A-425F-4FE9-A4CE-95B33B3ECD19}"/>
              </a:ext>
            </a:extLst>
          </p:cNvPr>
          <p:cNvSpPr/>
          <p:nvPr/>
        </p:nvSpPr>
        <p:spPr>
          <a:xfrm>
            <a:off x="1067075" y="3277080"/>
            <a:ext cx="7514659" cy="1345169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FCF1FC-B2F4-4A5D-9272-EAF7C9A4F844}"/>
              </a:ext>
            </a:extLst>
          </p:cNvPr>
          <p:cNvSpPr/>
          <p:nvPr/>
        </p:nvSpPr>
        <p:spPr>
          <a:xfrm>
            <a:off x="1137927" y="70435"/>
            <a:ext cx="7443807" cy="311547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B1D3E2-DD1D-4A2A-BFC8-79578CEFA7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58" y="3419787"/>
            <a:ext cx="1793073" cy="3395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D2AB32-BACF-4437-948C-20F22CF61EE5}"/>
              </a:ext>
            </a:extLst>
          </p:cNvPr>
          <p:cNvGrpSpPr/>
          <p:nvPr/>
        </p:nvGrpSpPr>
        <p:grpSpPr>
          <a:xfrm>
            <a:off x="4264725" y="4713423"/>
            <a:ext cx="1392922" cy="369305"/>
            <a:chOff x="6370201" y="4711218"/>
            <a:chExt cx="1392922" cy="3693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3D51B7-50E1-40C1-8657-EE8D977E72C9}"/>
                </a:ext>
              </a:extLst>
            </p:cNvPr>
            <p:cNvSpPr txBox="1"/>
            <p:nvPr/>
          </p:nvSpPr>
          <p:spPr>
            <a:xfrm>
              <a:off x="6430438" y="4739813"/>
              <a:ext cx="1272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Clara Boothby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22439A-4F43-44E9-9E59-1C32B52EC757}"/>
                </a:ext>
              </a:extLst>
            </p:cNvPr>
            <p:cNvSpPr/>
            <p:nvPr/>
          </p:nvSpPr>
          <p:spPr>
            <a:xfrm>
              <a:off x="6370201" y="4711218"/>
              <a:ext cx="1392922" cy="36930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26A7E4-41F9-4145-9B76-E220D33B5666}"/>
              </a:ext>
            </a:extLst>
          </p:cNvPr>
          <p:cNvSpPr txBox="1"/>
          <p:nvPr/>
        </p:nvSpPr>
        <p:spPr>
          <a:xfrm rot="16200000">
            <a:off x="-1677025" y="2044161"/>
            <a:ext cx="403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Acknowledgements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757BA-E136-4BA9-9305-42C17D72DBB2}"/>
              </a:ext>
            </a:extLst>
          </p:cNvPr>
          <p:cNvCxnSpPr>
            <a:cxnSpLocks/>
          </p:cNvCxnSpPr>
          <p:nvPr/>
        </p:nvCxnSpPr>
        <p:spPr>
          <a:xfrm>
            <a:off x="730213" y="101066"/>
            <a:ext cx="0" cy="4965963"/>
          </a:xfrm>
          <a:prstGeom prst="line">
            <a:avLst/>
          </a:prstGeom>
          <a:ln w="1587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E165C479-420B-3FC1-ADF5-784419967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3872"/>
              </p:ext>
            </p:extLst>
          </p:nvPr>
        </p:nvGraphicFramePr>
        <p:xfrm>
          <a:off x="1508588" y="1038527"/>
          <a:ext cx="69051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733">
                  <a:extLst>
                    <a:ext uri="{9D8B030D-6E8A-4147-A177-3AD203B41FA5}">
                      <a16:colId xmlns:a16="http://schemas.microsoft.com/office/drawing/2014/main" val="3940327925"/>
                    </a:ext>
                  </a:extLst>
                </a:gridCol>
                <a:gridCol w="2301733">
                  <a:extLst>
                    <a:ext uri="{9D8B030D-6E8A-4147-A177-3AD203B41FA5}">
                      <a16:colId xmlns:a16="http://schemas.microsoft.com/office/drawing/2014/main" val="3227334990"/>
                    </a:ext>
                  </a:extLst>
                </a:gridCol>
                <a:gridCol w="2301733">
                  <a:extLst>
                    <a:ext uri="{9D8B030D-6E8A-4147-A177-3AD203B41FA5}">
                      <a16:colId xmlns:a16="http://schemas.microsoft.com/office/drawing/2014/main" val="12620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 </a:t>
                      </a:r>
                      <a:r>
                        <a:rPr lang="en-US" sz="1600" dirty="0" err="1"/>
                        <a:t>Sackton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Han 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Scott Edwards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6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Zhirui</a:t>
                      </a:r>
                      <a:r>
                        <a:rPr lang="en-US" sz="1600" dirty="0"/>
                        <a:t> 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Jun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Nathan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Patrick Gemmell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Taehee</a:t>
                      </a:r>
                      <a:r>
                        <a:rPr lang="en-US" sz="1600" dirty="0"/>
                        <a:t>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Subir</a:t>
                      </a:r>
                      <a:r>
                        <a:rPr lang="en-US" sz="1600" dirty="0"/>
                        <a:t> Shakya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Adam Freedman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Danielle </a:t>
                      </a:r>
                      <a:r>
                        <a:rPr lang="en-US" sz="1600" dirty="0" err="1"/>
                        <a:t>Khost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Daren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80107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D2152EE-981C-7049-06E9-DA943AF06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64801"/>
              </p:ext>
            </p:extLst>
          </p:nvPr>
        </p:nvGraphicFramePr>
        <p:xfrm>
          <a:off x="2476264" y="3893206"/>
          <a:ext cx="4920177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059">
                  <a:extLst>
                    <a:ext uri="{9D8B030D-6E8A-4147-A177-3AD203B41FA5}">
                      <a16:colId xmlns:a16="http://schemas.microsoft.com/office/drawing/2014/main" val="3142364425"/>
                    </a:ext>
                  </a:extLst>
                </a:gridCol>
                <a:gridCol w="1640059">
                  <a:extLst>
                    <a:ext uri="{9D8B030D-6E8A-4147-A177-3AD203B41FA5}">
                      <a16:colId xmlns:a16="http://schemas.microsoft.com/office/drawing/2014/main" val="3311367519"/>
                    </a:ext>
                  </a:extLst>
                </a:gridCol>
                <a:gridCol w="1640059">
                  <a:extLst>
                    <a:ext uri="{9D8B030D-6E8A-4147-A177-3AD203B41FA5}">
                      <a16:colId xmlns:a16="http://schemas.microsoft.com/office/drawing/2014/main" val="916144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Jeff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Emily </a:t>
                      </a:r>
                      <a:r>
                        <a:rPr lang="en-US" sz="1400" dirty="0" err="1"/>
                        <a:t>Kopania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 </a:t>
                      </a:r>
                      <a:r>
                        <a:rPr lang="en-US" sz="1400" dirty="0" err="1"/>
                        <a:t>Hutter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72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Jake Esselstyn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Kevin Rowe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Sebastian Mortimer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93868"/>
                  </a:ext>
                </a:extLst>
              </a:tr>
            </a:tbl>
          </a:graphicData>
        </a:graphic>
      </p:graphicFrame>
      <p:pic>
        <p:nvPicPr>
          <p:cNvPr id="45" name="Picture 44" descr="Text&#10;&#10;Description automatically generated with low confidence">
            <a:extLst>
              <a:ext uri="{FF2B5EF4-FFF2-40B4-BE49-F238E27FC236}">
                <a16:creationId xmlns:a16="http://schemas.microsoft.com/office/drawing/2014/main" id="{23F5C3DC-A9A2-45A0-AFAE-EB293A2C10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7" y="101758"/>
            <a:ext cx="2810307" cy="936769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0555963-0400-43B8-B32C-E7A413D438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74" y="330979"/>
            <a:ext cx="994725" cy="612693"/>
          </a:xfrm>
          <a:prstGeom prst="rect">
            <a:avLst/>
          </a:prstGeom>
        </p:spPr>
      </p:pic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C31F8E84-C99F-4307-054A-3D70A60099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44" y="187678"/>
            <a:ext cx="945710" cy="9457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354B3B2-14B0-27B4-04E2-A461F5227872}"/>
              </a:ext>
            </a:extLst>
          </p:cNvPr>
          <p:cNvGrpSpPr/>
          <p:nvPr/>
        </p:nvGrpSpPr>
        <p:grpSpPr>
          <a:xfrm>
            <a:off x="2816577" y="2606081"/>
            <a:ext cx="4044725" cy="458917"/>
            <a:chOff x="2676555" y="2649343"/>
            <a:chExt cx="4044725" cy="4589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F5FE7F-4A45-67AF-DFD6-6FB62737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14116" y="2664594"/>
              <a:ext cx="1707164" cy="3804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802513-9CC1-C5D3-834B-368A0994C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76555" y="2649343"/>
              <a:ext cx="2400922" cy="45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967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D313-BF56-460D-89BF-77BF02E5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4D1F-5BD1-4DBE-A62C-F29ECB06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1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A994-9D79-4713-8A56-53F40EC3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2D91-4756-476D-BBC2-C67E364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2DF02-4BC0-089A-DE0C-C68E52C32252}"/>
              </a:ext>
            </a:extLst>
          </p:cNvPr>
          <p:cNvSpPr/>
          <p:nvPr/>
        </p:nvSpPr>
        <p:spPr>
          <a:xfrm>
            <a:off x="3616214" y="2198628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B6BFF-93E0-B6C0-2273-B5CD1DC12B6C}"/>
              </a:ext>
            </a:extLst>
          </p:cNvPr>
          <p:cNvSpPr txBox="1"/>
          <p:nvPr/>
        </p:nvSpPr>
        <p:spPr>
          <a:xfrm>
            <a:off x="3642971" y="2169348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B3D50-66FD-EB8A-7863-F5F751578B37}"/>
              </a:ext>
            </a:extLst>
          </p:cNvPr>
          <p:cNvSpPr txBox="1"/>
          <p:nvPr/>
        </p:nvSpPr>
        <p:spPr>
          <a:xfrm>
            <a:off x="4160115" y="2707296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A957AE-A6A0-4EA1-0689-4BD818800816}"/>
              </a:ext>
            </a:extLst>
          </p:cNvPr>
          <p:cNvSpPr/>
          <p:nvPr/>
        </p:nvSpPr>
        <p:spPr>
          <a:xfrm>
            <a:off x="50680" y="3252033"/>
            <a:ext cx="2828393" cy="70788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4162F-2652-FDF8-8DF2-FF8A310C5BA2}"/>
              </a:ext>
            </a:extLst>
          </p:cNvPr>
          <p:cNvSpPr txBox="1"/>
          <p:nvPr/>
        </p:nvSpPr>
        <p:spPr>
          <a:xfrm>
            <a:off x="46169" y="3252033"/>
            <a:ext cx="282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283,369 non-coding loci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62 mammal species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16448C-60DB-8477-44F9-129EF90647B7}"/>
              </a:ext>
            </a:extLst>
          </p:cNvPr>
          <p:cNvSpPr/>
          <p:nvPr/>
        </p:nvSpPr>
        <p:spPr>
          <a:xfrm>
            <a:off x="6448126" y="3199971"/>
            <a:ext cx="2504661" cy="70788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D41CE-2E71-AFD4-C407-EC750310B67D}"/>
              </a:ext>
            </a:extLst>
          </p:cNvPr>
          <p:cNvSpPr txBox="1"/>
          <p:nvPr/>
        </p:nvSpPr>
        <p:spPr>
          <a:xfrm>
            <a:off x="6457591" y="3199971"/>
            <a:ext cx="249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2,106 loci accelerated in marine mammals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A4EF58-167F-E79E-AD17-A877E68464E3}"/>
              </a:ext>
            </a:extLst>
          </p:cNvPr>
          <p:cNvCxnSpPr>
            <a:cxnSpLocks/>
          </p:cNvCxnSpPr>
          <p:nvPr/>
        </p:nvCxnSpPr>
        <p:spPr>
          <a:xfrm flipV="1">
            <a:off x="2935945" y="2707296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C2F19D-C874-127F-48AB-561BEB583387}"/>
              </a:ext>
            </a:extLst>
          </p:cNvPr>
          <p:cNvCxnSpPr>
            <a:cxnSpLocks/>
          </p:cNvCxnSpPr>
          <p:nvPr/>
        </p:nvCxnSpPr>
        <p:spPr>
          <a:xfrm>
            <a:off x="5746711" y="2707296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CD8F9F-3480-E432-5677-746854D18F56}"/>
              </a:ext>
            </a:extLst>
          </p:cNvPr>
          <p:cNvSpPr txBox="1"/>
          <p:nvPr/>
        </p:nvSpPr>
        <p:spPr>
          <a:xfrm>
            <a:off x="7215821" y="3912765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pic>
        <p:nvPicPr>
          <p:cNvPr id="3" name="Picture 2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01DD0F3-4D22-E213-814F-9B767030D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43" y="3252033"/>
            <a:ext cx="1025564" cy="11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5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2DF02-4BC0-089A-DE0C-C68E52C32252}"/>
              </a:ext>
            </a:extLst>
          </p:cNvPr>
          <p:cNvSpPr/>
          <p:nvPr/>
        </p:nvSpPr>
        <p:spPr>
          <a:xfrm>
            <a:off x="3616214" y="2198628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B6BFF-93E0-B6C0-2273-B5CD1DC12B6C}"/>
              </a:ext>
            </a:extLst>
          </p:cNvPr>
          <p:cNvSpPr txBox="1"/>
          <p:nvPr/>
        </p:nvSpPr>
        <p:spPr>
          <a:xfrm>
            <a:off x="3642971" y="2169348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B3D50-66FD-EB8A-7863-F5F751578B37}"/>
              </a:ext>
            </a:extLst>
          </p:cNvPr>
          <p:cNvSpPr txBox="1"/>
          <p:nvPr/>
        </p:nvSpPr>
        <p:spPr>
          <a:xfrm>
            <a:off x="4160115" y="2707296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9D055-4D6D-0688-94B0-F948E2B3A5DE}"/>
              </a:ext>
            </a:extLst>
          </p:cNvPr>
          <p:cNvCxnSpPr>
            <a:cxnSpLocks/>
          </p:cNvCxnSpPr>
          <p:nvPr/>
        </p:nvCxnSpPr>
        <p:spPr>
          <a:xfrm>
            <a:off x="2924944" y="1725948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3D8341-7DFF-2BFB-6F0C-E09B1E796532}"/>
              </a:ext>
            </a:extLst>
          </p:cNvPr>
          <p:cNvCxnSpPr>
            <a:cxnSpLocks/>
          </p:cNvCxnSpPr>
          <p:nvPr/>
        </p:nvCxnSpPr>
        <p:spPr>
          <a:xfrm flipV="1">
            <a:off x="5705730" y="1725948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4E00D8A-8E40-8C37-F927-51D314284A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96" y="739681"/>
            <a:ext cx="941788" cy="124277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A710F-B92A-08DE-C27A-D0CF6B705721}"/>
              </a:ext>
            </a:extLst>
          </p:cNvPr>
          <p:cNvSpPr/>
          <p:nvPr/>
        </p:nvSpPr>
        <p:spPr>
          <a:xfrm>
            <a:off x="60145" y="1015256"/>
            <a:ext cx="2828393" cy="70788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EC93B-0A1B-448C-89F6-848A8E05E588}"/>
              </a:ext>
            </a:extLst>
          </p:cNvPr>
          <p:cNvSpPr txBox="1"/>
          <p:nvPr/>
        </p:nvSpPr>
        <p:spPr>
          <a:xfrm>
            <a:off x="60146" y="1015256"/>
            <a:ext cx="282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284,001 non-coding loci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42 bird species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575E58-B57D-FF3D-3ADF-C9F32695CF9B}"/>
              </a:ext>
            </a:extLst>
          </p:cNvPr>
          <p:cNvSpPr/>
          <p:nvPr/>
        </p:nvSpPr>
        <p:spPr>
          <a:xfrm>
            <a:off x="6457591" y="963194"/>
            <a:ext cx="2504661" cy="70788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82E5D-04D3-297E-073B-9E70EC312915}"/>
              </a:ext>
            </a:extLst>
          </p:cNvPr>
          <p:cNvSpPr txBox="1"/>
          <p:nvPr/>
        </p:nvSpPr>
        <p:spPr>
          <a:xfrm>
            <a:off x="6295724" y="963194"/>
            <a:ext cx="282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806 loci accelerated in ratites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A957AE-A6A0-4EA1-0689-4BD818800816}"/>
              </a:ext>
            </a:extLst>
          </p:cNvPr>
          <p:cNvSpPr/>
          <p:nvPr/>
        </p:nvSpPr>
        <p:spPr>
          <a:xfrm>
            <a:off x="50680" y="3252033"/>
            <a:ext cx="2828393" cy="70788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4162F-2652-FDF8-8DF2-FF8A310C5BA2}"/>
              </a:ext>
            </a:extLst>
          </p:cNvPr>
          <p:cNvSpPr txBox="1"/>
          <p:nvPr/>
        </p:nvSpPr>
        <p:spPr>
          <a:xfrm>
            <a:off x="46169" y="3252033"/>
            <a:ext cx="282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283,369 non-coding loci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62 mammal species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16448C-60DB-8477-44F9-129EF90647B7}"/>
              </a:ext>
            </a:extLst>
          </p:cNvPr>
          <p:cNvSpPr/>
          <p:nvPr/>
        </p:nvSpPr>
        <p:spPr>
          <a:xfrm>
            <a:off x="6448126" y="3199971"/>
            <a:ext cx="2504661" cy="70788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D41CE-2E71-AFD4-C407-EC750310B67D}"/>
              </a:ext>
            </a:extLst>
          </p:cNvPr>
          <p:cNvSpPr txBox="1"/>
          <p:nvPr/>
        </p:nvSpPr>
        <p:spPr>
          <a:xfrm>
            <a:off x="6457591" y="3199971"/>
            <a:ext cx="249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2,106 loci accelerated in marine mammals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A4EF58-167F-E79E-AD17-A877E68464E3}"/>
              </a:ext>
            </a:extLst>
          </p:cNvPr>
          <p:cNvCxnSpPr>
            <a:cxnSpLocks/>
          </p:cNvCxnSpPr>
          <p:nvPr/>
        </p:nvCxnSpPr>
        <p:spPr>
          <a:xfrm flipV="1">
            <a:off x="2935945" y="2707296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C2F19D-C874-127F-48AB-561BEB583387}"/>
              </a:ext>
            </a:extLst>
          </p:cNvPr>
          <p:cNvCxnSpPr>
            <a:cxnSpLocks/>
          </p:cNvCxnSpPr>
          <p:nvPr/>
        </p:nvCxnSpPr>
        <p:spPr>
          <a:xfrm>
            <a:off x="5746711" y="2707296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E07E0B-18AC-5F08-30A1-EA05FFE0C392}"/>
              </a:ext>
            </a:extLst>
          </p:cNvPr>
          <p:cNvSpPr txBox="1"/>
          <p:nvPr/>
        </p:nvSpPr>
        <p:spPr>
          <a:xfrm>
            <a:off x="852885" y="1736232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80B5A-7B1E-A689-E650-F24A04C1A3EF}"/>
              </a:ext>
            </a:extLst>
          </p:cNvPr>
          <p:cNvSpPr txBox="1"/>
          <p:nvPr/>
        </p:nvSpPr>
        <p:spPr>
          <a:xfrm>
            <a:off x="7225285" y="167108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CD8F9F-3480-E432-5677-746854D18F56}"/>
              </a:ext>
            </a:extLst>
          </p:cNvPr>
          <p:cNvSpPr txBox="1"/>
          <p:nvPr/>
        </p:nvSpPr>
        <p:spPr>
          <a:xfrm>
            <a:off x="7215821" y="3912765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pic>
        <p:nvPicPr>
          <p:cNvPr id="29" name="Picture 28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8C3AADE-AC68-6193-E5DB-A5959607CB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43" y="3252033"/>
            <a:ext cx="1025564" cy="11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DDE33B-818F-42D8-8376-49D8F47863E1}"/>
              </a:ext>
            </a:extLst>
          </p:cNvPr>
          <p:cNvSpPr/>
          <p:nvPr/>
        </p:nvSpPr>
        <p:spPr>
          <a:xfrm>
            <a:off x="2917636" y="2079359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B4BABA-0D56-4ED9-91F6-778B805AA7DA}"/>
              </a:ext>
            </a:extLst>
          </p:cNvPr>
          <p:cNvSpPr txBox="1"/>
          <p:nvPr/>
        </p:nvSpPr>
        <p:spPr>
          <a:xfrm>
            <a:off x="2944393" y="2050079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E60A34-5458-4C38-9B19-9D7664B83E6E}"/>
              </a:ext>
            </a:extLst>
          </p:cNvPr>
          <p:cNvSpPr txBox="1"/>
          <p:nvPr/>
        </p:nvSpPr>
        <p:spPr>
          <a:xfrm>
            <a:off x="3454733" y="260335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545011-995B-4EBA-8054-729F00C79396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B91BF03-AAEE-47DB-9C86-C1190779B611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27C951-77BD-46A3-8675-2F5B6E2217B1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CA1FE62-E5F4-4E37-B6FA-4B8905C48851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D51EF-FD1C-45AC-A232-A4A3844FB69E}"/>
              </a:ext>
            </a:extLst>
          </p:cNvPr>
          <p:cNvGrpSpPr/>
          <p:nvPr/>
        </p:nvGrpSpPr>
        <p:grpSpPr>
          <a:xfrm>
            <a:off x="308473" y="393308"/>
            <a:ext cx="2399017" cy="3988289"/>
            <a:chOff x="5686012" y="482205"/>
            <a:chExt cx="1930503" cy="39882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A587DA2-1E97-421A-80F8-95EF14B24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BAAFA9-E029-472B-B92E-C378CFD080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DA0FDB4-1EA0-40BF-A7DC-D9BFF3562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386254-C49A-4AFA-BADA-3E08A3231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7D58D79-4C4C-4703-B61B-C7B85E0E7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F97881-388B-47E1-9A00-5A5D2EAD2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60497C-8BCB-4988-B221-603921BA1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ECF80-ACEF-4EF0-AD3D-239D9B4EA2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88EFE03-2B2F-4556-BE8A-3AD7C053C62D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C5FCFF-2475-44D6-B426-1D1D438385DF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489011-7C05-4255-8861-FC398DC5177F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4E5C92-5F7C-4DD6-BE63-9E6691B5E5A2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6D1223-A7CD-476C-A9C8-110326DEA371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BEEF96-EF7B-4F65-B890-7675DE0708DD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AC615D-1BAF-4CEF-B71E-265220591351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72F6A6-2CD9-492B-A3D6-35BFF8443A27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94E615-A788-4969-8EEE-095AE6A5DEB9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4DD9CB-C798-4461-A901-293ACCA16EB1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2A3489-8F0F-4023-A8CD-F7A23D02CAF9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A044643-EDBD-415C-A95C-EF5282A11E2D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AD1E3F-3AD5-489D-B708-B6D509F5380C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E326D2D-6742-49E6-8268-F729517664BD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E6FFFE0-2F22-4EDD-BC6E-2ED7ABCFD99F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85" name="Picture 8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098A331-F3FF-4EF4-94CA-C8B4B648D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0A81A07-9AC1-4A1F-895F-00EDD604A971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6C5E123-39E9-4BBC-8A8F-2B9CF9EDD5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9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BD554B3-A877-4A5B-A5E5-829AF56FF9E0}"/>
              </a:ext>
            </a:extLst>
          </p:cNvPr>
          <p:cNvSpPr/>
          <p:nvPr/>
        </p:nvSpPr>
        <p:spPr>
          <a:xfrm>
            <a:off x="2917636" y="2079359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D60187-55BE-41EF-9287-05BFA7F0853C}"/>
              </a:ext>
            </a:extLst>
          </p:cNvPr>
          <p:cNvSpPr txBox="1"/>
          <p:nvPr/>
        </p:nvSpPr>
        <p:spPr>
          <a:xfrm>
            <a:off x="2944393" y="2050079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1EBA8A-4E49-4F84-B03E-C2DA7C3507B0}"/>
              </a:ext>
            </a:extLst>
          </p:cNvPr>
          <p:cNvSpPr txBox="1"/>
          <p:nvPr/>
        </p:nvSpPr>
        <p:spPr>
          <a:xfrm>
            <a:off x="3454733" y="260335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94AD0A-2B3D-4E76-8586-807171546C4F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D684E69-216D-471A-8701-D9EF955781CC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3D22F0D-4266-43DD-85B2-6B55AA6CDC85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572E65-B7A4-4DBA-A231-A98F86B9D6C2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808C17-46DA-42F0-AEBD-FC7D18551AA3}"/>
              </a:ext>
            </a:extLst>
          </p:cNvPr>
          <p:cNvGrpSpPr/>
          <p:nvPr/>
        </p:nvGrpSpPr>
        <p:grpSpPr>
          <a:xfrm>
            <a:off x="308473" y="393308"/>
            <a:ext cx="2399017" cy="3988289"/>
            <a:chOff x="5686012" y="482205"/>
            <a:chExt cx="1930503" cy="398828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BB71BC-4055-49A4-AC7D-2195C5AFC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6732AB-8651-4225-93E4-5EBFBB193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3B843B-D6A0-4E19-BF2F-A1E8AFECF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14E9A5-63A6-4148-B36A-591ACBC6F1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42FEAB-E8D4-451A-A5F0-700035F52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3F93F-381A-430E-A1A2-85D7B0E6E5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128869-1B32-4A06-A676-EB2E0898B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70" name="Picture 69" descr="Shape&#10;&#10;Description automatically generated with medium confidence">
            <a:extLst>
              <a:ext uri="{FF2B5EF4-FFF2-40B4-BE49-F238E27FC236}">
                <a16:creationId xmlns:a16="http://schemas.microsoft.com/office/drawing/2014/main" id="{79045A82-4E28-49B6-BA36-A51962599D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0BE3BE2-9B6A-4E78-BF4C-6F2EEBD6B04C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0F9BCE-2925-4478-8641-9CD7C715232D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77B82F-7A3D-45AA-B4E5-D1F689EF69D1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F047BC-B9E6-4CA8-8677-B8148715756F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6CF496-4A5F-4FF8-9F62-4850FAA48604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4F23C4-587D-4E26-B725-94F6822B83DE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BC96DF-AD40-42AA-B920-8130D5C67AE7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1A2687-EA62-4EC8-BC87-CAE7234CA3A9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411A70-4D32-4615-A90C-C17EC4FBDEA8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D403A9-7A27-402A-95E4-D7FF8A8A3245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25452E1-9F26-4570-B984-3A350FF4279C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4906768-DE83-4895-A8C3-80F5EE50CCA2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4A6A3E-91C2-4F2D-9768-2D83963E03FD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46AF63-56FF-4CDF-BFD5-C8012AC6CBA1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DE1C654-C11C-464A-B3C9-E57433375AF7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B40BF5-0B42-4F0D-B58C-99DE878C0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1FA1421-3AA8-4619-8FBC-5C33D7AC59BA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354F64-0E7C-4F1F-870F-6D4DA523C7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8AC7035-D972-4AAF-AC66-865F47F03C48}"/>
              </a:ext>
            </a:extLst>
          </p:cNvPr>
          <p:cNvSpPr/>
          <p:nvPr/>
        </p:nvSpPr>
        <p:spPr>
          <a:xfrm>
            <a:off x="0" y="1238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CDFBBE-61D1-45E1-852C-CF59A02B1E3A}"/>
              </a:ext>
            </a:extLst>
          </p:cNvPr>
          <p:cNvSpPr txBox="1"/>
          <p:nvPr/>
        </p:nvSpPr>
        <p:spPr>
          <a:xfrm>
            <a:off x="0" y="2135195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Phylogenetic discordance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poses a problem for inferring rates of molecular evolution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6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ource Sans Pro" panose="020B0503030403020204" pitchFamily="34" charset="0"/>
            <a:ea typeface="Source Sans Pro" panose="020B0503030403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59431</TotalTime>
  <Words>1658</Words>
  <Application>Microsoft Office PowerPoint</Application>
  <PresentationFormat>On-screen Show (16:9)</PresentationFormat>
  <Paragraphs>563</Paragraphs>
  <Slides>58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Source Sans Pro</vt:lpstr>
      <vt:lpstr>Office Theme</vt:lpstr>
      <vt:lpstr>Prioritizing loci for ILS-aware rate analyses using phylogenetic concordance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Phylogenies from different loci can disagree with each other</vt:lpstr>
      <vt:lpstr>Phylogenies from different loci can disagree with an inferred species tree</vt:lpstr>
      <vt:lpstr>Mapping traits or variation onto a species tree from discordant loci can cause incorrect inferences</vt:lpstr>
      <vt:lpstr>Mapping traits or variation onto a species tree from discordant loci can cause incorrect inferences</vt:lpstr>
      <vt:lpstr>Mapping traits or variation onto a species tree from discordant loci can cause incorrect inferences</vt:lpstr>
      <vt:lpstr>Mapping traits or variation onto a species tree from discordant loci can cause incorrect inferences</vt:lpstr>
      <vt:lpstr>PowerPoint Presentation</vt:lpstr>
      <vt:lpstr>PowerPoint Presentation</vt:lpstr>
      <vt:lpstr>PowerPoint Presentation</vt:lpstr>
      <vt:lpstr>PowerPoint Presentation</vt:lpstr>
      <vt:lpstr>Runtime for Bayesian phylogenetic inference can be exorbitant</vt:lpstr>
      <vt:lpstr>Runtime for Bayesian phylogenetic inference can be exorbitant</vt:lpstr>
      <vt:lpstr>Runtime for Bayesian phylogenetic inference can be exorbitant</vt:lpstr>
      <vt:lpstr>Runtime for Bayesian phylogenetic inference can be exorbitant</vt:lpstr>
      <vt:lpstr>Runtime for Bayesian phylogenetic inference can be exorbitant</vt:lpstr>
      <vt:lpstr>PowerPoint Presentation</vt:lpstr>
      <vt:lpstr>PowerPoint Presentation</vt:lpstr>
      <vt:lpstr>PowerPoint Presentation</vt:lpstr>
      <vt:lpstr>PowerPoint Presentation</vt:lpstr>
      <vt:lpstr>Site concordance factors measure phylogenetic discordance</vt:lpstr>
      <vt:lpstr>Site concordance factors measure phylogenetic discordance</vt:lpstr>
      <vt:lpstr>Site concordance factors measure phylogenetic discordance</vt:lpstr>
      <vt:lpstr>Site concordance factors measure phylogenetic discordance</vt:lpstr>
      <vt:lpstr>Site concordance factors measure phylogenetic discordance</vt:lpstr>
      <vt:lpstr>Using average site concordance to partition loci to different phylogenetic models</vt:lpstr>
      <vt:lpstr>Using average site concordance to partition loci to different phylogenetic models</vt:lpstr>
      <vt:lpstr>Using average site concordance to partition loci to different phylogenetic models</vt:lpstr>
      <vt:lpstr>Using average site concordance to partition loci to different phylogenetic models</vt:lpstr>
      <vt:lpstr>Using average site concordance to partition loci to different phylogenetic models</vt:lpstr>
      <vt:lpstr>PowerPoint Presentation</vt:lpstr>
      <vt:lpstr>PowerPoint Presentation</vt:lpstr>
      <vt:lpstr>PowerPoint Presentation</vt:lpstr>
      <vt:lpstr>PowerPoint Presentation</vt:lpstr>
      <vt:lpstr>Concordance factors can also be used to reduce tree-size</vt:lpstr>
      <vt:lpstr>Concordance factors can also be used to reduce tree-size</vt:lpstr>
      <vt:lpstr>Concordance factors can also be used to reduce tree-size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Batching loci by model type can also drastically reduce runtime for PhyloAcc</vt:lpstr>
      <vt:lpstr>Batching loci by model type can also drastically reduce runtime for PhyloAcc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Thomas, Gregg W.C.</cp:lastModifiedBy>
  <cp:revision>886</cp:revision>
  <dcterms:created xsi:type="dcterms:W3CDTF">2016-08-22T22:27:08Z</dcterms:created>
  <dcterms:modified xsi:type="dcterms:W3CDTF">2022-07-13T14:23:35Z</dcterms:modified>
</cp:coreProperties>
</file>