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3"/>
  </p:notesMasterIdLst>
  <p:sldIdLst>
    <p:sldId id="308" r:id="rId3"/>
    <p:sldId id="307" r:id="rId4"/>
    <p:sldId id="310" r:id="rId5"/>
    <p:sldId id="311" r:id="rId6"/>
    <p:sldId id="312" r:id="rId7"/>
    <p:sldId id="309" r:id="rId8"/>
    <p:sldId id="295" r:id="rId9"/>
    <p:sldId id="294" r:id="rId10"/>
    <p:sldId id="313" r:id="rId11"/>
    <p:sldId id="296" r:id="rId12"/>
    <p:sldId id="297" r:id="rId13"/>
    <p:sldId id="298" r:id="rId14"/>
    <p:sldId id="314" r:id="rId15"/>
    <p:sldId id="302" r:id="rId16"/>
    <p:sldId id="300" r:id="rId17"/>
    <p:sldId id="315" r:id="rId18"/>
    <p:sldId id="303" r:id="rId19"/>
    <p:sldId id="316" r:id="rId20"/>
    <p:sldId id="304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BAA385-2C75-4340-AA0B-8909D0F25CD8}">
          <p14:sldIdLst>
            <p14:sldId id="308"/>
            <p14:sldId id="307"/>
            <p14:sldId id="310"/>
            <p14:sldId id="311"/>
            <p14:sldId id="312"/>
            <p14:sldId id="309"/>
            <p14:sldId id="295"/>
            <p14:sldId id="294"/>
            <p14:sldId id="313"/>
            <p14:sldId id="296"/>
            <p14:sldId id="297"/>
            <p14:sldId id="298"/>
            <p14:sldId id="314"/>
            <p14:sldId id="302"/>
            <p14:sldId id="300"/>
            <p14:sldId id="315"/>
            <p14:sldId id="303"/>
            <p14:sldId id="316"/>
            <p14:sldId id="30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A56"/>
    <a:srgbClr val="97BA4C"/>
    <a:srgbClr val="4CA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6" autoAdjust="0"/>
  </p:normalViewPr>
  <p:slideViewPr>
    <p:cSldViewPr snapToGrid="0" snapToObjects="1">
      <p:cViewPr varScale="1">
        <p:scale>
          <a:sx n="86" d="100"/>
          <a:sy n="86" d="100"/>
        </p:scale>
        <p:origin x="13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DD5C-241A-A54A-908E-76C01CFB4FF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8CAF-3EA0-674E-BEAE-492E20A9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91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0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09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0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9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0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2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5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9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6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33F9-E727-4C06-956E-31BC6F32F791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8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C3ED-E743-4C96-B727-B93A199900E6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1FD1-AEAE-4BDC-9111-564A5DFD8579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EB11AEC-9BE6-4F18-9562-BA5A77E8C62A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CF1209-4E54-4169-8FBB-48A8D3CF4C31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6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D7C3369-1B8D-44AA-A990-1CCE0A30A59C}" type="datetime1">
              <a:rPr lang="en-US" smtClean="0">
                <a:solidFill>
                  <a:srgbClr val="FFF39D"/>
                </a:solidFill>
              </a:rPr>
              <a:pPr/>
              <a:t>5/20/2015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74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B9E-3E0F-4CC6-B74B-3F344C898C58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23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4A1F-8012-42D5-945B-EEB4D7C653FB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202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C5C17E-899B-49F5-B71A-6671649D259D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F06F-B93D-4B92-A5EB-56517EAA6CC6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3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DF1F1B-7A7E-433D-B2C6-6F1A19B26B37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3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2FD5-FBAC-4C90-807B-1C488D81D957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9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DEB184-8EA6-47BF-ACFB-F71EB048AAE5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0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820-FF3E-4D09-B827-D465A78A52D1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3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88BF-CB17-4DFB-B651-F74DEC8554AA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19AB-A102-4CCB-99B4-3A8A2F1B8BAE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70DE-935D-4FC1-A569-EA7593E0054E}" type="datetime1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735-1C8F-4FB4-A1F4-0710942E05AA}" type="datetime1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54F-5340-4608-9DE7-8363F000A645}" type="datetime1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0DEC-9C01-460F-9C2E-9606F9DBC39E}" type="datetime1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0B51-4F8A-473D-BCCB-ECB96AC124D1}" type="datetime1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F220-3DA7-46CE-BCF2-1F7AC207F91A}" type="datetime1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991F-9459-4788-9A5F-7B2DA2E5700D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4D5FEA-4BCF-43A6-802F-85BE761C94F0}" type="datetime1">
              <a:rPr lang="en-US" smtClean="0">
                <a:solidFill>
                  <a:srgbClr val="575F6D"/>
                </a:solidFill>
              </a:rPr>
              <a:pPr/>
              <a:t>5/20/2015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4DC204-A77F-4DD4-ABAB-8B508D8FB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274468"/>
            <a:ext cx="6858000" cy="1894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Accounting for sequencing error in phylogenetics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/>
                <a:cs typeface="Calibri"/>
              </a:rPr>
              <a:t>Gregg Thomas</a:t>
            </a:r>
          </a:p>
          <a:p>
            <a:r>
              <a:rPr lang="en-US" dirty="0" smtClean="0">
                <a:latin typeface="Calibri"/>
                <a:cs typeface="Calibri"/>
              </a:rPr>
              <a:t>Indiana University</a:t>
            </a:r>
          </a:p>
          <a:p>
            <a:r>
              <a:rPr lang="en-US" dirty="0" smtClean="0">
                <a:latin typeface="Calibri"/>
                <a:cs typeface="Calibri"/>
              </a:rPr>
              <a:t>Society of Systematic Biologists Conference, Ann Arbor, MI</a:t>
            </a:r>
          </a:p>
          <a:p>
            <a:r>
              <a:rPr lang="en-US" dirty="0" smtClean="0">
                <a:latin typeface="Calibri"/>
                <a:cs typeface="Calibri"/>
              </a:rPr>
              <a:t>05.21.15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Phylogenetic reconstructions start with observed state probabilities of </a:t>
            </a:r>
            <a:r>
              <a:rPr lang="en-US" sz="32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sz="32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sz="32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88299" y="1686800"/>
            <a:ext cx="3997932" cy="4900057"/>
            <a:chOff x="1151500" y="1666700"/>
            <a:chExt cx="3997932" cy="490005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54024" y="4131175"/>
              <a:ext cx="3650446" cy="225046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1304" y="3001927"/>
              <a:ext cx="1819931" cy="800453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686849" y="6293075"/>
              <a:ext cx="204850" cy="1536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151500" y="1854875"/>
              <a:ext cx="3652970" cy="2268035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53117" y="1666700"/>
              <a:ext cx="28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2642" y="6197425"/>
              <a:ext cx="28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53117" y="3628215"/>
              <a:ext cx="28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686849" y="1792195"/>
              <a:ext cx="204850" cy="1536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59122" y="1546642"/>
          <a:ext cx="144114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86"/>
                <a:gridCol w="360286"/>
                <a:gridCol w="360286"/>
                <a:gridCol w="360286"/>
              </a:tblGrid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56337"/>
              </p:ext>
            </p:extLst>
          </p:nvPr>
        </p:nvGraphicFramePr>
        <p:xfrm>
          <a:off x="5359122" y="3441235"/>
          <a:ext cx="144114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86"/>
                <a:gridCol w="360286"/>
                <a:gridCol w="360286"/>
                <a:gridCol w="360286"/>
              </a:tblGrid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359122" y="5989955"/>
          <a:ext cx="144114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86"/>
                <a:gridCol w="360286"/>
                <a:gridCol w="360286"/>
                <a:gridCol w="360286"/>
              </a:tblGrid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4825449" y="3737764"/>
            <a:ext cx="204850" cy="1536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generation sequencing gives us more information</a:t>
            </a:r>
            <a:endParaRPr lang="en-US" sz="32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53" y="3109088"/>
            <a:ext cx="3212292" cy="146762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1288299" y="1686800"/>
            <a:ext cx="3997932" cy="4900057"/>
            <a:chOff x="1151500" y="1666700"/>
            <a:chExt cx="3997932" cy="490005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54024" y="4131175"/>
              <a:ext cx="3650446" cy="225046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981304" y="3001927"/>
              <a:ext cx="1819931" cy="800453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686849" y="6293075"/>
              <a:ext cx="204850" cy="1536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1151500" y="1854875"/>
              <a:ext cx="3652970" cy="2268035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53117" y="1666700"/>
              <a:ext cx="28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62642" y="6197425"/>
              <a:ext cx="28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53117" y="3628215"/>
              <a:ext cx="28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686849" y="1792195"/>
              <a:ext cx="204850" cy="1536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5359122" y="1546642"/>
          <a:ext cx="144114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86"/>
                <a:gridCol w="360286"/>
                <a:gridCol w="360286"/>
                <a:gridCol w="360286"/>
              </a:tblGrid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5359122" y="5989955"/>
          <a:ext cx="144114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86"/>
                <a:gridCol w="360286"/>
                <a:gridCol w="360286"/>
                <a:gridCol w="360286"/>
              </a:tblGrid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81530" y="4367814"/>
            <a:ext cx="603682" cy="182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95275" y="4350610"/>
            <a:ext cx="82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Assembly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4825449" y="3737764"/>
            <a:ext cx="204850" cy="1536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31257" y="4214072"/>
            <a:ext cx="235285" cy="2801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74713" y="4144177"/>
            <a:ext cx="19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G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0" y="3630547"/>
            <a:ext cx="893654" cy="178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95274" y="3582748"/>
            <a:ext cx="109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Aligned reads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58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observed states probabilistically</a:t>
            </a:r>
            <a:endParaRPr lang="en-US" sz="32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88299" y="1686800"/>
            <a:ext cx="3997932" cy="4900057"/>
            <a:chOff x="1151500" y="1666700"/>
            <a:chExt cx="3997932" cy="490005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54024" y="4131175"/>
              <a:ext cx="3650446" cy="225046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1304" y="3001927"/>
              <a:ext cx="1819931" cy="800453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686849" y="6293075"/>
              <a:ext cx="204850" cy="1536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151500" y="1854875"/>
              <a:ext cx="3652970" cy="2268035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53117" y="1666700"/>
              <a:ext cx="28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2642" y="6197425"/>
              <a:ext cx="28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53117" y="3628215"/>
              <a:ext cx="28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686849" y="1792195"/>
              <a:ext cx="204850" cy="1536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59122" y="1546642"/>
          <a:ext cx="19027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695"/>
                <a:gridCol w="475695"/>
                <a:gridCol w="475695"/>
                <a:gridCol w="475695"/>
              </a:tblGrid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27378"/>
              </p:ext>
            </p:extLst>
          </p:nvPr>
        </p:nvGraphicFramePr>
        <p:xfrm>
          <a:off x="5359122" y="3441235"/>
          <a:ext cx="19027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695"/>
                <a:gridCol w="475695"/>
                <a:gridCol w="475695"/>
                <a:gridCol w="475695"/>
              </a:tblGrid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359122" y="5989955"/>
          <a:ext cx="19027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695"/>
                <a:gridCol w="475695"/>
                <a:gridCol w="475695"/>
                <a:gridCol w="475695"/>
              </a:tblGrid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284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4825449" y="3737764"/>
            <a:ext cx="204850" cy="1536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Capturing uncertainty from NGS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09" y="2416630"/>
            <a:ext cx="5941789" cy="271466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97803" y="4492101"/>
            <a:ext cx="372861" cy="443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88924" y="4423545"/>
            <a:ext cx="3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841506" y="4760334"/>
            <a:ext cx="1056443" cy="3655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97119" y="4760334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896252" y="3278905"/>
            <a:ext cx="1569868" cy="443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71225" y="3350031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Aligned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Capturing uncertainty from NGS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09" y="2416630"/>
            <a:ext cx="5941789" cy="271466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004" y="5353232"/>
            <a:ext cx="187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quality information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497803" y="4492101"/>
            <a:ext cx="372861" cy="443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88924" y="4423545"/>
            <a:ext cx="3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V="1">
            <a:off x="3704211" y="4840549"/>
            <a:ext cx="501587" cy="550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46629" y="4456589"/>
            <a:ext cx="292963" cy="408373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41506" y="4760334"/>
            <a:ext cx="1056443" cy="3655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97119" y="4760334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896252" y="3278905"/>
            <a:ext cx="1569868" cy="443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71225" y="3350031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Aligned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Capturing uncertainty from NGS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09" y="2416630"/>
            <a:ext cx="5941789" cy="271466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97803" y="2494625"/>
            <a:ext cx="292963" cy="197972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3644285" y="1944210"/>
            <a:ext cx="501587" cy="5504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5872" y="1398997"/>
            <a:ext cx="252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read has a quality score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497803" y="4492101"/>
            <a:ext cx="372861" cy="443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88924" y="4423545"/>
            <a:ext cx="3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841506" y="4760334"/>
            <a:ext cx="1056443" cy="3655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7119" y="4760334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896252" y="3278905"/>
            <a:ext cx="1569868" cy="443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71225" y="3350031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Aligned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Capturing uncertainty from NGS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09" y="2416630"/>
            <a:ext cx="5941789" cy="271466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97803" y="2494625"/>
            <a:ext cx="292963" cy="197972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3644285" y="1944210"/>
            <a:ext cx="501587" cy="5504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5872" y="1398997"/>
            <a:ext cx="252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read has a quality score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497803" y="4492101"/>
            <a:ext cx="372861" cy="443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88924" y="4423545"/>
            <a:ext cx="3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841506" y="4760334"/>
            <a:ext cx="1056443" cy="3655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7119" y="4760334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5609" y="5477522"/>
            <a:ext cx="5941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Map reads back to assembly and compile quality information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5896252" y="3278905"/>
            <a:ext cx="1569868" cy="443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71225" y="3350031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Aligned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Capturing uncertainty from </a:t>
            </a:r>
            <a:r>
              <a:rPr lang="en-US" sz="3600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ngs</a:t>
            </a:r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6758" y="1775535"/>
                <a:ext cx="7890483" cy="3587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probability a given base is an error:</a:t>
                </a:r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8" y="1775535"/>
                <a:ext cx="7890483" cy="3587392"/>
              </a:xfrm>
              <a:prstGeom prst="rect">
                <a:avLst/>
              </a:prstGeom>
              <a:blipFill rotWithShape="0">
                <a:blip r:embed="rId3"/>
                <a:stretch>
                  <a:fillRect l="-1236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7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Capturing uncertainty from </a:t>
            </a:r>
            <a:r>
              <a:rPr lang="en-US" sz="3600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ngs</a:t>
            </a:r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6758" y="1775535"/>
                <a:ext cx="7890483" cy="540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probability a given base is an error:</a:t>
                </a:r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endParaRPr lang="en-US" sz="2400" dirty="0"/>
              </a:p>
              <a:p>
                <a:r>
                  <a:rPr lang="en-US" sz="2400" b="0" dirty="0" smtClean="0"/>
                  <a:t>The probability of each base at a position, given a set of reads: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8" y="1775535"/>
                <a:ext cx="7890483" cy="5403531"/>
              </a:xfrm>
              <a:prstGeom prst="rect">
                <a:avLst/>
              </a:prstGeom>
              <a:blipFill rotWithShape="0">
                <a:blip r:embed="rId3"/>
                <a:stretch>
                  <a:fillRect l="-1236" t="-902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7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onclusions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758" y="1775535"/>
            <a:ext cx="789048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Currently benchmarking on simulated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Will add quality metric to all NGS assemblies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Focus on phylogenetic reconstructions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023" y="363415"/>
            <a:ext cx="2117324" cy="648640"/>
          </a:xfrm>
        </p:spPr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Evolution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33607" y="1359482"/>
            <a:ext cx="2117324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Genomics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89250" y="1350316"/>
            <a:ext cx="2752078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Phylogenetics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>
            <a:stCxn id="2" idx="2"/>
          </p:cNvCxnSpPr>
          <p:nvPr/>
        </p:nvCxnSpPr>
        <p:spPr>
          <a:xfrm>
            <a:off x="4285685" y="1012055"/>
            <a:ext cx="0" cy="662581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5686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://news.stanford.edu/news/multi/features/darwin/images/Darwin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55" y="1013765"/>
            <a:ext cx="1134321" cy="13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2" y="1327262"/>
            <a:ext cx="1470187" cy="67169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3582120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Acknowledgements</a:t>
            </a:r>
            <a:endParaRPr lang="en-US" sz="30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963" y="1700751"/>
            <a:ext cx="2794355" cy="3434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Advisor:</a:t>
            </a:r>
          </a:p>
          <a:p>
            <a:r>
              <a:rPr lang="en-US" sz="2000" dirty="0" smtClean="0"/>
              <a:t>Matt Hahn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Committee:</a:t>
            </a:r>
          </a:p>
          <a:p>
            <a:r>
              <a:rPr lang="en-US" sz="2000" dirty="0" err="1" smtClean="0"/>
              <a:t>Haixu</a:t>
            </a:r>
            <a:r>
              <a:rPr lang="en-US" sz="2000" dirty="0" smtClean="0"/>
              <a:t> Tang</a:t>
            </a:r>
          </a:p>
          <a:p>
            <a:r>
              <a:rPr lang="en-US" sz="2000" dirty="0" smtClean="0"/>
              <a:t>Elizabeth </a:t>
            </a:r>
            <a:r>
              <a:rPr lang="en-US" sz="2000" dirty="0" err="1" smtClean="0"/>
              <a:t>Housworth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4403" y="5414249"/>
            <a:ext cx="296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GCMS </a:t>
            </a:r>
            <a:r>
              <a:rPr lang="en-US" sz="2400" dirty="0"/>
              <a:t>T</a:t>
            </a:r>
            <a:r>
              <a:rPr lang="en-US" sz="2400" dirty="0" smtClean="0"/>
              <a:t>raining </a:t>
            </a:r>
            <a:r>
              <a:rPr lang="en-US" sz="2400" dirty="0"/>
              <a:t>G</a:t>
            </a:r>
            <a:r>
              <a:rPr lang="en-US" sz="2400" dirty="0" smtClean="0"/>
              <a:t>rant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79272" y="1586225"/>
            <a:ext cx="2618723" cy="343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/>
              <a:t>Colleagues:</a:t>
            </a:r>
          </a:p>
          <a:p>
            <a:r>
              <a:rPr lang="en-US" sz="2000" dirty="0" smtClean="0"/>
              <a:t>James Pease</a:t>
            </a:r>
          </a:p>
          <a:p>
            <a:r>
              <a:rPr lang="en-US" sz="2000" dirty="0" err="1" smtClean="0"/>
              <a:t>Simo</a:t>
            </a:r>
            <a:r>
              <a:rPr lang="en-US" sz="2000" dirty="0" smtClean="0"/>
              <a:t> Zhang</a:t>
            </a:r>
          </a:p>
          <a:p>
            <a:r>
              <a:rPr lang="en-US" sz="2000" dirty="0" smtClean="0"/>
              <a:t>Fabio Mendes</a:t>
            </a:r>
          </a:p>
          <a:p>
            <a:r>
              <a:rPr lang="en-US" sz="2000" dirty="0" smtClean="0"/>
              <a:t>Rafael Guerrero</a:t>
            </a:r>
          </a:p>
          <a:p>
            <a:r>
              <a:rPr lang="en-US" sz="2000" dirty="0" smtClean="0"/>
              <a:t>Jeff </a:t>
            </a:r>
            <a:r>
              <a:rPr lang="en-US" sz="2000" dirty="0" err="1" smtClean="0"/>
              <a:t>Adrion</a:t>
            </a:r>
            <a:endParaRPr lang="en-US" sz="2000" dirty="0" smtClean="0"/>
          </a:p>
          <a:p>
            <a:r>
              <a:rPr lang="en-US" sz="2000" dirty="0" smtClean="0"/>
              <a:t>Ben </a:t>
            </a:r>
            <a:r>
              <a:rPr lang="en-US" sz="2000" dirty="0" err="1" smtClean="0"/>
              <a:t>Rosenzweig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2050" name="Picture 2" descr="https://pbs.twimg.com/profile_images/3443048571/ef5062acfce64a7aef1d75b4934fbee6_400x4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88" y="5033813"/>
            <a:ext cx="1222536" cy="122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1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023" y="363415"/>
            <a:ext cx="2117324" cy="648640"/>
          </a:xfrm>
        </p:spPr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Evolution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33607" y="1359482"/>
            <a:ext cx="2117324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Genomics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89250" y="1350316"/>
            <a:ext cx="2752078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Phylogenetics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95927"/>
            <a:ext cx="299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 family evolution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0831" y="4372693"/>
            <a:ext cx="31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Mutation rate variation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3826" y="3667395"/>
            <a:ext cx="287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Convergent evolution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701" y="5287302"/>
            <a:ext cx="309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Divergence time estimation</a:t>
            </a:r>
          </a:p>
        </p:txBody>
      </p:sp>
      <p:cxnSp>
        <p:nvCxnSpPr>
          <p:cNvPr id="13" name="Straight Connector 12"/>
          <p:cNvCxnSpPr>
            <a:stCxn id="2" idx="2"/>
          </p:cNvCxnSpPr>
          <p:nvPr/>
        </p:nvCxnSpPr>
        <p:spPr>
          <a:xfrm>
            <a:off x="4285685" y="1012055"/>
            <a:ext cx="0" cy="662581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5686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85685" y="1688455"/>
            <a:ext cx="1" cy="2674279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</p:cNvCxnSpPr>
          <p:nvPr/>
        </p:nvCxnSpPr>
        <p:spPr>
          <a:xfrm>
            <a:off x="1498107" y="4057592"/>
            <a:ext cx="0" cy="1301258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855267" y="1697691"/>
            <a:ext cx="1402672" cy="1901920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19939" y="1697691"/>
            <a:ext cx="1488789" cy="1988389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2" y="1327262"/>
            <a:ext cx="1470187" cy="67169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3582120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4" descr="http://news.stanford.edu/news/multi/features/darwin/images/Darwin_tre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55" y="1013765"/>
            <a:ext cx="1134321" cy="13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2620022" y="4852114"/>
            <a:ext cx="833391" cy="69643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023" y="363415"/>
            <a:ext cx="2117324" cy="648640"/>
          </a:xfrm>
        </p:spPr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Evolution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33607" y="1359482"/>
            <a:ext cx="2117324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Genomics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89250" y="1350316"/>
            <a:ext cx="2752078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Phylogenetics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95927"/>
            <a:ext cx="299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 family evolution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0831" y="4372693"/>
            <a:ext cx="31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Mutation rate variation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3826" y="3667395"/>
            <a:ext cx="287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Convergent evolution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701" y="5287302"/>
            <a:ext cx="309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Divergence time estimation</a:t>
            </a:r>
          </a:p>
        </p:txBody>
      </p:sp>
      <p:cxnSp>
        <p:nvCxnSpPr>
          <p:cNvPr id="13" name="Straight Connector 12"/>
          <p:cNvCxnSpPr>
            <a:stCxn id="2" idx="2"/>
          </p:cNvCxnSpPr>
          <p:nvPr/>
        </p:nvCxnSpPr>
        <p:spPr>
          <a:xfrm>
            <a:off x="4285685" y="1012055"/>
            <a:ext cx="0" cy="662581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5686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85685" y="1688455"/>
            <a:ext cx="1" cy="2674279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</p:cNvCxnSpPr>
          <p:nvPr/>
        </p:nvCxnSpPr>
        <p:spPr>
          <a:xfrm>
            <a:off x="1498107" y="4057592"/>
            <a:ext cx="0" cy="1301258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855267" y="1697691"/>
            <a:ext cx="1402672" cy="1901920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19939" y="1697691"/>
            <a:ext cx="1488789" cy="1988389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2" y="1327262"/>
            <a:ext cx="1470187" cy="67169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3582120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4" descr="http://news.stanford.edu/news/multi/features/darwin/images/Darwin_tre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55" y="1013765"/>
            <a:ext cx="1134321" cy="13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620022" y="4852114"/>
            <a:ext cx="833391" cy="69643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8777" y="1197031"/>
            <a:ext cx="3382392" cy="93215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168" y="760589"/>
            <a:ext cx="171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Error prone!</a:t>
            </a:r>
          </a:p>
        </p:txBody>
      </p:sp>
    </p:spTree>
    <p:extLst>
      <p:ext uri="{BB962C8B-B14F-4D97-AF65-F5344CB8AC3E}">
        <p14:creationId xmlns:p14="http://schemas.microsoft.com/office/powerpoint/2010/main" val="33086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023" y="363415"/>
            <a:ext cx="2117324" cy="648640"/>
          </a:xfrm>
        </p:spPr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Evolution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33607" y="1359482"/>
            <a:ext cx="2117324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Genomics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89250" y="1350316"/>
            <a:ext cx="2752078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Phylogenetics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95927"/>
            <a:ext cx="299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 family evolution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0831" y="4372693"/>
            <a:ext cx="31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Mutation rate variation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3826" y="3667395"/>
            <a:ext cx="287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Convergent evolution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701" y="5287302"/>
            <a:ext cx="309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Divergence time estimation</a:t>
            </a:r>
          </a:p>
        </p:txBody>
      </p:sp>
      <p:cxnSp>
        <p:nvCxnSpPr>
          <p:cNvPr id="13" name="Straight Connector 12"/>
          <p:cNvCxnSpPr>
            <a:stCxn id="2" idx="2"/>
          </p:cNvCxnSpPr>
          <p:nvPr/>
        </p:nvCxnSpPr>
        <p:spPr>
          <a:xfrm>
            <a:off x="4285685" y="1012055"/>
            <a:ext cx="0" cy="662581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5686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85685" y="1688455"/>
            <a:ext cx="1" cy="2674279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</p:cNvCxnSpPr>
          <p:nvPr/>
        </p:nvCxnSpPr>
        <p:spPr>
          <a:xfrm>
            <a:off x="1498107" y="4057592"/>
            <a:ext cx="0" cy="1301258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855267" y="1697691"/>
            <a:ext cx="1402672" cy="1901920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19939" y="1697691"/>
            <a:ext cx="1488789" cy="1988389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2" y="1327262"/>
            <a:ext cx="1470187" cy="67169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3582120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440" y="3599611"/>
            <a:ext cx="2821832" cy="443023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1990" y="3247553"/>
            <a:ext cx="25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 copy number error</a:t>
            </a:r>
          </a:p>
        </p:txBody>
      </p:sp>
      <p:pic>
        <p:nvPicPr>
          <p:cNvPr id="26" name="Picture 4" descr="http://news.stanford.edu/news/multi/features/darwin/images/Darwin_tre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55" y="1013765"/>
            <a:ext cx="1134321" cy="13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2620022" y="4852114"/>
            <a:ext cx="833391" cy="69643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777" y="1197031"/>
            <a:ext cx="3382392" cy="93215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2168" y="760589"/>
            <a:ext cx="171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Error prone!</a:t>
            </a:r>
          </a:p>
        </p:txBody>
      </p:sp>
    </p:spTree>
    <p:extLst>
      <p:ext uri="{BB962C8B-B14F-4D97-AF65-F5344CB8AC3E}">
        <p14:creationId xmlns:p14="http://schemas.microsoft.com/office/powerpoint/2010/main" val="16226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023" y="363415"/>
            <a:ext cx="2117324" cy="648640"/>
          </a:xfrm>
        </p:spPr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Evolution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33607" y="1359482"/>
            <a:ext cx="2117324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Genomics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89250" y="1350316"/>
            <a:ext cx="2752078" cy="6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Phylogenetics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95927"/>
            <a:ext cx="299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 family evolution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0831" y="4372693"/>
            <a:ext cx="31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Mutation rate variation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3826" y="3667395"/>
            <a:ext cx="287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Convergent evolution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701" y="5287302"/>
            <a:ext cx="309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Divergence time estimation</a:t>
            </a:r>
          </a:p>
        </p:txBody>
      </p:sp>
      <p:cxnSp>
        <p:nvCxnSpPr>
          <p:cNvPr id="13" name="Straight Connector 12"/>
          <p:cNvCxnSpPr>
            <a:stCxn id="2" idx="2"/>
          </p:cNvCxnSpPr>
          <p:nvPr/>
        </p:nvCxnSpPr>
        <p:spPr>
          <a:xfrm>
            <a:off x="4285685" y="1012055"/>
            <a:ext cx="0" cy="662581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5686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85685" y="1688455"/>
            <a:ext cx="1" cy="2674279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</p:cNvCxnSpPr>
          <p:nvPr/>
        </p:nvCxnSpPr>
        <p:spPr>
          <a:xfrm>
            <a:off x="1498107" y="4057592"/>
            <a:ext cx="0" cy="1301258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855267" y="1697691"/>
            <a:ext cx="1402672" cy="1901920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19939" y="1697691"/>
            <a:ext cx="1488789" cy="1988389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http://upload.wikimedia.org/wikipedia/en/8/85/Heterozygous_SNV_call%2C_from_aligned_NGS_rea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2" y="1327262"/>
            <a:ext cx="1470187" cy="67169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3582120" y="1674636"/>
            <a:ext cx="703564" cy="0"/>
          </a:xfrm>
          <a:prstGeom prst="line">
            <a:avLst/>
          </a:prstGeom>
          <a:ln w="635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88777" y="1197031"/>
            <a:ext cx="3382392" cy="93215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22168" y="760589"/>
            <a:ext cx="171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Error prone!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3440" y="3599611"/>
            <a:ext cx="2821832" cy="443023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71990" y="3247553"/>
            <a:ext cx="25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 copy number error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08728" y="3686080"/>
            <a:ext cx="2749346" cy="443023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738586" y="4371949"/>
            <a:ext cx="3032995" cy="443023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7970" y="5367728"/>
            <a:ext cx="2150467" cy="677966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25758" y="5367728"/>
            <a:ext cx="256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Base calling errors</a:t>
            </a:r>
          </a:p>
        </p:txBody>
      </p:sp>
      <p:pic>
        <p:nvPicPr>
          <p:cNvPr id="30" name="Picture 4" descr="http://news.stanford.edu/news/multi/features/darwin/images/Darwin_tre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55" y="1013765"/>
            <a:ext cx="1134321" cy="13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H="1">
            <a:off x="2620022" y="4852114"/>
            <a:ext cx="833391" cy="69643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Accounting for error by probabilistic modeling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2972365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Incorporate more information from next generation sequencing into the phylogenetic reconstruction process</a:t>
            </a:r>
          </a:p>
        </p:txBody>
      </p:sp>
    </p:spTree>
    <p:extLst>
      <p:ext uri="{BB962C8B-B14F-4D97-AF65-F5344CB8AC3E}">
        <p14:creationId xmlns:p14="http://schemas.microsoft.com/office/powerpoint/2010/main" val="31530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generation sequence data is error prone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9139" y="1488439"/>
            <a:ext cx="4596030" cy="4462136"/>
            <a:chOff x="4472513" y="1580225"/>
            <a:chExt cx="4596030" cy="44621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2513" y="1686758"/>
              <a:ext cx="4596030" cy="401783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992429" y="1580225"/>
              <a:ext cx="2361461" cy="524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1055" y="5461155"/>
              <a:ext cx="1922016" cy="319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964" y="5461155"/>
              <a:ext cx="1944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Quality Score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743" y="5780751"/>
              <a:ext cx="10564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Hu et al, 2012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4829" y="1732625"/>
              <a:ext cx="2361461" cy="524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9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generation sequence data is error prone</a:t>
            </a:r>
            <a:endParaRPr lang="en-US" sz="3600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C204-A77F-4DD4-ABAB-8B508D8FB81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9139" y="1488439"/>
            <a:ext cx="4596030" cy="4462136"/>
            <a:chOff x="4472513" y="1580225"/>
            <a:chExt cx="4596030" cy="44621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2513" y="1686758"/>
              <a:ext cx="4596030" cy="401783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992429" y="1580225"/>
              <a:ext cx="2361461" cy="524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1055" y="5461155"/>
              <a:ext cx="1922016" cy="319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964" y="5461155"/>
              <a:ext cx="1944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Quality Score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743" y="5780751"/>
              <a:ext cx="10564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Hu et al, 2012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4829" y="1732625"/>
              <a:ext cx="2361461" cy="524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86405" y="1438615"/>
            <a:ext cx="4024304" cy="4490356"/>
            <a:chOff x="343510" y="1573600"/>
            <a:chExt cx="4024304" cy="44903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10" y="1573600"/>
              <a:ext cx="3682900" cy="424415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067238" y="5802346"/>
              <a:ext cx="13005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Philippe et al, 2012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2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43928</TotalTime>
  <Words>422</Words>
  <Application>Microsoft Office PowerPoint</Application>
  <PresentationFormat>On-screen Show (4:3)</PresentationFormat>
  <Paragraphs>233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</vt:lpstr>
      <vt:lpstr>Wingdings 2</vt:lpstr>
      <vt:lpstr>Office Theme</vt:lpstr>
      <vt:lpstr>Oriel</vt:lpstr>
      <vt:lpstr>Accounting for sequencing error in phylogenetics</vt:lpstr>
      <vt:lpstr>Evolution</vt:lpstr>
      <vt:lpstr>Evolution</vt:lpstr>
      <vt:lpstr>Evolution</vt:lpstr>
      <vt:lpstr>Evolution</vt:lpstr>
      <vt:lpstr>Evolution</vt:lpstr>
      <vt:lpstr>Accounting for error by probabilistic modeling</vt:lpstr>
      <vt:lpstr>Next generation sequence data is error prone</vt:lpstr>
      <vt:lpstr>Next generation sequence data is error prone</vt:lpstr>
      <vt:lpstr>Phylogenetic reconstructions start with observed state probabilities of 1 or 0</vt:lpstr>
      <vt:lpstr>Next generation sequencing gives us more information</vt:lpstr>
      <vt:lpstr>Model observed states probabilistically</vt:lpstr>
      <vt:lpstr>Capturing uncertainty from NGS</vt:lpstr>
      <vt:lpstr>Capturing uncertainty from NGS</vt:lpstr>
      <vt:lpstr>Capturing uncertainty from NGS</vt:lpstr>
      <vt:lpstr>Capturing uncertainty from NGS</vt:lpstr>
      <vt:lpstr>Capturing uncertainty from ngs data</vt:lpstr>
      <vt:lpstr>Capturing uncertainty from ngs data</vt:lpstr>
      <vt:lpstr>Conclusions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for sequencing error in phylogenetics</dc:title>
  <dc:creator>Gregg</dc:creator>
  <cp:keywords>SSB2015</cp:keywords>
  <cp:lastModifiedBy>Gregg</cp:lastModifiedBy>
  <cp:revision>342</cp:revision>
  <dcterms:created xsi:type="dcterms:W3CDTF">2014-05-14T03:12:44Z</dcterms:created>
  <dcterms:modified xsi:type="dcterms:W3CDTF">2015-05-21T00:39:25Z</dcterms:modified>
</cp:coreProperties>
</file>