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72"/>
  </p:notesMasterIdLst>
  <p:sldIdLst>
    <p:sldId id="352" r:id="rId3"/>
    <p:sldId id="330" r:id="rId4"/>
    <p:sldId id="329" r:id="rId5"/>
    <p:sldId id="266" r:id="rId6"/>
    <p:sldId id="335" r:id="rId7"/>
    <p:sldId id="338" r:id="rId8"/>
    <p:sldId id="337" r:id="rId9"/>
    <p:sldId id="336" r:id="rId10"/>
    <p:sldId id="328" r:id="rId11"/>
    <p:sldId id="341" r:id="rId12"/>
    <p:sldId id="339" r:id="rId13"/>
    <p:sldId id="318" r:id="rId14"/>
    <p:sldId id="367" r:id="rId15"/>
    <p:sldId id="267" r:id="rId16"/>
    <p:sldId id="268" r:id="rId17"/>
    <p:sldId id="269" r:id="rId18"/>
    <p:sldId id="270" r:id="rId19"/>
    <p:sldId id="271" r:id="rId20"/>
    <p:sldId id="373" r:id="rId21"/>
    <p:sldId id="403" r:id="rId22"/>
    <p:sldId id="404" r:id="rId23"/>
    <p:sldId id="405" r:id="rId24"/>
    <p:sldId id="406" r:id="rId25"/>
    <p:sldId id="407" r:id="rId26"/>
    <p:sldId id="409" r:id="rId27"/>
    <p:sldId id="408" r:id="rId28"/>
    <p:sldId id="410" r:id="rId29"/>
    <p:sldId id="411" r:id="rId30"/>
    <p:sldId id="412" r:id="rId31"/>
    <p:sldId id="413" r:id="rId32"/>
    <p:sldId id="310" r:id="rId33"/>
    <p:sldId id="309" r:id="rId34"/>
    <p:sldId id="278" r:id="rId35"/>
    <p:sldId id="399" r:id="rId36"/>
    <p:sldId id="397" r:id="rId37"/>
    <p:sldId id="396" r:id="rId38"/>
    <p:sldId id="395" r:id="rId39"/>
    <p:sldId id="394" r:id="rId40"/>
    <p:sldId id="400" r:id="rId41"/>
    <p:sldId id="281" r:id="rId42"/>
    <p:sldId id="426" r:id="rId43"/>
    <p:sldId id="425" r:id="rId44"/>
    <p:sldId id="285" r:id="rId45"/>
    <p:sldId id="282" r:id="rId46"/>
    <p:sldId id="401" r:id="rId47"/>
    <p:sldId id="348" r:id="rId48"/>
    <p:sldId id="427" r:id="rId49"/>
    <p:sldId id="298" r:id="rId50"/>
    <p:sldId id="343" r:id="rId51"/>
    <p:sldId id="344" r:id="rId52"/>
    <p:sldId id="345" r:id="rId53"/>
    <p:sldId id="429" r:id="rId54"/>
    <p:sldId id="402" r:id="rId55"/>
    <p:sldId id="297" r:id="rId56"/>
    <p:sldId id="346" r:id="rId57"/>
    <p:sldId id="347" r:id="rId58"/>
    <p:sldId id="300" r:id="rId59"/>
    <p:sldId id="302" r:id="rId60"/>
    <p:sldId id="314" r:id="rId61"/>
    <p:sldId id="353" r:id="rId62"/>
    <p:sldId id="430" r:id="rId63"/>
    <p:sldId id="354" r:id="rId64"/>
    <p:sldId id="356" r:id="rId65"/>
    <p:sldId id="362" r:id="rId66"/>
    <p:sldId id="363" r:id="rId67"/>
    <p:sldId id="357" r:id="rId68"/>
    <p:sldId id="358" r:id="rId69"/>
    <p:sldId id="355" r:id="rId70"/>
    <p:sldId id="301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BAA385-2C75-4340-AA0B-8909D0F25CD8}">
          <p14:sldIdLst>
            <p14:sldId id="352"/>
            <p14:sldId id="330"/>
            <p14:sldId id="329"/>
            <p14:sldId id="266"/>
            <p14:sldId id="335"/>
            <p14:sldId id="338"/>
            <p14:sldId id="337"/>
            <p14:sldId id="336"/>
            <p14:sldId id="328"/>
            <p14:sldId id="341"/>
            <p14:sldId id="339"/>
            <p14:sldId id="318"/>
            <p14:sldId id="367"/>
            <p14:sldId id="267"/>
            <p14:sldId id="268"/>
            <p14:sldId id="269"/>
            <p14:sldId id="270"/>
            <p14:sldId id="271"/>
            <p14:sldId id="373"/>
            <p14:sldId id="403"/>
            <p14:sldId id="404"/>
            <p14:sldId id="405"/>
            <p14:sldId id="406"/>
            <p14:sldId id="407"/>
            <p14:sldId id="409"/>
            <p14:sldId id="408"/>
            <p14:sldId id="410"/>
            <p14:sldId id="411"/>
            <p14:sldId id="412"/>
            <p14:sldId id="413"/>
            <p14:sldId id="310"/>
            <p14:sldId id="309"/>
            <p14:sldId id="278"/>
            <p14:sldId id="399"/>
            <p14:sldId id="397"/>
            <p14:sldId id="396"/>
            <p14:sldId id="395"/>
            <p14:sldId id="394"/>
            <p14:sldId id="400"/>
            <p14:sldId id="281"/>
            <p14:sldId id="426"/>
            <p14:sldId id="425"/>
            <p14:sldId id="285"/>
            <p14:sldId id="282"/>
            <p14:sldId id="401"/>
            <p14:sldId id="348"/>
            <p14:sldId id="427"/>
            <p14:sldId id="298"/>
            <p14:sldId id="343"/>
            <p14:sldId id="344"/>
            <p14:sldId id="345"/>
            <p14:sldId id="429"/>
            <p14:sldId id="402"/>
            <p14:sldId id="297"/>
            <p14:sldId id="346"/>
            <p14:sldId id="347"/>
            <p14:sldId id="300"/>
            <p14:sldId id="302"/>
            <p14:sldId id="314"/>
            <p14:sldId id="353"/>
            <p14:sldId id="430"/>
            <p14:sldId id="354"/>
            <p14:sldId id="356"/>
            <p14:sldId id="362"/>
            <p14:sldId id="363"/>
            <p14:sldId id="357"/>
            <p14:sldId id="358"/>
            <p14:sldId id="355"/>
            <p14:sldId id="30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BA56"/>
    <a:srgbClr val="97BA4C"/>
    <a:srgbClr val="4CA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6" autoAdjust="0"/>
  </p:normalViewPr>
  <p:slideViewPr>
    <p:cSldViewPr snapToGrid="0" snapToObjects="1">
      <p:cViewPr varScale="1">
        <p:scale>
          <a:sx n="140" d="100"/>
          <a:sy n="140" d="100"/>
        </p:scale>
        <p:origin x="-18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DD5C-241A-A54A-908E-76C01CFB4FFC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8CAF-3EA0-674E-BEAE-492E20A9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919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1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13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13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9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ordering</a:t>
            </a:r>
            <a:r>
              <a:rPr lang="en-US" baseline="0" dirty="0" smtClean="0"/>
              <a:t> of clade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9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LCA reconciliation algorithm is widely used to count duplications and losses on a gene tree given a species tree.</a:t>
            </a:r>
          </a:p>
          <a:p>
            <a:r>
              <a:rPr lang="en-US" dirty="0" smtClean="0"/>
              <a:t>Parsimony method</a:t>
            </a:r>
          </a:p>
          <a:p>
            <a:r>
              <a:rPr lang="en-US" dirty="0" smtClean="0"/>
              <a:t>Can also be used for species tree inference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14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7215-A025-4C63-B706-9BBCB5D21B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3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7215-A025-4C63-B706-9BBCB5D21B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8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7215-A025-4C63-B706-9BBCB5D21B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8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7215-A025-4C63-B706-9BBCB5D21B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9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7215-A025-4C63-B706-9BBCB5D21B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2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7215-A025-4C63-B706-9BBCB5D21B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7215-A025-4C63-B706-9BBCB5D21B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7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7215-A025-4C63-B706-9BBCB5D21B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1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7215-A025-4C63-B706-9BBCB5D21B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19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7215-A025-4C63-B706-9BBCB5D21B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79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7215-A025-4C63-B706-9BBCB5D21B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8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7215-A025-4C63-B706-9BBCB5D21B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92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would tell us the exact location of a </a:t>
            </a:r>
            <a:r>
              <a:rPr lang="en-US" dirty="0" err="1" smtClean="0"/>
              <a:t>polyploid</a:t>
            </a:r>
            <a:r>
              <a:rPr lang="en-US" dirty="0" smtClean="0"/>
              <a:t> event!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58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Reconstruction or 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9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6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5402 trees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 </a:t>
            </a:r>
            <a:r>
              <a:rPr lang="en-US" dirty="0" err="1" smtClean="0"/>
              <a:t>Notung</a:t>
            </a:r>
            <a:r>
              <a:rPr lang="en-US" dirty="0" smtClean="0"/>
              <a:t> for rooting and bootstrap rearrangement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Nodes 3, 4, 5, 6, 7, 8, 9, 10 were given as possible H1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each H1, every other node was tried as H2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14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6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8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62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Co-authors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40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31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We agree that this is an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allopolyploid</a:t>
            </a:r>
            <a:r>
              <a:rPr lang="en-US" sz="1200" dirty="0" smtClean="0"/>
              <a:t>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We propose an ancestor of </a:t>
            </a:r>
            <a:r>
              <a:rPr lang="en-US" sz="1200" i="1" dirty="0" smtClean="0"/>
              <a:t>Z. </a:t>
            </a:r>
            <a:r>
              <a:rPr lang="en-US" sz="1200" i="1" dirty="0" err="1" smtClean="0"/>
              <a:t>rouxii</a:t>
            </a:r>
            <a:r>
              <a:rPr lang="en-US" sz="1200" i="1" dirty="0" smtClean="0"/>
              <a:t> </a:t>
            </a:r>
            <a:r>
              <a:rPr lang="en-US" sz="1200" dirty="0" smtClean="0"/>
              <a:t>as the second parental lineage</a:t>
            </a:r>
            <a:endParaRPr lang="en-US" sz="1200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47215-A025-4C63-B706-9BBCB5D21BD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0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D8CAF-3EA0-674E-BEAE-492E20A99E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A76-37A6-4111-B3FA-EE545ED4F1B5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8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0AD9-18C8-44CE-95A0-FB072AA4CEC3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6663-5794-4B52-900D-1235427BCE5B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A76-37A6-4111-B3FA-EE545ED4F1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3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D57C-4F61-45AF-AB69-080CEE4F06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9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B811-091C-40B2-BB69-57D15CFF0F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11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BAC7-729B-4F97-9692-449B8B673D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7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39E2-D50A-4510-B14A-43E69FA281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97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7776-F7F7-4E16-83EF-87AB7A88B2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3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57D-7375-4186-BED3-1834D34540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94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D6D8-5143-40C2-B098-DB5B7C3521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4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D57C-4F61-45AF-AB69-080CEE4F068B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49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D52-1B80-495E-A792-49BD144D0E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06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0AD9-18C8-44CE-95A0-FB072AA4CE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80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6663-5794-4B52-900D-1235427BCE5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B811-091C-40B2-BB69-57D15CFF0FE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BAC7-729B-4F97-9692-449B8B673DCA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39E2-D50A-4510-B14A-43E69FA281FB}" type="datetime1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7776-F7F7-4E16-83EF-87AB7A88B252}" type="datetime1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757D-7375-4186-BED3-1834D34540B9}" type="datetime1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1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D6D8-5143-40C2-B098-DB5B7C352183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D52-1B80-495E-A792-49BD144D0E85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5BB96-0F46-4F99-94B4-E29FEE8649E8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C204-A77F-4DD4-ABAB-8B508D8F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5BB96-0F46-4F99-94B4-E29FEE8649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C204-A77F-4DD4-ABAB-8B508D8FB8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3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gwct/grampa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gwct/gramp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4" y="0"/>
            <a:ext cx="3967184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285441" y="0"/>
            <a:ext cx="6858000" cy="1539067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Gene-tree reconciliation with MUL-trees for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polyploid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 analysis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964230" y="4831976"/>
            <a:ext cx="5179770" cy="2026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Gregg Thomas, S. Hussain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Ather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, 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and Matthew Hahn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Indiana University</a:t>
            </a:r>
          </a:p>
        </p:txBody>
      </p:sp>
    </p:spTree>
    <p:extLst>
      <p:ext uri="{BB962C8B-B14F-4D97-AF65-F5344CB8AC3E}">
        <p14:creationId xmlns:p14="http://schemas.microsoft.com/office/powerpoint/2010/main" val="230510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29" y="2071688"/>
            <a:ext cx="7324982" cy="29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to date polyploidy fail in cases of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allo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polyploidy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790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652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322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706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3758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1940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590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2005" y="4854006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Counts: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09285" y="1417638"/>
            <a:ext cx="2714625" cy="3400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02957" y="4961235"/>
            <a:ext cx="5435918" cy="501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6629" y="1914525"/>
            <a:ext cx="1561276" cy="2694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29" y="2071688"/>
            <a:ext cx="7324982" cy="29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to date polyploidy fail in cases of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allo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polyploidy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82079" y="2648960"/>
            <a:ext cx="2040693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790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652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322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706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3758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1940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590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2005" y="4854006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Counts: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2957" y="4961235"/>
            <a:ext cx="5435918" cy="501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69280" y="1679497"/>
            <a:ext cx="2714625" cy="3400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38850" y="1880512"/>
            <a:ext cx="2993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Phylogeny-based duplication mapping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00206" y="2648960"/>
            <a:ext cx="2010069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4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29" y="2071688"/>
            <a:ext cx="7324982" cy="29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to date polyploidy fail in cases of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allo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polyploidy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82079" y="2648960"/>
            <a:ext cx="2040693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790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652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322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706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3758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1940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590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3110865" y="3842385"/>
            <a:ext cx="259080" cy="259080"/>
          </a:xfrm>
          <a:prstGeom prst="ellipse">
            <a:avLst/>
          </a:prstGeom>
          <a:noFill/>
          <a:ln w="31750"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2005" y="4854006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Counts: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69280" y="1679497"/>
            <a:ext cx="2714625" cy="3400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38850" y="1880512"/>
            <a:ext cx="2993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Phylogeny-based duplication mapping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00206" y="2648960"/>
            <a:ext cx="2010069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8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61" y="2070947"/>
            <a:ext cx="7125317" cy="2949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to date polyploidy fail in cases of 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allo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polyploidy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82079" y="2648960"/>
            <a:ext cx="2040693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790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652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322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706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3758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1940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590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3110865" y="3842385"/>
            <a:ext cx="259080" cy="259080"/>
          </a:xfrm>
          <a:prstGeom prst="ellipse">
            <a:avLst/>
          </a:prstGeom>
          <a:noFill/>
          <a:ln w="31750"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2005" y="4854006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Counts: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69280" y="1679497"/>
            <a:ext cx="2714625" cy="3400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38850" y="1880512"/>
            <a:ext cx="2993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Phylogeny-based duplication mapping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00206" y="2648960"/>
            <a:ext cx="2010069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6130" y="5809129"/>
            <a:ext cx="7431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…because they are actually measuring distance from the most recent common ancestor of the parental lineages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894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7" y="2188756"/>
            <a:ext cx="8756086" cy="2480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Species representations of polyploidy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02858" y="2106706"/>
            <a:ext cx="6411557" cy="2671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3957" y="477818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species trees</a:t>
            </a:r>
          </a:p>
        </p:txBody>
      </p:sp>
    </p:spTree>
    <p:extLst>
      <p:ext uri="{BB962C8B-B14F-4D97-AF65-F5344CB8AC3E}">
        <p14:creationId xmlns:p14="http://schemas.microsoft.com/office/powerpoint/2010/main" val="405501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7" y="2188756"/>
            <a:ext cx="8756086" cy="2480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Species representations of polyploidy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8211" y="2088778"/>
            <a:ext cx="3237859" cy="262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3957" y="477818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species trees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2947" y="4787153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Species Networks</a:t>
            </a:r>
          </a:p>
        </p:txBody>
      </p:sp>
    </p:spTree>
    <p:extLst>
      <p:ext uri="{BB962C8B-B14F-4D97-AF65-F5344CB8AC3E}">
        <p14:creationId xmlns:p14="http://schemas.microsoft.com/office/powerpoint/2010/main" val="27045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Species representations of polyploidy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7" y="2188756"/>
            <a:ext cx="8756086" cy="2480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3957" y="477818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species trees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2947" y="4787153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Species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3457" y="4796118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Multi-labeled species trees (MUL-trees)</a:t>
            </a:r>
          </a:p>
        </p:txBody>
      </p:sp>
    </p:spTree>
    <p:extLst>
      <p:ext uri="{BB962C8B-B14F-4D97-AF65-F5344CB8AC3E}">
        <p14:creationId xmlns:p14="http://schemas.microsoft.com/office/powerpoint/2010/main" val="27045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MUL-trees are a natural representation of </a:t>
            </a:r>
            <a:r>
              <a:rPr lang="en-US" dirty="0" err="1" smtClean="0"/>
              <a:t>polyploids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64470"/>
            <a:ext cx="8229600" cy="8323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MUL-trees are defined by having duplicate </a:t>
            </a:r>
            <a:r>
              <a:rPr lang="en-US" sz="2800" dirty="0" smtClean="0"/>
              <a:t>labels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1976" y="2513136"/>
            <a:ext cx="328005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501164" y="2475523"/>
            <a:ext cx="458171" cy="1270"/>
          </a:xfrm>
          <a:prstGeom prst="line">
            <a:avLst/>
          </a:prstGeom>
          <a:ln w="635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16324" y="229202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dirty="0" err="1"/>
              <a:t>polyploid</a:t>
            </a:r>
            <a:r>
              <a:rPr lang="en-US" dirty="0"/>
              <a:t> lineage</a:t>
            </a:r>
          </a:p>
        </p:txBody>
      </p:sp>
    </p:spTree>
    <p:extLst>
      <p:ext uri="{BB962C8B-B14F-4D97-AF65-F5344CB8AC3E}">
        <p14:creationId xmlns:p14="http://schemas.microsoft.com/office/powerpoint/2010/main" val="101094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5658"/>
            <a:ext cx="8229600" cy="552081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We have modified the popular Least Common Ancestor (LCA) reconciliation algorithm to work with MUL-trees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This allows us to: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Identify the parental lineages of polyploidy events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Differentiate between</a:t>
            </a:r>
            <a:r>
              <a:rPr lang="en-US" sz="3600" dirty="0">
                <a:solidFill>
                  <a:srgbClr val="8064A2">
                    <a:lumMod val="60000"/>
                    <a:lumOff val="40000"/>
                  </a:srgbClr>
                </a:solidFill>
              </a:rPr>
              <a:t> </a:t>
            </a:r>
            <a:r>
              <a:rPr lang="en-US" sz="3200" dirty="0" err="1">
                <a:solidFill>
                  <a:srgbClr val="8064A2">
                    <a:lumMod val="60000"/>
                    <a:lumOff val="40000"/>
                  </a:srgbClr>
                </a:solidFill>
              </a:rPr>
              <a:t>autopolyploidy</a:t>
            </a:r>
            <a:r>
              <a:rPr lang="en-US" sz="3200" dirty="0"/>
              <a:t> and </a:t>
            </a:r>
            <a:r>
              <a:rPr lang="en-US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allopolyploidy</a:t>
            </a:r>
            <a:endParaRPr lang="en-US" sz="3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Correctly count the # of duplications and losses in the presence of polyploidy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388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LCA mapping: an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9831" y="1600959"/>
            <a:ext cx="205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Species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66183" y="1600959"/>
            <a:ext cx="165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sp>
        <p:nvSpPr>
          <p:cNvPr id="52" name="Oval 51"/>
          <p:cNvSpPr/>
          <p:nvPr/>
        </p:nvSpPr>
        <p:spPr>
          <a:xfrm rot="16200000">
            <a:off x="1158148" y="4108530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16200000">
            <a:off x="2339505" y="4955519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 rot="16200000" flipV="1">
            <a:off x="2578409" y="3300919"/>
            <a:ext cx="489634" cy="727675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>
            <a:off x="2578409" y="4467318"/>
            <a:ext cx="489634" cy="72767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1530097" y="4004169"/>
            <a:ext cx="1386304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6200000">
            <a:off x="1544244" y="2629509"/>
            <a:ext cx="1358010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04354" y="5460288"/>
            <a:ext cx="59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250249" y="4325323"/>
            <a:ext cx="55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B2</a:t>
            </a:r>
            <a:endParaRPr lang="en-US" sz="2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203307" y="2597443"/>
            <a:ext cx="51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A1</a:t>
            </a:r>
            <a:endParaRPr lang="en-US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211187" y="3684445"/>
            <a:ext cx="52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B1</a:t>
            </a:r>
            <a:endParaRPr lang="en-US" sz="2400" dirty="0"/>
          </a:p>
        </p:txBody>
      </p:sp>
      <p:sp>
        <p:nvSpPr>
          <p:cNvPr id="51" name="Oval 50"/>
          <p:cNvSpPr/>
          <p:nvPr/>
        </p:nvSpPr>
        <p:spPr>
          <a:xfrm rot="16200000">
            <a:off x="2358287" y="3259285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rot="5400000">
            <a:off x="6236417" y="3444038"/>
            <a:ext cx="735072" cy="1033613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 flipH="1">
            <a:off x="6314882" y="2564826"/>
            <a:ext cx="1471688" cy="187553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6329900" y="4024151"/>
            <a:ext cx="1441651" cy="187553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649335" y="2459974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47761" y="4123882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648548" y="5514668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3" name="Oval 52"/>
          <p:cNvSpPr/>
          <p:nvPr/>
        </p:nvSpPr>
        <p:spPr>
          <a:xfrm rot="5400000">
            <a:off x="6978177" y="3441761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5400000">
            <a:off x="7835621" y="4119757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Background: Polyploidy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 smtClean="0"/>
              <a:t>The presence of additional </a:t>
            </a:r>
            <a:r>
              <a:rPr lang="en-US" sz="2500" dirty="0"/>
              <a:t>sets of chromosomes </a:t>
            </a:r>
            <a:r>
              <a:rPr lang="en-US" sz="2500" dirty="0" smtClean="0"/>
              <a:t>in </a:t>
            </a:r>
            <a:r>
              <a:rPr lang="en-US" sz="2500" dirty="0"/>
              <a:t>an </a:t>
            </a:r>
            <a:r>
              <a:rPr lang="en-US" sz="2500" dirty="0" smtClean="0"/>
              <a:t>organism due to </a:t>
            </a:r>
            <a:r>
              <a:rPr lang="en-US" sz="2500" dirty="0"/>
              <a:t>w</a:t>
            </a:r>
            <a:r>
              <a:rPr lang="en-US" sz="2500" dirty="0" smtClean="0"/>
              <a:t>hole </a:t>
            </a:r>
            <a:r>
              <a:rPr lang="en-US" sz="2500" dirty="0"/>
              <a:t>genome duplication (WGD</a:t>
            </a:r>
            <a:r>
              <a:rPr lang="en-US" sz="2500" dirty="0" smtClean="0"/>
              <a:t>).</a:t>
            </a:r>
            <a:endParaRPr lang="en-US" sz="25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46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LCA mapping: an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9831" y="1600959"/>
            <a:ext cx="205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Species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66183" y="1600959"/>
            <a:ext cx="165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sp>
        <p:nvSpPr>
          <p:cNvPr id="52" name="Oval 51"/>
          <p:cNvSpPr/>
          <p:nvPr/>
        </p:nvSpPr>
        <p:spPr>
          <a:xfrm rot="16200000">
            <a:off x="1158148" y="4108530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16200000">
            <a:off x="2339505" y="4955519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 rot="16200000" flipV="1">
            <a:off x="2578409" y="3300919"/>
            <a:ext cx="489634" cy="727675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>
            <a:off x="2578409" y="4467318"/>
            <a:ext cx="489634" cy="72767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1530097" y="4004169"/>
            <a:ext cx="1386304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6200000">
            <a:off x="1544244" y="2629509"/>
            <a:ext cx="1358010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04354" y="5460288"/>
            <a:ext cx="59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250249" y="4325323"/>
            <a:ext cx="55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B2</a:t>
            </a:r>
            <a:endParaRPr lang="en-US" sz="2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203307" y="2597443"/>
            <a:ext cx="51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A1</a:t>
            </a:r>
            <a:endParaRPr lang="en-US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211187" y="3684445"/>
            <a:ext cx="52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B1</a:t>
            </a:r>
            <a:endParaRPr lang="en-US" sz="2400" dirty="0"/>
          </a:p>
        </p:txBody>
      </p:sp>
      <p:sp>
        <p:nvSpPr>
          <p:cNvPr id="51" name="Oval 50"/>
          <p:cNvSpPr/>
          <p:nvPr/>
        </p:nvSpPr>
        <p:spPr>
          <a:xfrm rot="16200000">
            <a:off x="2358287" y="3259285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rot="5400000">
            <a:off x="6236417" y="3444038"/>
            <a:ext cx="735072" cy="1033613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 flipH="1">
            <a:off x="6314882" y="2564826"/>
            <a:ext cx="1471688" cy="187553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6329900" y="4024151"/>
            <a:ext cx="1441651" cy="187553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649335" y="2459974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47761" y="4123882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648548" y="5514668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3" name="Oval 52"/>
          <p:cNvSpPr/>
          <p:nvPr/>
        </p:nvSpPr>
        <p:spPr>
          <a:xfrm rot="5400000">
            <a:off x="6978177" y="3441761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5400000">
            <a:off x="7835621" y="4119757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39" idx="3"/>
            <a:endCxn id="128" idx="1"/>
          </p:cNvCxnSpPr>
          <p:nvPr/>
        </p:nvCxnSpPr>
        <p:spPr>
          <a:xfrm flipV="1">
            <a:off x="3721400" y="2690807"/>
            <a:ext cx="1927935" cy="137469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0" idx="3"/>
          </p:cNvCxnSpPr>
          <p:nvPr/>
        </p:nvCxnSpPr>
        <p:spPr>
          <a:xfrm>
            <a:off x="3738283" y="3915278"/>
            <a:ext cx="1909478" cy="325813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8" idx="3"/>
          </p:cNvCxnSpPr>
          <p:nvPr/>
        </p:nvCxnSpPr>
        <p:spPr>
          <a:xfrm flipV="1">
            <a:off x="3810000" y="4429294"/>
            <a:ext cx="1837761" cy="126862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7" idx="3"/>
            <a:endCxn id="130" idx="1"/>
          </p:cNvCxnSpPr>
          <p:nvPr/>
        </p:nvCxnSpPr>
        <p:spPr>
          <a:xfrm>
            <a:off x="3803156" y="5691121"/>
            <a:ext cx="1845392" cy="54380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9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LCA mapping: an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9831" y="1600959"/>
            <a:ext cx="205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Species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66183" y="1600959"/>
            <a:ext cx="165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sp>
        <p:nvSpPr>
          <p:cNvPr id="52" name="Oval 51"/>
          <p:cNvSpPr/>
          <p:nvPr/>
        </p:nvSpPr>
        <p:spPr>
          <a:xfrm rot="16200000">
            <a:off x="1158148" y="4108530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16200000">
            <a:off x="2339505" y="4955519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 rot="16200000" flipV="1">
            <a:off x="2578409" y="3300919"/>
            <a:ext cx="489634" cy="727675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>
            <a:off x="2578409" y="4467318"/>
            <a:ext cx="489634" cy="72767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1530097" y="4004169"/>
            <a:ext cx="1386304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6200000">
            <a:off x="1544244" y="2629509"/>
            <a:ext cx="1358010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04354" y="5460288"/>
            <a:ext cx="59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250249" y="4325323"/>
            <a:ext cx="55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B2</a:t>
            </a:r>
            <a:endParaRPr lang="en-US" sz="2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203307" y="2597443"/>
            <a:ext cx="51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A1</a:t>
            </a:r>
            <a:endParaRPr lang="en-US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211187" y="3684445"/>
            <a:ext cx="52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B1</a:t>
            </a:r>
            <a:endParaRPr lang="en-US" sz="2400" dirty="0"/>
          </a:p>
        </p:txBody>
      </p:sp>
      <p:sp>
        <p:nvSpPr>
          <p:cNvPr id="51" name="Oval 50"/>
          <p:cNvSpPr/>
          <p:nvPr/>
        </p:nvSpPr>
        <p:spPr>
          <a:xfrm rot="16200000">
            <a:off x="2358287" y="3259285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rot="5400000">
            <a:off x="6236417" y="3444038"/>
            <a:ext cx="735072" cy="1033613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 flipH="1">
            <a:off x="6314882" y="2564826"/>
            <a:ext cx="1471688" cy="187553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6329900" y="4024151"/>
            <a:ext cx="1441651" cy="187553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649335" y="2459974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47761" y="4123882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648548" y="5514668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3" name="Oval 52"/>
          <p:cNvSpPr/>
          <p:nvPr/>
        </p:nvSpPr>
        <p:spPr>
          <a:xfrm rot="5400000">
            <a:off x="6978177" y="3441761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5400000">
            <a:off x="7835621" y="4119757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51" idx="4"/>
            <a:endCxn id="53" idx="4"/>
          </p:cNvCxnSpPr>
          <p:nvPr/>
        </p:nvCxnSpPr>
        <p:spPr>
          <a:xfrm>
            <a:off x="2625521" y="3392902"/>
            <a:ext cx="4352656" cy="182476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2" idx="4"/>
            <a:endCxn id="54" idx="3"/>
          </p:cNvCxnSpPr>
          <p:nvPr/>
        </p:nvCxnSpPr>
        <p:spPr>
          <a:xfrm flipV="1">
            <a:off x="1425382" y="4158893"/>
            <a:ext cx="6449375" cy="83254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0" idx="4"/>
            <a:endCxn id="54" idx="5"/>
          </p:cNvCxnSpPr>
          <p:nvPr/>
        </p:nvCxnSpPr>
        <p:spPr>
          <a:xfrm flipV="1">
            <a:off x="2606739" y="4347855"/>
            <a:ext cx="5268018" cy="741281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34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LCA mapping: an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9831" y="1600959"/>
            <a:ext cx="205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Species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66183" y="1600959"/>
            <a:ext cx="165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 rot="16200000">
            <a:off x="2339505" y="4955519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 rot="16200000" flipV="1">
            <a:off x="2578409" y="3300919"/>
            <a:ext cx="489634" cy="727675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>
            <a:off x="2578409" y="4467318"/>
            <a:ext cx="489634" cy="72767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1530097" y="4004169"/>
            <a:ext cx="1386304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6200000">
            <a:off x="1544244" y="2629509"/>
            <a:ext cx="1358010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04354" y="5460288"/>
            <a:ext cx="59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250249" y="4325323"/>
            <a:ext cx="55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B2</a:t>
            </a:r>
            <a:endParaRPr lang="en-US" sz="2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203307" y="2597443"/>
            <a:ext cx="51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A1</a:t>
            </a:r>
            <a:endParaRPr lang="en-US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211187" y="3684445"/>
            <a:ext cx="52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B1</a:t>
            </a:r>
            <a:endParaRPr lang="en-US" sz="2400" dirty="0"/>
          </a:p>
        </p:txBody>
      </p:sp>
      <p:sp>
        <p:nvSpPr>
          <p:cNvPr id="51" name="Oval 50"/>
          <p:cNvSpPr/>
          <p:nvPr/>
        </p:nvSpPr>
        <p:spPr>
          <a:xfrm rot="16200000">
            <a:off x="2358287" y="3259285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rot="5400000">
            <a:off x="6236417" y="3444038"/>
            <a:ext cx="735072" cy="1033613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 flipH="1">
            <a:off x="6314882" y="2564826"/>
            <a:ext cx="1471688" cy="187553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6329900" y="4024151"/>
            <a:ext cx="1441651" cy="187553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649335" y="2459974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47761" y="4123882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648548" y="5514668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3" name="Oval 52"/>
          <p:cNvSpPr/>
          <p:nvPr/>
        </p:nvSpPr>
        <p:spPr>
          <a:xfrm rot="5400000">
            <a:off x="6978177" y="3441761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5400000">
            <a:off x="7835621" y="4119757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51" idx="4"/>
            <a:endCxn id="53" idx="4"/>
          </p:cNvCxnSpPr>
          <p:nvPr/>
        </p:nvCxnSpPr>
        <p:spPr>
          <a:xfrm>
            <a:off x="2625521" y="3392902"/>
            <a:ext cx="4352656" cy="182476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2" idx="4"/>
            <a:endCxn id="54" idx="3"/>
          </p:cNvCxnSpPr>
          <p:nvPr/>
        </p:nvCxnSpPr>
        <p:spPr>
          <a:xfrm flipV="1">
            <a:off x="1425382" y="4158893"/>
            <a:ext cx="6449375" cy="83254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0" idx="4"/>
            <a:endCxn id="54" idx="5"/>
          </p:cNvCxnSpPr>
          <p:nvPr/>
        </p:nvCxnSpPr>
        <p:spPr>
          <a:xfrm flipV="1">
            <a:off x="2606739" y="4347855"/>
            <a:ext cx="5268018" cy="741281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642359" y="3964024"/>
            <a:ext cx="566753" cy="566753"/>
          </a:xfrm>
          <a:prstGeom prst="ellipse">
            <a:avLst/>
          </a:prstGeom>
          <a:noFill/>
          <a:ln w="38100"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16200000">
            <a:off x="1158148" y="4108530"/>
            <a:ext cx="267234" cy="267234"/>
          </a:xfrm>
          <a:prstGeom prst="ellipse">
            <a:avLst/>
          </a:prstGeom>
          <a:solidFill>
            <a:srgbClr val="AEBA56"/>
          </a:solidFill>
          <a:ln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9195" y="3861366"/>
            <a:ext cx="126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Duplication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8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/>
          <p:cNvCxnSpPr/>
          <p:nvPr/>
        </p:nvCxnSpPr>
        <p:spPr>
          <a:xfrm rot="16200000">
            <a:off x="2578409" y="4467318"/>
            <a:ext cx="489634" cy="727678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LCA mapping: an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9831" y="1600959"/>
            <a:ext cx="205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Species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66183" y="1600959"/>
            <a:ext cx="165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sp>
        <p:nvSpPr>
          <p:cNvPr id="50" name="Oval 49"/>
          <p:cNvSpPr/>
          <p:nvPr/>
        </p:nvSpPr>
        <p:spPr>
          <a:xfrm rot="16200000">
            <a:off x="2339505" y="4955519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 rot="16200000" flipV="1">
            <a:off x="2578409" y="3300919"/>
            <a:ext cx="489634" cy="72767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1530097" y="4004169"/>
            <a:ext cx="1386304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6200000">
            <a:off x="1544244" y="2629509"/>
            <a:ext cx="1358010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04354" y="5460288"/>
            <a:ext cx="59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250249" y="4325323"/>
            <a:ext cx="55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B2</a:t>
            </a:r>
            <a:endParaRPr lang="en-US" sz="2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203307" y="2597443"/>
            <a:ext cx="51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A1</a:t>
            </a:r>
            <a:endParaRPr lang="en-US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211187" y="3684445"/>
            <a:ext cx="52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B1</a:t>
            </a:r>
            <a:endParaRPr lang="en-US" sz="2400" dirty="0"/>
          </a:p>
        </p:txBody>
      </p:sp>
      <p:sp>
        <p:nvSpPr>
          <p:cNvPr id="51" name="Oval 50"/>
          <p:cNvSpPr/>
          <p:nvPr/>
        </p:nvSpPr>
        <p:spPr>
          <a:xfrm rot="16200000">
            <a:off x="2358287" y="3259285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rot="5400000">
            <a:off x="6236417" y="3444038"/>
            <a:ext cx="735072" cy="1033613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 flipH="1">
            <a:off x="6314882" y="2564826"/>
            <a:ext cx="1471688" cy="187553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6329900" y="4024151"/>
            <a:ext cx="1441651" cy="187553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649335" y="2459974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647761" y="4123882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648548" y="5514668"/>
            <a:ext cx="2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3" name="Oval 52"/>
          <p:cNvSpPr/>
          <p:nvPr/>
        </p:nvSpPr>
        <p:spPr>
          <a:xfrm rot="5400000">
            <a:off x="6978177" y="3441761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5400000">
            <a:off x="7835621" y="4119757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51" idx="4"/>
            <a:endCxn id="53" idx="4"/>
          </p:cNvCxnSpPr>
          <p:nvPr/>
        </p:nvCxnSpPr>
        <p:spPr>
          <a:xfrm>
            <a:off x="2625521" y="3392902"/>
            <a:ext cx="4352656" cy="182476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2" idx="4"/>
            <a:endCxn id="54" idx="3"/>
          </p:cNvCxnSpPr>
          <p:nvPr/>
        </p:nvCxnSpPr>
        <p:spPr>
          <a:xfrm flipV="1">
            <a:off x="1425382" y="4158893"/>
            <a:ext cx="6449375" cy="83254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0" idx="4"/>
            <a:endCxn id="54" idx="5"/>
          </p:cNvCxnSpPr>
          <p:nvPr/>
        </p:nvCxnSpPr>
        <p:spPr>
          <a:xfrm flipV="1">
            <a:off x="2606739" y="4347855"/>
            <a:ext cx="5268018" cy="741281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642359" y="3964024"/>
            <a:ext cx="566753" cy="566753"/>
          </a:xfrm>
          <a:prstGeom prst="ellipse">
            <a:avLst/>
          </a:prstGeom>
          <a:noFill/>
          <a:ln w="38100"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16200000">
            <a:off x="1158148" y="4108530"/>
            <a:ext cx="267234" cy="267234"/>
          </a:xfrm>
          <a:prstGeom prst="ellipse">
            <a:avLst/>
          </a:prstGeom>
          <a:solidFill>
            <a:srgbClr val="AEBA56"/>
          </a:solidFill>
          <a:ln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4918" y="2361006"/>
            <a:ext cx="2066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But in cases of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allopolyploidy</a:t>
            </a:r>
            <a:r>
              <a:rPr lang="en-US" sz="2000" dirty="0" smtClean="0"/>
              <a:t>, no duplication has occurred here!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30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</a:t>
            </a:r>
            <a:r>
              <a:rPr lang="en-US" dirty="0"/>
              <a:t>ene-tree </a:t>
            </a:r>
            <a:r>
              <a:rPr lang="en-US" b="1" dirty="0"/>
              <a:t>R</a:t>
            </a:r>
            <a:r>
              <a:rPr lang="en-US" dirty="0"/>
              <a:t>econciliation </a:t>
            </a:r>
            <a:r>
              <a:rPr lang="en-US" b="1" dirty="0"/>
              <a:t>A</a:t>
            </a:r>
            <a:r>
              <a:rPr lang="en-US" dirty="0"/>
              <a:t>lgorithm using </a:t>
            </a:r>
            <a:r>
              <a:rPr lang="en-US" b="1" dirty="0"/>
              <a:t>M</a:t>
            </a:r>
            <a:r>
              <a:rPr lang="en-US" dirty="0"/>
              <a:t>UL-trees for </a:t>
            </a:r>
            <a:r>
              <a:rPr lang="en-US" b="1" dirty="0" err="1"/>
              <a:t>P</a:t>
            </a:r>
            <a:r>
              <a:rPr lang="en-US" dirty="0" err="1"/>
              <a:t>olyploid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92154" y="1600959"/>
            <a:ext cx="290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Species </a:t>
            </a:r>
            <a:r>
              <a:rPr lang="en-US" sz="2800" dirty="0" smtClean="0"/>
              <a:t>MUL- tree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66183" y="1600959"/>
            <a:ext cx="165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58148" y="2597443"/>
            <a:ext cx="2651852" cy="3324510"/>
            <a:chOff x="1158148" y="2597443"/>
            <a:chExt cx="2651852" cy="3324510"/>
          </a:xfrm>
        </p:grpSpPr>
        <p:cxnSp>
          <p:nvCxnSpPr>
            <p:cNvPr id="58" name="Straight Connector 57"/>
            <p:cNvCxnSpPr/>
            <p:nvPr/>
          </p:nvCxnSpPr>
          <p:spPr>
            <a:xfrm rot="16200000" flipV="1">
              <a:off x="2578409" y="3300919"/>
              <a:ext cx="489634" cy="72767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>
              <a:off x="2578409" y="4467318"/>
              <a:ext cx="489634" cy="72767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 rot="16200000">
              <a:off x="1158148" y="4108530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2339505" y="4955519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6200000" flipH="1">
              <a:off x="1530097" y="4004169"/>
              <a:ext cx="1386304" cy="186726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1544244" y="2629509"/>
              <a:ext cx="1358010" cy="186726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04354" y="5460288"/>
              <a:ext cx="598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50249" y="4325323"/>
              <a:ext cx="559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B2</a:t>
              </a:r>
              <a:endParaRPr lang="en-US" sz="2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03307" y="2597443"/>
              <a:ext cx="518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A1</a:t>
              </a:r>
              <a:endParaRPr lang="en-US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11187" y="3684445"/>
              <a:ext cx="527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B1</a:t>
              </a:r>
              <a:endParaRPr lang="en-US" sz="2400" dirty="0"/>
            </a:p>
          </p:txBody>
        </p:sp>
        <p:sp>
          <p:nvSpPr>
            <p:cNvPr id="68" name="Oval 67"/>
            <p:cNvSpPr/>
            <p:nvPr/>
          </p:nvSpPr>
          <p:spPr>
            <a:xfrm rot="16200000">
              <a:off x="2358287" y="3259285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/>
          <p:cNvCxnSpPr/>
          <p:nvPr/>
        </p:nvCxnSpPr>
        <p:spPr>
          <a:xfrm rot="5400000" flipH="1" flipV="1">
            <a:off x="6185243" y="3301298"/>
            <a:ext cx="489634" cy="72767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>
            <a:off x="6185243" y="4467697"/>
            <a:ext cx="489634" cy="727678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 rot="5400000" flipH="1">
            <a:off x="7827904" y="4108909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6646547" y="4955898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6336885" y="4004548"/>
            <a:ext cx="1386304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>
            <a:off x="6351032" y="2629888"/>
            <a:ext cx="1358010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flipH="1">
            <a:off x="5599111" y="5456952"/>
            <a:ext cx="2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 flipH="1">
            <a:off x="5586723" y="4325702"/>
            <a:ext cx="29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 flipH="1">
            <a:off x="5585673" y="2586921"/>
            <a:ext cx="29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5568790" y="3684824"/>
            <a:ext cx="31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0" name="Oval 79"/>
          <p:cNvSpPr/>
          <p:nvPr/>
        </p:nvSpPr>
        <p:spPr>
          <a:xfrm rot="5400000" flipH="1">
            <a:off x="6627765" y="3259664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893947" y="1581239"/>
            <a:ext cx="3541060" cy="4434079"/>
          </a:xfrm>
          <a:prstGeom prst="rect">
            <a:avLst/>
          </a:prstGeom>
          <a:noFill/>
          <a:ln>
            <a:solidFill>
              <a:srgbClr val="49E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2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</a:t>
            </a:r>
            <a:r>
              <a:rPr lang="en-US" dirty="0"/>
              <a:t>ene-tree </a:t>
            </a:r>
            <a:r>
              <a:rPr lang="en-US" b="1" dirty="0"/>
              <a:t>R</a:t>
            </a:r>
            <a:r>
              <a:rPr lang="en-US" dirty="0"/>
              <a:t>econciliation </a:t>
            </a:r>
            <a:r>
              <a:rPr lang="en-US" b="1" dirty="0"/>
              <a:t>A</a:t>
            </a:r>
            <a:r>
              <a:rPr lang="en-US" dirty="0"/>
              <a:t>lgorithm using </a:t>
            </a:r>
            <a:r>
              <a:rPr lang="en-US" b="1" dirty="0"/>
              <a:t>M</a:t>
            </a:r>
            <a:r>
              <a:rPr lang="en-US" dirty="0"/>
              <a:t>UL-trees for </a:t>
            </a:r>
            <a:r>
              <a:rPr lang="en-US" b="1" dirty="0" err="1"/>
              <a:t>P</a:t>
            </a:r>
            <a:r>
              <a:rPr lang="en-US" dirty="0" err="1"/>
              <a:t>olyploid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92154" y="1600959"/>
            <a:ext cx="290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Species </a:t>
            </a:r>
            <a:r>
              <a:rPr lang="en-US" sz="2800" dirty="0" smtClean="0"/>
              <a:t>MUL- tree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66183" y="1600959"/>
            <a:ext cx="165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sp>
        <p:nvSpPr>
          <p:cNvPr id="55" name="Rectangle 54"/>
          <p:cNvSpPr/>
          <p:nvPr/>
        </p:nvSpPr>
        <p:spPr>
          <a:xfrm>
            <a:off x="4893947" y="1581239"/>
            <a:ext cx="3541060" cy="4434079"/>
          </a:xfrm>
          <a:prstGeom prst="rect">
            <a:avLst/>
          </a:prstGeom>
          <a:noFill/>
          <a:ln>
            <a:solidFill>
              <a:srgbClr val="49E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58148" y="2597443"/>
            <a:ext cx="2651852" cy="3324510"/>
            <a:chOff x="1158148" y="2597443"/>
            <a:chExt cx="2651852" cy="3324510"/>
          </a:xfrm>
        </p:grpSpPr>
        <p:cxnSp>
          <p:nvCxnSpPr>
            <p:cNvPr id="58" name="Straight Connector 57"/>
            <p:cNvCxnSpPr/>
            <p:nvPr/>
          </p:nvCxnSpPr>
          <p:spPr>
            <a:xfrm rot="16200000" flipV="1">
              <a:off x="2578409" y="3300919"/>
              <a:ext cx="489634" cy="72767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>
              <a:off x="2578409" y="4467318"/>
              <a:ext cx="489634" cy="72767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 rot="16200000">
              <a:off x="1158148" y="4108530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2339505" y="4955519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6200000" flipH="1">
              <a:off x="1530097" y="4004169"/>
              <a:ext cx="1386304" cy="186726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1544244" y="2629509"/>
              <a:ext cx="1358010" cy="186726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04354" y="5460288"/>
              <a:ext cx="598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50249" y="4325323"/>
              <a:ext cx="559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B2</a:t>
              </a:r>
              <a:endParaRPr lang="en-US" sz="2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03307" y="2597443"/>
              <a:ext cx="518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A1</a:t>
              </a:r>
              <a:endParaRPr lang="en-US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11187" y="3684445"/>
              <a:ext cx="527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B1</a:t>
              </a:r>
              <a:endParaRPr lang="en-US" sz="2400" dirty="0"/>
            </a:p>
          </p:txBody>
        </p:sp>
        <p:sp>
          <p:nvSpPr>
            <p:cNvPr id="68" name="Oval 67"/>
            <p:cNvSpPr/>
            <p:nvPr/>
          </p:nvSpPr>
          <p:spPr>
            <a:xfrm rot="16200000">
              <a:off x="2358287" y="3259285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/>
          <p:cNvCxnSpPr/>
          <p:nvPr/>
        </p:nvCxnSpPr>
        <p:spPr>
          <a:xfrm rot="5400000" flipH="1" flipV="1">
            <a:off x="6185243" y="3301298"/>
            <a:ext cx="489634" cy="72767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>
            <a:off x="6185243" y="4467697"/>
            <a:ext cx="489634" cy="727678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 rot="5400000" flipH="1">
            <a:off x="7827904" y="4108909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6646547" y="4955898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6336885" y="4004548"/>
            <a:ext cx="1386304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>
            <a:off x="6351032" y="2629888"/>
            <a:ext cx="1358010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flipH="1">
            <a:off x="5599111" y="5456952"/>
            <a:ext cx="2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 flipH="1">
            <a:off x="5586723" y="4325702"/>
            <a:ext cx="29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 flipH="1">
            <a:off x="5585673" y="2586921"/>
            <a:ext cx="29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5568790" y="3684824"/>
            <a:ext cx="31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0" name="Oval 79"/>
          <p:cNvSpPr/>
          <p:nvPr/>
        </p:nvSpPr>
        <p:spPr>
          <a:xfrm rot="5400000" flipH="1">
            <a:off x="6627765" y="3259664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0249" y="6015318"/>
            <a:ext cx="2337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GRAMPA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3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Some nodes now have two possible maps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92154" y="1600959"/>
            <a:ext cx="290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Species </a:t>
            </a:r>
            <a:r>
              <a:rPr lang="en-US" sz="2800" dirty="0" smtClean="0"/>
              <a:t>MUL- tree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66183" y="1600959"/>
            <a:ext cx="165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58148" y="2597443"/>
            <a:ext cx="2651852" cy="3324510"/>
            <a:chOff x="1158148" y="2597443"/>
            <a:chExt cx="2651852" cy="3324510"/>
          </a:xfrm>
        </p:grpSpPr>
        <p:cxnSp>
          <p:nvCxnSpPr>
            <p:cNvPr id="58" name="Straight Connector 57"/>
            <p:cNvCxnSpPr/>
            <p:nvPr/>
          </p:nvCxnSpPr>
          <p:spPr>
            <a:xfrm rot="16200000" flipV="1">
              <a:off x="2578409" y="3300919"/>
              <a:ext cx="489634" cy="72767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>
              <a:off x="2578409" y="4467318"/>
              <a:ext cx="489634" cy="72767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 rot="16200000">
              <a:off x="1158148" y="4108530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2339505" y="4955519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6200000" flipH="1">
              <a:off x="1530097" y="4004169"/>
              <a:ext cx="1386304" cy="186726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1544244" y="2629509"/>
              <a:ext cx="1358010" cy="186726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04354" y="5460288"/>
              <a:ext cx="596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50249" y="4325323"/>
              <a:ext cx="559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B2</a:t>
              </a:r>
              <a:endParaRPr lang="en-US" sz="2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03307" y="2597443"/>
              <a:ext cx="597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A1</a:t>
              </a:r>
              <a:endParaRPr lang="en-US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11186" y="3684445"/>
              <a:ext cx="589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B1</a:t>
              </a:r>
              <a:endParaRPr lang="en-US" sz="2400" dirty="0"/>
            </a:p>
          </p:txBody>
        </p:sp>
        <p:sp>
          <p:nvSpPr>
            <p:cNvPr id="68" name="Oval 67"/>
            <p:cNvSpPr/>
            <p:nvPr/>
          </p:nvSpPr>
          <p:spPr>
            <a:xfrm rot="16200000">
              <a:off x="2358287" y="3259285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/>
          <p:cNvCxnSpPr/>
          <p:nvPr/>
        </p:nvCxnSpPr>
        <p:spPr>
          <a:xfrm rot="5400000" flipH="1" flipV="1">
            <a:off x="6185243" y="3301298"/>
            <a:ext cx="489634" cy="72767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>
            <a:off x="6185243" y="4467697"/>
            <a:ext cx="489634" cy="727678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 rot="5400000" flipH="1">
            <a:off x="7827904" y="4108909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6646547" y="4955898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6336885" y="4004548"/>
            <a:ext cx="1386304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>
            <a:off x="6351032" y="2629888"/>
            <a:ext cx="1358010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flipH="1">
            <a:off x="5599111" y="5456952"/>
            <a:ext cx="2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 flipH="1">
            <a:off x="5586723" y="4325702"/>
            <a:ext cx="29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 flipH="1">
            <a:off x="5585673" y="2586921"/>
            <a:ext cx="29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5568790" y="3684824"/>
            <a:ext cx="31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0" name="Oval 79"/>
          <p:cNvSpPr/>
          <p:nvPr/>
        </p:nvSpPr>
        <p:spPr>
          <a:xfrm rot="5400000" flipH="1">
            <a:off x="6627765" y="3259664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64" idx="3"/>
            <a:endCxn id="78" idx="3"/>
          </p:cNvCxnSpPr>
          <p:nvPr/>
        </p:nvCxnSpPr>
        <p:spPr>
          <a:xfrm flipV="1">
            <a:off x="3800386" y="2817754"/>
            <a:ext cx="1785287" cy="10522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2" idx="3"/>
            <a:endCxn id="76" idx="3"/>
          </p:cNvCxnSpPr>
          <p:nvPr/>
        </p:nvCxnSpPr>
        <p:spPr>
          <a:xfrm flipV="1">
            <a:off x="3800385" y="5687785"/>
            <a:ext cx="1798726" cy="3336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7" idx="3"/>
            <a:endCxn id="79" idx="3"/>
          </p:cNvCxnSpPr>
          <p:nvPr/>
        </p:nvCxnSpPr>
        <p:spPr>
          <a:xfrm>
            <a:off x="3800385" y="3915278"/>
            <a:ext cx="1768405" cy="379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3" idx="3"/>
            <a:endCxn id="77" idx="3"/>
          </p:cNvCxnSpPr>
          <p:nvPr/>
        </p:nvCxnSpPr>
        <p:spPr>
          <a:xfrm>
            <a:off x="3810000" y="4556156"/>
            <a:ext cx="1776723" cy="379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00385" y="4044782"/>
            <a:ext cx="1802171" cy="390697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800386" y="4044782"/>
            <a:ext cx="1802170" cy="441028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8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Solution: Run the LCA algorithm on all possible combinations of leaf maps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92154" y="1600959"/>
            <a:ext cx="290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Species </a:t>
            </a:r>
            <a:r>
              <a:rPr lang="en-US" sz="2800" dirty="0" smtClean="0"/>
              <a:t>MUL- tree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66183" y="1600959"/>
            <a:ext cx="165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58148" y="2597443"/>
            <a:ext cx="2651852" cy="3324510"/>
            <a:chOff x="1158148" y="2597443"/>
            <a:chExt cx="2651852" cy="3324510"/>
          </a:xfrm>
        </p:grpSpPr>
        <p:cxnSp>
          <p:nvCxnSpPr>
            <p:cNvPr id="58" name="Straight Connector 57"/>
            <p:cNvCxnSpPr/>
            <p:nvPr/>
          </p:nvCxnSpPr>
          <p:spPr>
            <a:xfrm rot="16200000" flipV="1">
              <a:off x="2578409" y="3300919"/>
              <a:ext cx="489634" cy="72767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>
              <a:off x="2578409" y="4467318"/>
              <a:ext cx="489634" cy="72767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 rot="16200000">
              <a:off x="1158148" y="4108530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2339505" y="4955519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6200000" flipH="1">
              <a:off x="1530097" y="4004169"/>
              <a:ext cx="1386304" cy="186726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1544244" y="2629509"/>
              <a:ext cx="1358010" cy="186726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04354" y="5460288"/>
              <a:ext cx="596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50249" y="4325323"/>
              <a:ext cx="559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B2</a:t>
              </a:r>
              <a:endParaRPr lang="en-US" sz="2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03307" y="2597443"/>
              <a:ext cx="597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A1</a:t>
              </a:r>
              <a:endParaRPr lang="en-US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11186" y="3684445"/>
              <a:ext cx="589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B1</a:t>
              </a:r>
              <a:endParaRPr lang="en-US" sz="2400" dirty="0"/>
            </a:p>
          </p:txBody>
        </p:sp>
        <p:sp>
          <p:nvSpPr>
            <p:cNvPr id="68" name="Oval 67"/>
            <p:cNvSpPr/>
            <p:nvPr/>
          </p:nvSpPr>
          <p:spPr>
            <a:xfrm rot="16200000">
              <a:off x="2358287" y="3259285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/>
          <p:cNvCxnSpPr/>
          <p:nvPr/>
        </p:nvCxnSpPr>
        <p:spPr>
          <a:xfrm rot="5400000" flipH="1" flipV="1">
            <a:off x="6185243" y="3301298"/>
            <a:ext cx="489634" cy="72767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>
            <a:off x="6185243" y="4467697"/>
            <a:ext cx="489634" cy="727678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 rot="5400000" flipH="1">
            <a:off x="7827904" y="4108909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6646547" y="4955898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6336885" y="4004548"/>
            <a:ext cx="1386304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>
            <a:off x="6351032" y="2629888"/>
            <a:ext cx="1358010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flipH="1">
            <a:off x="5599111" y="5456952"/>
            <a:ext cx="2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 flipH="1">
            <a:off x="5586723" y="4325702"/>
            <a:ext cx="29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 flipH="1">
            <a:off x="5585673" y="2586921"/>
            <a:ext cx="29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5568790" y="3684824"/>
            <a:ext cx="31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0" name="Oval 79"/>
          <p:cNvSpPr/>
          <p:nvPr/>
        </p:nvSpPr>
        <p:spPr>
          <a:xfrm rot="5400000" flipH="1">
            <a:off x="6627765" y="3259664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64" idx="3"/>
            <a:endCxn id="78" idx="3"/>
          </p:cNvCxnSpPr>
          <p:nvPr/>
        </p:nvCxnSpPr>
        <p:spPr>
          <a:xfrm flipV="1">
            <a:off x="3800386" y="2817754"/>
            <a:ext cx="1785287" cy="10522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2" idx="3"/>
            <a:endCxn id="76" idx="3"/>
          </p:cNvCxnSpPr>
          <p:nvPr/>
        </p:nvCxnSpPr>
        <p:spPr>
          <a:xfrm flipV="1">
            <a:off x="3800386" y="5687785"/>
            <a:ext cx="1798725" cy="3336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7" idx="3"/>
            <a:endCxn id="79" idx="3"/>
          </p:cNvCxnSpPr>
          <p:nvPr/>
        </p:nvCxnSpPr>
        <p:spPr>
          <a:xfrm>
            <a:off x="3800385" y="3915278"/>
            <a:ext cx="1768405" cy="379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800386" y="4044782"/>
            <a:ext cx="1802170" cy="441028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45050" y="6203576"/>
            <a:ext cx="205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Score =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572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Solution: Run the LCA algorithm on all possible combinations of leaf maps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92154" y="1600959"/>
            <a:ext cx="290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Species </a:t>
            </a:r>
            <a:r>
              <a:rPr lang="en-US" sz="2800" dirty="0" smtClean="0"/>
              <a:t>MUL- tree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66183" y="1600959"/>
            <a:ext cx="165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58148" y="2597443"/>
            <a:ext cx="2651852" cy="3324510"/>
            <a:chOff x="1158148" y="2597443"/>
            <a:chExt cx="2651852" cy="3324510"/>
          </a:xfrm>
        </p:grpSpPr>
        <p:cxnSp>
          <p:nvCxnSpPr>
            <p:cNvPr id="58" name="Straight Connector 57"/>
            <p:cNvCxnSpPr/>
            <p:nvPr/>
          </p:nvCxnSpPr>
          <p:spPr>
            <a:xfrm rot="16200000" flipV="1">
              <a:off x="2578409" y="3300919"/>
              <a:ext cx="489634" cy="72767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>
              <a:off x="2578409" y="4467318"/>
              <a:ext cx="489634" cy="72767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 rot="16200000">
              <a:off x="1158148" y="4108530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2339505" y="4955519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6200000" flipH="1">
              <a:off x="1530097" y="4004169"/>
              <a:ext cx="1386304" cy="186726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1544244" y="2629509"/>
              <a:ext cx="1358010" cy="186726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04354" y="5460288"/>
              <a:ext cx="605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50249" y="4325323"/>
              <a:ext cx="559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B2</a:t>
              </a:r>
              <a:endParaRPr lang="en-US" sz="2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03307" y="2597443"/>
              <a:ext cx="597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A1</a:t>
              </a:r>
              <a:endParaRPr lang="en-US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11187" y="3684445"/>
              <a:ext cx="527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B1</a:t>
              </a:r>
              <a:endParaRPr lang="en-US" sz="2400" dirty="0"/>
            </a:p>
          </p:txBody>
        </p:sp>
        <p:sp>
          <p:nvSpPr>
            <p:cNvPr id="68" name="Oval 67"/>
            <p:cNvSpPr/>
            <p:nvPr/>
          </p:nvSpPr>
          <p:spPr>
            <a:xfrm rot="16200000">
              <a:off x="2358287" y="3259285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/>
          <p:cNvCxnSpPr/>
          <p:nvPr/>
        </p:nvCxnSpPr>
        <p:spPr>
          <a:xfrm rot="5400000" flipH="1" flipV="1">
            <a:off x="6185243" y="3301298"/>
            <a:ext cx="489634" cy="72767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>
            <a:off x="6185243" y="4467697"/>
            <a:ext cx="489634" cy="727678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 rot="5400000" flipH="1">
            <a:off x="7827904" y="4108909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6646547" y="4955898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6336885" y="4004548"/>
            <a:ext cx="1386304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>
            <a:off x="6351032" y="2629888"/>
            <a:ext cx="1358010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flipH="1">
            <a:off x="5599111" y="5456952"/>
            <a:ext cx="2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 flipH="1">
            <a:off x="5586723" y="4325702"/>
            <a:ext cx="29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 flipH="1">
            <a:off x="5585673" y="2586921"/>
            <a:ext cx="29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5568790" y="3684824"/>
            <a:ext cx="31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0" name="Oval 79"/>
          <p:cNvSpPr/>
          <p:nvPr/>
        </p:nvSpPr>
        <p:spPr>
          <a:xfrm rot="5400000" flipH="1">
            <a:off x="6627765" y="3259664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64" idx="3"/>
            <a:endCxn id="78" idx="3"/>
          </p:cNvCxnSpPr>
          <p:nvPr/>
        </p:nvCxnSpPr>
        <p:spPr>
          <a:xfrm flipV="1">
            <a:off x="3800386" y="2817754"/>
            <a:ext cx="1785287" cy="10522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2" idx="3"/>
            <a:endCxn id="76" idx="3"/>
          </p:cNvCxnSpPr>
          <p:nvPr/>
        </p:nvCxnSpPr>
        <p:spPr>
          <a:xfrm flipV="1">
            <a:off x="3810000" y="5687785"/>
            <a:ext cx="1789111" cy="3336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800386" y="4044782"/>
            <a:ext cx="1802170" cy="441028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45050" y="6203576"/>
            <a:ext cx="205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Score = 3</a:t>
            </a:r>
            <a:endParaRPr lang="en-US" sz="36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800385" y="4044782"/>
            <a:ext cx="1802171" cy="390697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3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Solution: Run the LCA algorithm on all possible combinations of leaf maps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92154" y="1600959"/>
            <a:ext cx="290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Species </a:t>
            </a:r>
            <a:r>
              <a:rPr lang="en-US" sz="2800" dirty="0" smtClean="0"/>
              <a:t>MUL- tree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66183" y="1600959"/>
            <a:ext cx="165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58148" y="2597443"/>
            <a:ext cx="2651852" cy="3324510"/>
            <a:chOff x="1158148" y="2597443"/>
            <a:chExt cx="2651852" cy="3324510"/>
          </a:xfrm>
        </p:grpSpPr>
        <p:cxnSp>
          <p:nvCxnSpPr>
            <p:cNvPr id="58" name="Straight Connector 57"/>
            <p:cNvCxnSpPr/>
            <p:nvPr/>
          </p:nvCxnSpPr>
          <p:spPr>
            <a:xfrm rot="16200000" flipV="1">
              <a:off x="2578409" y="3300919"/>
              <a:ext cx="489634" cy="72767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>
              <a:off x="2578409" y="4467318"/>
              <a:ext cx="489634" cy="72767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 rot="16200000">
              <a:off x="1158148" y="4108530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2339505" y="4955519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6200000" flipH="1">
              <a:off x="1530097" y="4004169"/>
              <a:ext cx="1386304" cy="186726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1544244" y="2629509"/>
              <a:ext cx="1358010" cy="186726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04354" y="5460288"/>
              <a:ext cx="605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50249" y="4325323"/>
              <a:ext cx="559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B2</a:t>
              </a:r>
              <a:endParaRPr lang="en-US" sz="2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03307" y="2597443"/>
              <a:ext cx="606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A1</a:t>
              </a:r>
              <a:endParaRPr lang="en-US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11186" y="3684445"/>
              <a:ext cx="598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B1</a:t>
              </a:r>
              <a:endParaRPr lang="en-US" sz="2400" dirty="0"/>
            </a:p>
          </p:txBody>
        </p:sp>
        <p:sp>
          <p:nvSpPr>
            <p:cNvPr id="68" name="Oval 67"/>
            <p:cNvSpPr/>
            <p:nvPr/>
          </p:nvSpPr>
          <p:spPr>
            <a:xfrm rot="16200000">
              <a:off x="2358287" y="3259285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/>
          <p:cNvCxnSpPr/>
          <p:nvPr/>
        </p:nvCxnSpPr>
        <p:spPr>
          <a:xfrm rot="5400000" flipH="1" flipV="1">
            <a:off x="6185243" y="3301298"/>
            <a:ext cx="489634" cy="72767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>
            <a:off x="6185243" y="4467697"/>
            <a:ext cx="489634" cy="727678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 rot="5400000" flipH="1">
            <a:off x="7827904" y="4108909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6646547" y="4955898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6336885" y="4004548"/>
            <a:ext cx="1386304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>
            <a:off x="6351032" y="2629888"/>
            <a:ext cx="1358010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flipH="1">
            <a:off x="5599111" y="5456952"/>
            <a:ext cx="2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 flipH="1">
            <a:off x="5586723" y="4325702"/>
            <a:ext cx="29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 flipH="1">
            <a:off x="5585673" y="2586921"/>
            <a:ext cx="29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5568790" y="3684824"/>
            <a:ext cx="31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0" name="Oval 79"/>
          <p:cNvSpPr/>
          <p:nvPr/>
        </p:nvSpPr>
        <p:spPr>
          <a:xfrm rot="5400000" flipH="1">
            <a:off x="6627765" y="3259664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64" idx="3"/>
            <a:endCxn id="78" idx="3"/>
          </p:cNvCxnSpPr>
          <p:nvPr/>
        </p:nvCxnSpPr>
        <p:spPr>
          <a:xfrm flipV="1">
            <a:off x="3809999" y="2817754"/>
            <a:ext cx="1775674" cy="10522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2" idx="3"/>
            <a:endCxn id="76" idx="3"/>
          </p:cNvCxnSpPr>
          <p:nvPr/>
        </p:nvCxnSpPr>
        <p:spPr>
          <a:xfrm flipV="1">
            <a:off x="3809999" y="5687785"/>
            <a:ext cx="1789112" cy="3336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3" idx="3"/>
            <a:endCxn id="77" idx="3"/>
          </p:cNvCxnSpPr>
          <p:nvPr/>
        </p:nvCxnSpPr>
        <p:spPr>
          <a:xfrm>
            <a:off x="3810000" y="4556156"/>
            <a:ext cx="1776723" cy="379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45050" y="6203576"/>
            <a:ext cx="205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Score = 3</a:t>
            </a:r>
            <a:endParaRPr lang="en-US" sz="3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800385" y="4044782"/>
            <a:ext cx="1802171" cy="390697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9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Background: Polyploidy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7561" y="3409952"/>
            <a:ext cx="3762374" cy="853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/>
          </a:p>
          <a:p>
            <a:pPr marL="571500" indent="-514350">
              <a:buFont typeface="+mj-lt"/>
              <a:buAutoNum type="arabicPeriod"/>
            </a:pPr>
            <a:r>
              <a:rPr lang="en-US" sz="3600" dirty="0" err="1">
                <a:solidFill>
                  <a:srgbClr val="8064A2">
                    <a:lumMod val="60000"/>
                    <a:lumOff val="40000"/>
                  </a:srgbClr>
                </a:solidFill>
              </a:rPr>
              <a:t>Autopolyploidy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6177498" y="3381375"/>
            <a:ext cx="1758943" cy="1345472"/>
            <a:chOff x="7322714" y="3187339"/>
            <a:chExt cx="1758943" cy="134547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819677" y="3684853"/>
              <a:ext cx="137150" cy="203827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355119" y="3787622"/>
              <a:ext cx="251262" cy="373415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471773" y="3187339"/>
              <a:ext cx="711398" cy="95821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84456" y="3187339"/>
              <a:ext cx="696879" cy="95821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22714" y="4163479"/>
              <a:ext cx="34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74908" y="4150388"/>
              <a:ext cx="322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24068" y="4147968"/>
              <a:ext cx="35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99853" y="4152807"/>
              <a:ext cx="407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7775080" y="3881753"/>
              <a:ext cx="177194" cy="263337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624118" y="4163479"/>
              <a:ext cx="322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7963227" y="3893952"/>
              <a:ext cx="177194" cy="263337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996251" y="2762250"/>
            <a:ext cx="21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trees look like: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57200" y="16002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500" dirty="0" smtClean="0"/>
              <a:t>The presence of additional sets of chromosomes in an organism due to whole genome duplication (WGD).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46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Solution: Run the LCA algorithm on all possible combinations of leaf maps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92154" y="1600959"/>
            <a:ext cx="290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Species </a:t>
            </a:r>
            <a:r>
              <a:rPr lang="en-US" sz="2800" dirty="0" smtClean="0"/>
              <a:t>MUL- tree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66183" y="1600959"/>
            <a:ext cx="165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58148" y="2597443"/>
            <a:ext cx="2645008" cy="3324510"/>
            <a:chOff x="1158148" y="2597443"/>
            <a:chExt cx="2645008" cy="3324510"/>
          </a:xfrm>
        </p:grpSpPr>
        <p:cxnSp>
          <p:nvCxnSpPr>
            <p:cNvPr id="58" name="Straight Connector 57"/>
            <p:cNvCxnSpPr/>
            <p:nvPr/>
          </p:nvCxnSpPr>
          <p:spPr>
            <a:xfrm rot="16200000" flipV="1">
              <a:off x="2578409" y="3300919"/>
              <a:ext cx="489634" cy="72767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>
              <a:off x="2578409" y="4467318"/>
              <a:ext cx="489634" cy="72767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 rot="16200000">
              <a:off x="1158148" y="4108530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2339505" y="4955519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6200000" flipH="1">
              <a:off x="1530097" y="4004169"/>
              <a:ext cx="1386304" cy="186726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>
              <a:off x="1544244" y="2629509"/>
              <a:ext cx="1358010" cy="1867266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04354" y="5460288"/>
              <a:ext cx="596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50249" y="4325323"/>
              <a:ext cx="5529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B2</a:t>
              </a:r>
              <a:endParaRPr lang="en-US" sz="2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03307" y="2597443"/>
              <a:ext cx="5970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A1</a:t>
              </a:r>
              <a:endParaRPr lang="en-US" sz="2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11186" y="3684445"/>
              <a:ext cx="589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B1</a:t>
              </a:r>
              <a:endParaRPr lang="en-US" sz="2400" dirty="0"/>
            </a:p>
          </p:txBody>
        </p:sp>
        <p:sp>
          <p:nvSpPr>
            <p:cNvPr id="68" name="Oval 67"/>
            <p:cNvSpPr/>
            <p:nvPr/>
          </p:nvSpPr>
          <p:spPr>
            <a:xfrm rot="16200000">
              <a:off x="2358287" y="3259285"/>
              <a:ext cx="267234" cy="267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Connector 69"/>
          <p:cNvCxnSpPr/>
          <p:nvPr/>
        </p:nvCxnSpPr>
        <p:spPr>
          <a:xfrm rot="5400000" flipH="1" flipV="1">
            <a:off x="6185243" y="3301298"/>
            <a:ext cx="489634" cy="72767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>
            <a:off x="6185243" y="4467697"/>
            <a:ext cx="489634" cy="727678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 rot="5400000" flipH="1">
            <a:off x="7827904" y="4108909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6646547" y="4955898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6336885" y="4004548"/>
            <a:ext cx="1386304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>
            <a:off x="6351032" y="2629888"/>
            <a:ext cx="1358010" cy="186726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flipH="1">
            <a:off x="5599111" y="5456952"/>
            <a:ext cx="2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 flipH="1">
            <a:off x="5586723" y="4325702"/>
            <a:ext cx="29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 flipH="1">
            <a:off x="5585673" y="2586921"/>
            <a:ext cx="29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5568790" y="3684824"/>
            <a:ext cx="31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0" name="Oval 79"/>
          <p:cNvSpPr/>
          <p:nvPr/>
        </p:nvSpPr>
        <p:spPr>
          <a:xfrm rot="5400000" flipH="1">
            <a:off x="6627765" y="3259664"/>
            <a:ext cx="267234" cy="2672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64" idx="3"/>
            <a:endCxn id="78" idx="3"/>
          </p:cNvCxnSpPr>
          <p:nvPr/>
        </p:nvCxnSpPr>
        <p:spPr>
          <a:xfrm flipV="1">
            <a:off x="3800385" y="2817754"/>
            <a:ext cx="1785288" cy="10522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2" idx="3"/>
            <a:endCxn id="76" idx="3"/>
          </p:cNvCxnSpPr>
          <p:nvPr/>
        </p:nvCxnSpPr>
        <p:spPr>
          <a:xfrm flipV="1">
            <a:off x="3800385" y="5687785"/>
            <a:ext cx="1798726" cy="3336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7" idx="3"/>
            <a:endCxn id="79" idx="3"/>
          </p:cNvCxnSpPr>
          <p:nvPr/>
        </p:nvCxnSpPr>
        <p:spPr>
          <a:xfrm>
            <a:off x="3800385" y="3915278"/>
            <a:ext cx="1768405" cy="379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3" idx="3"/>
            <a:endCxn id="77" idx="3"/>
          </p:cNvCxnSpPr>
          <p:nvPr/>
        </p:nvCxnSpPr>
        <p:spPr>
          <a:xfrm>
            <a:off x="3803156" y="4556156"/>
            <a:ext cx="1783567" cy="379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45050" y="6203576"/>
            <a:ext cx="205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Score = 0</a:t>
            </a:r>
            <a:endParaRPr lang="en-US" sz="3600" dirty="0"/>
          </a:p>
        </p:txBody>
      </p:sp>
      <p:sp>
        <p:nvSpPr>
          <p:cNvPr id="39" name="Rectangle 38"/>
          <p:cNvSpPr/>
          <p:nvPr/>
        </p:nvSpPr>
        <p:spPr>
          <a:xfrm>
            <a:off x="3629461" y="6258996"/>
            <a:ext cx="1885079" cy="555030"/>
          </a:xfrm>
          <a:prstGeom prst="rect">
            <a:avLst/>
          </a:prstGeom>
          <a:noFill/>
          <a:ln>
            <a:solidFill>
              <a:srgbClr val="49E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5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Given a set of gene trees, we can generate a reconciliation score for a single MUL-tree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2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6400"/>
            <a:ext cx="8229600" cy="1143000"/>
          </a:xfrm>
        </p:spPr>
        <p:txBody>
          <a:bodyPr/>
          <a:lstStyle/>
          <a:p>
            <a:r>
              <a:rPr lang="en-US" dirty="0" smtClean="0"/>
              <a:t>How can we use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Given a set of gene trees, we can generate a reconciliation score for a single MUL-tree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2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6400"/>
            <a:ext cx="8229600" cy="1143000"/>
          </a:xfrm>
        </p:spPr>
        <p:txBody>
          <a:bodyPr/>
          <a:lstStyle/>
          <a:p>
            <a:r>
              <a:rPr lang="en-US" dirty="0" smtClean="0"/>
              <a:t>How can we use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Given a set of gene trees, we can generate a reconciliation score for a single MUL-tree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276600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From a standard </a:t>
            </a:r>
            <a:r>
              <a:rPr lang="en-US" dirty="0"/>
              <a:t>species tree, we can generate all possible MUL-trees and find the one with the lowest </a:t>
            </a:r>
            <a:r>
              <a:rPr lang="en-US" dirty="0" smtClean="0"/>
              <a:t>reconciliation score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4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72625" y="3310560"/>
            <a:ext cx="369371" cy="548338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26764" y="2140122"/>
            <a:ext cx="1277379" cy="172055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06449" y="2140122"/>
            <a:ext cx="1251308" cy="172055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6431" y="3048108"/>
            <a:ext cx="553357" cy="82238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06721" y="3355902"/>
            <a:ext cx="335574" cy="50299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4108" y="3506888"/>
            <a:ext cx="236026" cy="35378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52918" y="3666007"/>
            <a:ext cx="129872" cy="194667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479" y="386067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1045" y="387226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92507" y="3872765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6858" y="386067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464" y="3860673"/>
            <a:ext cx="38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022" y="3860673"/>
            <a:ext cx="38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0377" y="3860673"/>
            <a:ext cx="32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0108" y="4348546"/>
            <a:ext cx="29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dirty="0" smtClean="0"/>
              <a:t>species </a:t>
            </a:r>
            <a:r>
              <a:rPr lang="en-US" dirty="0"/>
              <a:t>tree as input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0108" y="200025"/>
            <a:ext cx="347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GRAMPA’s Search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584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72625" y="3310560"/>
            <a:ext cx="369371" cy="548338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26764" y="2140122"/>
            <a:ext cx="1277379" cy="172055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06449" y="2140122"/>
            <a:ext cx="1251308" cy="172055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6431" y="3048108"/>
            <a:ext cx="553357" cy="82238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06721" y="3355902"/>
            <a:ext cx="335574" cy="50299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4108" y="3506888"/>
            <a:ext cx="236026" cy="35378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52918" y="3666007"/>
            <a:ext cx="129872" cy="194667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479" y="386067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1045" y="387226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92507" y="3872765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6858" y="386067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464" y="3860673"/>
            <a:ext cx="38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022" y="3860673"/>
            <a:ext cx="38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0377" y="3860673"/>
            <a:ext cx="32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0108" y="4348546"/>
            <a:ext cx="29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dirty="0" smtClean="0"/>
              <a:t>species </a:t>
            </a:r>
            <a:r>
              <a:rPr lang="en-US" dirty="0"/>
              <a:t>tree as input</a:t>
            </a:r>
          </a:p>
        </p:txBody>
      </p:sp>
      <p:sp>
        <p:nvSpPr>
          <p:cNvPr id="19" name="Oval 18"/>
          <p:cNvSpPr/>
          <p:nvPr/>
        </p:nvSpPr>
        <p:spPr>
          <a:xfrm>
            <a:off x="1391191" y="2407133"/>
            <a:ext cx="239708" cy="23970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4759525" y="645945"/>
            <a:ext cx="2137735" cy="1644076"/>
            <a:chOff x="3936983" y="973907"/>
            <a:chExt cx="2853182" cy="2194308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204543" y="1400891"/>
              <a:ext cx="870176" cy="1291792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4129" y="2144345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158268" y="973907"/>
              <a:ext cx="1277379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437953" y="973907"/>
              <a:ext cx="1251308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77935" y="1881893"/>
              <a:ext cx="553357" cy="82238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344628" y="2499792"/>
              <a:ext cx="128687" cy="19289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485612" y="2340673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95723" y="2499792"/>
              <a:ext cx="129872" cy="194666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36983" y="269445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42549" y="270604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55809" y="2706550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8362" y="269445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3968" y="2694458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54526" y="2694458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31881" y="2694458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5586830" y="2340673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785640" y="2499792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385186" y="2694458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55744" y="2694458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33099" y="2694458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442068" y="148021"/>
            <a:ext cx="29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GRAMPA builds the MUL-tree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3472501" y="1522891"/>
            <a:ext cx="1123950" cy="11239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0108" y="200025"/>
            <a:ext cx="347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GRAMPA’s Search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325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72625" y="3310560"/>
            <a:ext cx="369371" cy="548338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26764" y="2140122"/>
            <a:ext cx="1277379" cy="172055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06449" y="2140122"/>
            <a:ext cx="1251308" cy="172055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6431" y="3048108"/>
            <a:ext cx="553357" cy="82238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06721" y="3355902"/>
            <a:ext cx="335574" cy="50299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4108" y="3506888"/>
            <a:ext cx="236026" cy="35378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52918" y="3666007"/>
            <a:ext cx="129872" cy="194667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479" y="386067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1045" y="387226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92507" y="3872765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6858" y="386067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464" y="3860673"/>
            <a:ext cx="38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022" y="3860673"/>
            <a:ext cx="38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0377" y="3860673"/>
            <a:ext cx="32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0108" y="4348546"/>
            <a:ext cx="29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dirty="0" smtClean="0"/>
              <a:t>species </a:t>
            </a:r>
            <a:r>
              <a:rPr lang="en-US" dirty="0"/>
              <a:t>tree as input</a:t>
            </a:r>
          </a:p>
        </p:txBody>
      </p:sp>
      <p:sp>
        <p:nvSpPr>
          <p:cNvPr id="19" name="Oval 18"/>
          <p:cNvSpPr/>
          <p:nvPr/>
        </p:nvSpPr>
        <p:spPr>
          <a:xfrm>
            <a:off x="1391191" y="2407133"/>
            <a:ext cx="239708" cy="23970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4759525" y="645945"/>
            <a:ext cx="2137735" cy="1644076"/>
            <a:chOff x="3936983" y="973907"/>
            <a:chExt cx="2853182" cy="2194308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204543" y="1400891"/>
              <a:ext cx="870176" cy="1291792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4129" y="2144345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158268" y="973907"/>
              <a:ext cx="1277379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437953" y="973907"/>
              <a:ext cx="1251308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77935" y="1881893"/>
              <a:ext cx="553357" cy="82238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344628" y="2499792"/>
              <a:ext cx="128687" cy="19289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485612" y="2340673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95723" y="2499792"/>
              <a:ext cx="129872" cy="194666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36983" y="269445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42549" y="270604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55809" y="2706550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8362" y="269445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3968" y="2694458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54526" y="2694458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31881" y="2694458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5586830" y="2340673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785640" y="2499792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385186" y="2694458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55744" y="2694458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33099" y="2694458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442068" y="148021"/>
            <a:ext cx="29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GRAMPA builds the MUL-tree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3472501" y="1522891"/>
            <a:ext cx="1123950" cy="11239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315200" y="965861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Reconciliation score = 100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60108" y="200025"/>
            <a:ext cx="347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GRAMPA’s Search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779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72625" y="3310560"/>
            <a:ext cx="369371" cy="548338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26764" y="2140122"/>
            <a:ext cx="1277379" cy="172055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06449" y="2140122"/>
            <a:ext cx="1251308" cy="172055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6431" y="3048108"/>
            <a:ext cx="553357" cy="82238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06721" y="3355902"/>
            <a:ext cx="335574" cy="50299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4108" y="3506888"/>
            <a:ext cx="236026" cy="35378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52918" y="3666007"/>
            <a:ext cx="129872" cy="194667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479" y="386067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1045" y="387226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92507" y="3872765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6858" y="386067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464" y="3860673"/>
            <a:ext cx="38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022" y="3860673"/>
            <a:ext cx="38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0377" y="3860673"/>
            <a:ext cx="32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0108" y="4348546"/>
            <a:ext cx="29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dirty="0" smtClean="0"/>
              <a:t>species </a:t>
            </a:r>
            <a:r>
              <a:rPr lang="en-US" dirty="0"/>
              <a:t>tree as input</a:t>
            </a:r>
          </a:p>
        </p:txBody>
      </p:sp>
      <p:sp>
        <p:nvSpPr>
          <p:cNvPr id="19" name="Oval 18"/>
          <p:cNvSpPr/>
          <p:nvPr/>
        </p:nvSpPr>
        <p:spPr>
          <a:xfrm>
            <a:off x="2717150" y="3444269"/>
            <a:ext cx="239708" cy="23970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4759525" y="645945"/>
            <a:ext cx="2137735" cy="1644076"/>
            <a:chOff x="3936983" y="973907"/>
            <a:chExt cx="2853182" cy="2194308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204543" y="1400891"/>
              <a:ext cx="870176" cy="1291792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4129" y="2144345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158268" y="973907"/>
              <a:ext cx="1277379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437953" y="973907"/>
              <a:ext cx="1251308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77935" y="1881893"/>
              <a:ext cx="553357" cy="82238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344628" y="2499792"/>
              <a:ext cx="128687" cy="19289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485612" y="2340673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95723" y="2499792"/>
              <a:ext cx="129872" cy="194666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36983" y="269445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42549" y="270604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55809" y="2706550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8362" y="269445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3968" y="2694458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54526" y="2694458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31881" y="2694458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5586830" y="2340673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785640" y="2499792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385186" y="2694458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55744" y="2694458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33099" y="2694458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4758326" y="2806503"/>
            <a:ext cx="2140132" cy="1645920"/>
            <a:chOff x="4455473" y="3096263"/>
            <a:chExt cx="2853182" cy="2194308"/>
          </a:xfrm>
        </p:grpSpPr>
        <p:cxnSp>
          <p:nvCxnSpPr>
            <p:cNvPr id="65" name="Straight Connector 64"/>
            <p:cNvCxnSpPr/>
            <p:nvPr/>
          </p:nvCxnSpPr>
          <p:spPr>
            <a:xfrm flipH="1">
              <a:off x="6406198" y="4278792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22619" y="4266701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676758" y="3096263"/>
              <a:ext cx="1277379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56443" y="3096263"/>
              <a:ext cx="1251308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296425" y="4004249"/>
              <a:ext cx="553357" cy="82238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134980" y="4049486"/>
              <a:ext cx="510739" cy="765553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004102" y="4463029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202912" y="4622148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455473" y="481681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61039" y="482840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20766" y="4828906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06852" y="481681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2458" y="4816814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73016" y="4816814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50371" y="4816814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6658060" y="4475120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565404" y="4634239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268693" y="4782666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39251" y="4782666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6606" y="4782666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442068" y="148021"/>
            <a:ext cx="29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GRAMPA builds the MUL-tree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472501" y="3452840"/>
            <a:ext cx="143719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3472501" y="1522891"/>
            <a:ext cx="1123950" cy="112395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315200" y="965861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Reconciliation score = 100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315200" y="3228901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Reconciliation score = 55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60108" y="200025"/>
            <a:ext cx="347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GRAMPA’s Search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84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72625" y="3310560"/>
            <a:ext cx="369371" cy="548338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26764" y="2140122"/>
            <a:ext cx="1277379" cy="172055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06449" y="2140122"/>
            <a:ext cx="1251308" cy="172055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6431" y="3048108"/>
            <a:ext cx="553357" cy="82238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06721" y="3355902"/>
            <a:ext cx="335574" cy="50299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4108" y="3506888"/>
            <a:ext cx="236026" cy="35378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52918" y="3666007"/>
            <a:ext cx="129872" cy="194667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479" y="386067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1045" y="387226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92507" y="3872765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6858" y="386067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464" y="3860673"/>
            <a:ext cx="38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022" y="3860673"/>
            <a:ext cx="38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0377" y="3860673"/>
            <a:ext cx="32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0108" y="4348546"/>
            <a:ext cx="29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dirty="0" smtClean="0"/>
              <a:t>species </a:t>
            </a:r>
            <a:r>
              <a:rPr lang="en-US" dirty="0"/>
              <a:t>tree as input</a:t>
            </a:r>
          </a:p>
        </p:txBody>
      </p:sp>
      <p:sp>
        <p:nvSpPr>
          <p:cNvPr id="19" name="Oval 18"/>
          <p:cNvSpPr/>
          <p:nvPr/>
        </p:nvSpPr>
        <p:spPr>
          <a:xfrm>
            <a:off x="917194" y="3291510"/>
            <a:ext cx="239708" cy="23970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4759525" y="645945"/>
            <a:ext cx="2137735" cy="1644076"/>
            <a:chOff x="3936983" y="973907"/>
            <a:chExt cx="2853182" cy="2194308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204543" y="1400891"/>
              <a:ext cx="870176" cy="1291792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4129" y="2144345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158268" y="973907"/>
              <a:ext cx="1277379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437953" y="973907"/>
              <a:ext cx="1251308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77935" y="1881893"/>
              <a:ext cx="553357" cy="82238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344628" y="2499792"/>
              <a:ext cx="128687" cy="19289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485612" y="2340673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95723" y="2499792"/>
              <a:ext cx="129872" cy="194666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36983" y="269445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42549" y="270604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55809" y="2706550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8362" y="269445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3968" y="2694458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54526" y="2694458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31881" y="2694458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5586830" y="2340673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785640" y="2499792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385186" y="2694458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55744" y="2694458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33099" y="2694458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4758326" y="2806503"/>
            <a:ext cx="2140132" cy="1645920"/>
            <a:chOff x="4455473" y="3096263"/>
            <a:chExt cx="2853182" cy="2194308"/>
          </a:xfrm>
        </p:grpSpPr>
        <p:cxnSp>
          <p:nvCxnSpPr>
            <p:cNvPr id="65" name="Straight Connector 64"/>
            <p:cNvCxnSpPr/>
            <p:nvPr/>
          </p:nvCxnSpPr>
          <p:spPr>
            <a:xfrm flipH="1">
              <a:off x="6406198" y="4278792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22619" y="4266701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676758" y="3096263"/>
              <a:ext cx="1277379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56443" y="3096263"/>
              <a:ext cx="1251308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296425" y="4004249"/>
              <a:ext cx="553357" cy="82238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134980" y="4049486"/>
              <a:ext cx="510739" cy="765553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004102" y="4463029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202912" y="4622148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455473" y="481681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61039" y="482840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20766" y="4828906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06852" y="481681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2458" y="4816814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73016" y="4816814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50371" y="4816814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6658060" y="4475120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565404" y="4634239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268693" y="4782666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39251" y="4782666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6606" y="4782666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4758326" y="5013810"/>
            <a:ext cx="2140132" cy="1645920"/>
            <a:chOff x="2830683" y="4617183"/>
            <a:chExt cx="2853182" cy="2194308"/>
          </a:xfrm>
        </p:grpSpPr>
        <p:cxnSp>
          <p:nvCxnSpPr>
            <p:cNvPr id="64" name="Straight Connector 63"/>
            <p:cNvCxnSpPr>
              <a:cxnSpLocks noChangeAspect="1"/>
            </p:cNvCxnSpPr>
            <p:nvPr/>
          </p:nvCxnSpPr>
          <p:spPr>
            <a:xfrm>
              <a:off x="3888221" y="5339080"/>
              <a:ext cx="674939" cy="1001959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 noChangeAspect="1"/>
            </p:cNvCxnSpPr>
            <p:nvPr/>
          </p:nvCxnSpPr>
          <p:spPr>
            <a:xfrm flipH="1">
              <a:off x="3051968" y="4617183"/>
              <a:ext cx="1277379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cxnSpLocks noChangeAspect="1"/>
            </p:cNvCxnSpPr>
            <p:nvPr/>
          </p:nvCxnSpPr>
          <p:spPr>
            <a:xfrm>
              <a:off x="4331653" y="4617183"/>
              <a:ext cx="1251308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 noChangeAspect="1"/>
            </p:cNvCxnSpPr>
            <p:nvPr/>
          </p:nvCxnSpPr>
          <p:spPr>
            <a:xfrm>
              <a:off x="4039329" y="5090160"/>
              <a:ext cx="846063" cy="1257389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193875" y="6075680"/>
              <a:ext cx="173645" cy="260279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057493" y="5989029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274082" y="6148148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>
              <a:spLocks noChangeAspect="1"/>
            </p:cNvSpPr>
            <p:nvPr/>
          </p:nvSpPr>
          <p:spPr>
            <a:xfrm>
              <a:off x="2830683" y="633773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8" name="TextBox 77"/>
            <p:cNvSpPr txBox="1">
              <a:spLocks noChangeAspect="1"/>
            </p:cNvSpPr>
            <p:nvPr/>
          </p:nvSpPr>
          <p:spPr>
            <a:xfrm>
              <a:off x="4696649" y="634932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79" name="TextBox 78"/>
            <p:cNvSpPr txBox="1">
              <a:spLocks noChangeAspect="1"/>
            </p:cNvSpPr>
            <p:nvPr/>
          </p:nvSpPr>
          <p:spPr>
            <a:xfrm>
              <a:off x="4979661" y="6349826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80" name="TextBox 79"/>
            <p:cNvSpPr txBox="1">
              <a:spLocks noChangeAspect="1"/>
            </p:cNvSpPr>
            <p:nvPr/>
          </p:nvSpPr>
          <p:spPr>
            <a:xfrm>
              <a:off x="5482062" y="633773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81" name="TextBox 80"/>
            <p:cNvSpPr txBox="1">
              <a:spLocks noChangeAspect="1"/>
            </p:cNvSpPr>
            <p:nvPr/>
          </p:nvSpPr>
          <p:spPr>
            <a:xfrm>
              <a:off x="3893948" y="6340072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82" name="TextBox 81"/>
            <p:cNvSpPr txBox="1">
              <a:spLocks noChangeAspect="1"/>
            </p:cNvSpPr>
            <p:nvPr/>
          </p:nvSpPr>
          <p:spPr>
            <a:xfrm>
              <a:off x="4144186" y="6341443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83" name="TextBox 82"/>
            <p:cNvSpPr txBox="1">
              <a:spLocks noChangeAspect="1"/>
            </p:cNvSpPr>
            <p:nvPr/>
          </p:nvSpPr>
          <p:spPr>
            <a:xfrm>
              <a:off x="4421541" y="6342814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  <p:cxnSp>
          <p:nvCxnSpPr>
            <p:cNvPr id="85" name="Straight Connector 84"/>
            <p:cNvCxnSpPr>
              <a:cxnSpLocks noChangeAspect="1"/>
            </p:cNvCxnSpPr>
            <p:nvPr/>
          </p:nvCxnSpPr>
          <p:spPr>
            <a:xfrm flipH="1">
              <a:off x="3374942" y="5498854"/>
              <a:ext cx="572217" cy="849466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609864" y="6021033"/>
              <a:ext cx="219352" cy="328792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499758" y="6184786"/>
              <a:ext cx="110106" cy="165040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>
              <a:spLocks noChangeAspect="1"/>
            </p:cNvSpPr>
            <p:nvPr/>
          </p:nvSpPr>
          <p:spPr>
            <a:xfrm>
              <a:off x="3186729" y="6335959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/>
            <p:cNvSpPr txBox="1">
              <a:spLocks noChangeAspect="1"/>
            </p:cNvSpPr>
            <p:nvPr/>
          </p:nvSpPr>
          <p:spPr>
            <a:xfrm>
              <a:off x="3431887" y="6337330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90" name="TextBox 89"/>
            <p:cNvSpPr txBox="1">
              <a:spLocks noChangeAspect="1"/>
            </p:cNvSpPr>
            <p:nvPr/>
          </p:nvSpPr>
          <p:spPr>
            <a:xfrm>
              <a:off x="3673682" y="6338701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442068" y="148021"/>
            <a:ext cx="29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GRAMPA builds the MUL-tree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476625" y="4322337"/>
            <a:ext cx="1123950" cy="11239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472501" y="3452840"/>
            <a:ext cx="1437195" cy="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3472501" y="1522891"/>
            <a:ext cx="1123950" cy="112395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315200" y="965861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Reconciliation score = 100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315200" y="3228901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Reconciliation score = 55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315200" y="551583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Reconciliation score = 76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60108" y="200025"/>
            <a:ext cx="347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GRAMPA’s Search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507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72625" y="3310560"/>
            <a:ext cx="369371" cy="548338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26764" y="2140122"/>
            <a:ext cx="1277379" cy="172055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06449" y="2140122"/>
            <a:ext cx="1251308" cy="172055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6431" y="3048108"/>
            <a:ext cx="553357" cy="82238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06721" y="3355902"/>
            <a:ext cx="335574" cy="502996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4108" y="3506888"/>
            <a:ext cx="236026" cy="35378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52918" y="3666007"/>
            <a:ext cx="129872" cy="194667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479" y="386067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1045" y="387226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92507" y="3872765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6858" y="3860672"/>
            <a:ext cx="20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464" y="3860673"/>
            <a:ext cx="38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3022" y="3860673"/>
            <a:ext cx="38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0377" y="3860673"/>
            <a:ext cx="32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0108" y="4348546"/>
            <a:ext cx="29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dirty="0" smtClean="0"/>
              <a:t>species </a:t>
            </a:r>
            <a:r>
              <a:rPr lang="en-US" dirty="0"/>
              <a:t>tree as input</a:t>
            </a:r>
          </a:p>
        </p:txBody>
      </p:sp>
      <p:sp>
        <p:nvSpPr>
          <p:cNvPr id="19" name="Oval 18"/>
          <p:cNvSpPr/>
          <p:nvPr/>
        </p:nvSpPr>
        <p:spPr>
          <a:xfrm>
            <a:off x="917194" y="3291510"/>
            <a:ext cx="239708" cy="23970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4759525" y="645945"/>
            <a:ext cx="2137735" cy="1644076"/>
            <a:chOff x="3936983" y="973907"/>
            <a:chExt cx="2853182" cy="2194308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204543" y="1400891"/>
              <a:ext cx="870176" cy="1291792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04129" y="2144345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158268" y="973907"/>
              <a:ext cx="1277379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437953" y="973907"/>
              <a:ext cx="1251308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77935" y="1881893"/>
              <a:ext cx="553357" cy="82238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344628" y="2499792"/>
              <a:ext cx="128687" cy="19289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485612" y="2340673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695723" y="2499792"/>
              <a:ext cx="129872" cy="194666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936983" y="269445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42549" y="270604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55809" y="2706550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8362" y="2694457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3968" y="2694458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54526" y="2694458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31881" y="2694458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5586830" y="2340673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785640" y="2499792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385186" y="2694458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55744" y="2694458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33099" y="2694458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4758326" y="2806503"/>
            <a:ext cx="2140132" cy="1645920"/>
            <a:chOff x="4455473" y="3096263"/>
            <a:chExt cx="2853182" cy="2194308"/>
          </a:xfrm>
        </p:grpSpPr>
        <p:cxnSp>
          <p:nvCxnSpPr>
            <p:cNvPr id="65" name="Straight Connector 64"/>
            <p:cNvCxnSpPr/>
            <p:nvPr/>
          </p:nvCxnSpPr>
          <p:spPr>
            <a:xfrm flipH="1">
              <a:off x="6406198" y="4278792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22619" y="4266701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676758" y="3096263"/>
              <a:ext cx="1277379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56443" y="3096263"/>
              <a:ext cx="1251308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296425" y="4004249"/>
              <a:ext cx="553357" cy="82238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134980" y="4049486"/>
              <a:ext cx="510739" cy="765553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004102" y="4463029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202912" y="4622148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455473" y="481681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61039" y="482840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920766" y="4828906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06852" y="481681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02458" y="4816814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73016" y="4816814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50371" y="4816814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6658060" y="4475120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565404" y="4634239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268693" y="4782666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39251" y="4782666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16606" y="4782666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4758326" y="5013810"/>
            <a:ext cx="2140132" cy="1645920"/>
            <a:chOff x="2830683" y="4617183"/>
            <a:chExt cx="2853182" cy="2194308"/>
          </a:xfrm>
        </p:grpSpPr>
        <p:cxnSp>
          <p:nvCxnSpPr>
            <p:cNvPr id="64" name="Straight Connector 63"/>
            <p:cNvCxnSpPr>
              <a:cxnSpLocks noChangeAspect="1"/>
            </p:cNvCxnSpPr>
            <p:nvPr/>
          </p:nvCxnSpPr>
          <p:spPr>
            <a:xfrm>
              <a:off x="3888221" y="5339080"/>
              <a:ext cx="674939" cy="1001959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 noChangeAspect="1"/>
            </p:cNvCxnSpPr>
            <p:nvPr/>
          </p:nvCxnSpPr>
          <p:spPr>
            <a:xfrm flipH="1">
              <a:off x="3051968" y="4617183"/>
              <a:ext cx="1277379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cxnSpLocks noChangeAspect="1"/>
            </p:cNvCxnSpPr>
            <p:nvPr/>
          </p:nvCxnSpPr>
          <p:spPr>
            <a:xfrm>
              <a:off x="4331653" y="4617183"/>
              <a:ext cx="1251308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 noChangeAspect="1"/>
            </p:cNvCxnSpPr>
            <p:nvPr/>
          </p:nvCxnSpPr>
          <p:spPr>
            <a:xfrm>
              <a:off x="4039329" y="5090160"/>
              <a:ext cx="846063" cy="1257389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193875" y="6075680"/>
              <a:ext cx="173645" cy="260279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057493" y="5989029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274082" y="6148148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>
              <a:spLocks noChangeAspect="1"/>
            </p:cNvSpPr>
            <p:nvPr/>
          </p:nvSpPr>
          <p:spPr>
            <a:xfrm>
              <a:off x="2830683" y="633773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8" name="TextBox 77"/>
            <p:cNvSpPr txBox="1">
              <a:spLocks noChangeAspect="1"/>
            </p:cNvSpPr>
            <p:nvPr/>
          </p:nvSpPr>
          <p:spPr>
            <a:xfrm>
              <a:off x="4696649" y="634932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79" name="TextBox 78"/>
            <p:cNvSpPr txBox="1">
              <a:spLocks noChangeAspect="1"/>
            </p:cNvSpPr>
            <p:nvPr/>
          </p:nvSpPr>
          <p:spPr>
            <a:xfrm>
              <a:off x="4979661" y="6349826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80" name="TextBox 79"/>
            <p:cNvSpPr txBox="1">
              <a:spLocks noChangeAspect="1"/>
            </p:cNvSpPr>
            <p:nvPr/>
          </p:nvSpPr>
          <p:spPr>
            <a:xfrm>
              <a:off x="5482062" y="633773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81" name="TextBox 80"/>
            <p:cNvSpPr txBox="1">
              <a:spLocks noChangeAspect="1"/>
            </p:cNvSpPr>
            <p:nvPr/>
          </p:nvSpPr>
          <p:spPr>
            <a:xfrm>
              <a:off x="3893948" y="6340072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82" name="TextBox 81"/>
            <p:cNvSpPr txBox="1">
              <a:spLocks noChangeAspect="1"/>
            </p:cNvSpPr>
            <p:nvPr/>
          </p:nvSpPr>
          <p:spPr>
            <a:xfrm>
              <a:off x="4144186" y="6341443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83" name="TextBox 82"/>
            <p:cNvSpPr txBox="1">
              <a:spLocks noChangeAspect="1"/>
            </p:cNvSpPr>
            <p:nvPr/>
          </p:nvSpPr>
          <p:spPr>
            <a:xfrm>
              <a:off x="4421541" y="6342814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  <p:cxnSp>
          <p:nvCxnSpPr>
            <p:cNvPr id="85" name="Straight Connector 84"/>
            <p:cNvCxnSpPr>
              <a:cxnSpLocks noChangeAspect="1"/>
            </p:cNvCxnSpPr>
            <p:nvPr/>
          </p:nvCxnSpPr>
          <p:spPr>
            <a:xfrm flipH="1">
              <a:off x="3374942" y="5498854"/>
              <a:ext cx="572217" cy="849466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609864" y="6021033"/>
              <a:ext cx="219352" cy="328792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499758" y="6184786"/>
              <a:ext cx="110106" cy="165040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>
              <a:spLocks noChangeAspect="1"/>
            </p:cNvSpPr>
            <p:nvPr/>
          </p:nvSpPr>
          <p:spPr>
            <a:xfrm>
              <a:off x="3186729" y="6335959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/>
            <p:cNvSpPr txBox="1">
              <a:spLocks noChangeAspect="1"/>
            </p:cNvSpPr>
            <p:nvPr/>
          </p:nvSpPr>
          <p:spPr>
            <a:xfrm>
              <a:off x="3431887" y="6337330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90" name="TextBox 89"/>
            <p:cNvSpPr txBox="1">
              <a:spLocks noChangeAspect="1"/>
            </p:cNvSpPr>
            <p:nvPr/>
          </p:nvSpPr>
          <p:spPr>
            <a:xfrm>
              <a:off x="3673682" y="6338701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442068" y="148021"/>
            <a:ext cx="29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GRAMPA builds the MUL-tree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476625" y="4322337"/>
            <a:ext cx="1123950" cy="112395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472501" y="3452840"/>
            <a:ext cx="1437195" cy="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3472501" y="1522891"/>
            <a:ext cx="1123950" cy="112395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315200" y="965861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Reconciliation score = 100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315200" y="3228901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Reconciliation score = 55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315200" y="551583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Reconciliation score = 76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60108" y="200025"/>
            <a:ext cx="347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GRAMPA’s Search</a:t>
            </a:r>
            <a:endParaRPr lang="en-US" sz="3600" dirty="0"/>
          </a:p>
        </p:txBody>
      </p:sp>
      <p:sp>
        <p:nvSpPr>
          <p:cNvPr id="91" name="Rectangle 90"/>
          <p:cNvSpPr/>
          <p:nvPr/>
        </p:nvSpPr>
        <p:spPr>
          <a:xfrm>
            <a:off x="4524375" y="2562225"/>
            <a:ext cx="4486275" cy="2047876"/>
          </a:xfrm>
          <a:prstGeom prst="rect">
            <a:avLst/>
          </a:prstGeom>
          <a:noFill/>
          <a:ln>
            <a:solidFill>
              <a:srgbClr val="49E3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524375" y="4698829"/>
            <a:ext cx="4486275" cy="2047876"/>
          </a:xfrm>
          <a:prstGeom prst="rect">
            <a:avLst/>
          </a:prstGeom>
          <a:solidFill>
            <a:schemeClr val="bg1">
              <a:lumMod val="85000"/>
              <a:alpha val="93000"/>
            </a:schemeClr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531431" y="200025"/>
            <a:ext cx="4486275" cy="2298530"/>
          </a:xfrm>
          <a:prstGeom prst="rect">
            <a:avLst/>
          </a:prstGeom>
          <a:solidFill>
            <a:schemeClr val="bg1">
              <a:lumMod val="85000"/>
              <a:alpha val="93000"/>
            </a:schemeClr>
          </a:solidFill>
          <a:ln cap="rnd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Background: Polyploidy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7561" y="3409952"/>
            <a:ext cx="3762374" cy="853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/>
          </a:p>
          <a:p>
            <a:pPr marL="571500" indent="-514350">
              <a:buFont typeface="+mj-lt"/>
              <a:buAutoNum type="arabicPeriod"/>
            </a:pPr>
            <a:r>
              <a:rPr lang="en-US" sz="3600" dirty="0" err="1">
                <a:solidFill>
                  <a:srgbClr val="8064A2">
                    <a:lumMod val="60000"/>
                    <a:lumOff val="40000"/>
                  </a:srgbClr>
                </a:solidFill>
              </a:rPr>
              <a:t>Autopolyploidy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6177498" y="3381375"/>
            <a:ext cx="1758943" cy="1336507"/>
            <a:chOff x="7322714" y="3187339"/>
            <a:chExt cx="1758943" cy="133650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819677" y="3684853"/>
              <a:ext cx="137150" cy="203827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355119" y="3787622"/>
              <a:ext cx="251262" cy="373415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471773" y="3187339"/>
              <a:ext cx="711398" cy="95821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84456" y="3187339"/>
              <a:ext cx="696879" cy="95821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22714" y="4154514"/>
              <a:ext cx="34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74908" y="4150388"/>
              <a:ext cx="322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24068" y="4147968"/>
              <a:ext cx="35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99853" y="4152807"/>
              <a:ext cx="407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7775080" y="3881753"/>
              <a:ext cx="177194" cy="263337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624118" y="4154514"/>
              <a:ext cx="322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7963227" y="3893952"/>
              <a:ext cx="177194" cy="263337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1207561" y="5619035"/>
            <a:ext cx="3762374" cy="77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14350">
              <a:buFont typeface="+mj-lt"/>
              <a:buAutoNum type="arabicPeriod" startAt="2"/>
            </a:pPr>
            <a:r>
              <a:rPr lang="en-US" sz="3600" dirty="0" err="1">
                <a:solidFill>
                  <a:srgbClr val="4BACC6">
                    <a:lumMod val="60000"/>
                    <a:lumOff val="40000"/>
                  </a:srgbClr>
                </a:solidFill>
              </a:rPr>
              <a:t>Allopolyploidy</a:t>
            </a:r>
            <a:endParaRPr lang="en-US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177498" y="5171047"/>
            <a:ext cx="1758943" cy="1338237"/>
            <a:chOff x="7404847" y="4805691"/>
            <a:chExt cx="1758943" cy="1338237"/>
          </a:xfrm>
        </p:grpSpPr>
        <p:cxnSp>
          <p:nvCxnSpPr>
            <p:cNvPr id="21" name="Straight Connector 20"/>
            <p:cNvCxnSpPr/>
            <p:nvPr/>
          </p:nvCxnSpPr>
          <p:spPr>
            <a:xfrm flipH="1" flipV="1">
              <a:off x="8434899" y="5523788"/>
              <a:ext cx="195026" cy="289839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238627" y="5269872"/>
              <a:ext cx="341708" cy="507832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767805" y="5486868"/>
              <a:ext cx="194798" cy="290836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553906" y="4805691"/>
              <a:ext cx="711398" cy="95821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266589" y="4805691"/>
              <a:ext cx="696879" cy="95821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404847" y="5772866"/>
              <a:ext cx="34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24159" y="5772866"/>
              <a:ext cx="322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06201" y="5766320"/>
              <a:ext cx="35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84759" y="5771159"/>
              <a:ext cx="407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77820" y="5774596"/>
              <a:ext cx="322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96251" y="2762250"/>
            <a:ext cx="21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trees look like: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16002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500" dirty="0" smtClean="0"/>
              <a:t>The presence of additional sets of chromosomes in an organism due to whole genome duplication (WGD).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03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2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In other words, we can identify IF an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allopolyploidy</a:t>
            </a:r>
            <a:r>
              <a:rPr lang="en-US" dirty="0" smtClean="0"/>
              <a:t> has occurred and WHERE it has occurred on a tree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3044476" y="3696558"/>
            <a:ext cx="3055049" cy="2349559"/>
            <a:chOff x="4455473" y="3096263"/>
            <a:chExt cx="2853182" cy="2194308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6406198" y="4278792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122619" y="4266701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676758" y="3096263"/>
              <a:ext cx="1277379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56443" y="3096263"/>
              <a:ext cx="1251308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96425" y="4004249"/>
              <a:ext cx="553357" cy="82238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134980" y="4049486"/>
              <a:ext cx="510739" cy="765553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004102" y="4463029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202912" y="4622148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55473" y="481681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1039" y="482840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0766" y="4828906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06852" y="4816813"/>
              <a:ext cx="201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02458" y="4816814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73016" y="4816814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50371" y="4816814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658060" y="4475120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65404" y="4634239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268693" y="4782666"/>
              <a:ext cx="38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39251" y="4782666"/>
              <a:ext cx="382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16606" y="4782666"/>
              <a:ext cx="326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2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Arrow Connector 145"/>
          <p:cNvCxnSpPr/>
          <p:nvPr/>
        </p:nvCxnSpPr>
        <p:spPr>
          <a:xfrm>
            <a:off x="3679617" y="1864054"/>
            <a:ext cx="187850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801910" y="1597658"/>
            <a:ext cx="331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Simulated gene trees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433638" y="163634"/>
            <a:ext cx="427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Does GRAMPA work?</a:t>
            </a:r>
            <a:endParaRPr lang="en-US" sz="3600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324166" y="2186345"/>
            <a:ext cx="369413" cy="54840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40440" y="2174252"/>
            <a:ext cx="369413" cy="54840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4528" y="1003680"/>
            <a:ext cx="1277525" cy="172074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74359" y="1003680"/>
            <a:ext cx="1251452" cy="172074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214265" y="1911771"/>
            <a:ext cx="553420" cy="822475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052917" y="1957012"/>
            <a:ext cx="510797" cy="76564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921909" y="2370603"/>
            <a:ext cx="236053" cy="35382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120742" y="2529740"/>
            <a:ext cx="129887" cy="194689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3217" y="2724428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78921" y="2736019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38678" y="2736521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24899" y="2724428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242" y="2724428"/>
            <a:ext cx="38539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90830" y="2724428"/>
            <a:ext cx="382576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68218" y="2724428"/>
            <a:ext cx="326920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576057" y="2382696"/>
            <a:ext cx="236053" cy="35382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483390" y="2541832"/>
            <a:ext cx="129887" cy="194689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186645" y="2690277"/>
            <a:ext cx="38539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457234" y="2690277"/>
            <a:ext cx="382576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734621" y="2690277"/>
            <a:ext cx="326920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6502" y="1308838"/>
            <a:ext cx="108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JPrIME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17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Arrow Connector 145"/>
          <p:cNvCxnSpPr/>
          <p:nvPr/>
        </p:nvCxnSpPr>
        <p:spPr>
          <a:xfrm>
            <a:off x="3679617" y="1864054"/>
            <a:ext cx="187850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801910" y="1597658"/>
            <a:ext cx="331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Simulated gene trees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1044988" y="4907137"/>
            <a:ext cx="369413" cy="54840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599076" y="3736565"/>
            <a:ext cx="1277525" cy="172074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878907" y="3736565"/>
            <a:ext cx="1251452" cy="172074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218813" y="4644656"/>
            <a:ext cx="553420" cy="822475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2379237" y="4952485"/>
            <a:ext cx="335612" cy="503053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926457" y="5103488"/>
            <a:ext cx="236053" cy="353825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1125290" y="5262625"/>
            <a:ext cx="129887" cy="194689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77765" y="5457313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583469" y="5468904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164998" y="5469406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029447" y="5457313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24790" y="5457313"/>
            <a:ext cx="38539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95378" y="5457313"/>
            <a:ext cx="382576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272766" y="5457313"/>
            <a:ext cx="326920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476528" y="5718512"/>
            <a:ext cx="71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433638" y="163634"/>
            <a:ext cx="427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Does GRAMPA work?</a:t>
            </a:r>
            <a:endParaRPr lang="en-US" sz="3600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324166" y="2186345"/>
            <a:ext cx="369413" cy="54840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40440" y="2174252"/>
            <a:ext cx="369413" cy="54840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4528" y="1003680"/>
            <a:ext cx="1277525" cy="172074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74359" y="1003680"/>
            <a:ext cx="1251452" cy="172074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214265" y="1911771"/>
            <a:ext cx="553420" cy="822475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052917" y="1957012"/>
            <a:ext cx="510797" cy="76564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921909" y="2370603"/>
            <a:ext cx="236053" cy="35382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120742" y="2529740"/>
            <a:ext cx="129887" cy="194689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3217" y="2724428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78921" y="2736019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38678" y="2736521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24899" y="2724428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242" y="2724428"/>
            <a:ext cx="38539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90830" y="2724428"/>
            <a:ext cx="382576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68218" y="2724428"/>
            <a:ext cx="326920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576057" y="2382696"/>
            <a:ext cx="236053" cy="35382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483390" y="2541832"/>
            <a:ext cx="129887" cy="194689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186645" y="2690277"/>
            <a:ext cx="38539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457234" y="2690277"/>
            <a:ext cx="382576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734621" y="2690277"/>
            <a:ext cx="326920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6502" y="1308838"/>
            <a:ext cx="108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JPrIME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4118" y="3431792"/>
            <a:ext cx="865990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86873" y="6211516"/>
            <a:ext cx="3328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Simulated gene trees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3651582" y="5045058"/>
            <a:ext cx="187850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36894" y="4489842"/>
            <a:ext cx="129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GRAMPA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73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Arrow Connector 145"/>
          <p:cNvCxnSpPr/>
          <p:nvPr/>
        </p:nvCxnSpPr>
        <p:spPr>
          <a:xfrm>
            <a:off x="3679617" y="1864054"/>
            <a:ext cx="187850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801910" y="1597658"/>
            <a:ext cx="331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Simulated gene trees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1044988" y="4907137"/>
            <a:ext cx="369413" cy="54840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599076" y="3736565"/>
            <a:ext cx="1277525" cy="172074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878907" y="3736565"/>
            <a:ext cx="1251452" cy="172074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218813" y="4644656"/>
            <a:ext cx="553420" cy="822475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2379237" y="4952485"/>
            <a:ext cx="335612" cy="503053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926457" y="5103488"/>
            <a:ext cx="236053" cy="353825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1125290" y="5262625"/>
            <a:ext cx="129887" cy="194689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77765" y="5457313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583469" y="5468904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164998" y="5469406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029447" y="5457313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24790" y="5457313"/>
            <a:ext cx="38539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95378" y="5457313"/>
            <a:ext cx="382576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272766" y="5457313"/>
            <a:ext cx="326920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476528" y="5718512"/>
            <a:ext cx="71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+</a:t>
            </a:r>
            <a:endParaRPr lang="en-US" sz="36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433638" y="163634"/>
            <a:ext cx="427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Does GRAMPA work?</a:t>
            </a:r>
            <a:endParaRPr lang="en-US" sz="3600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324166" y="2186345"/>
            <a:ext cx="369413" cy="54840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40440" y="2174252"/>
            <a:ext cx="369413" cy="54840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4528" y="1003680"/>
            <a:ext cx="1277525" cy="172074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74359" y="1003680"/>
            <a:ext cx="1251452" cy="172074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214265" y="1911771"/>
            <a:ext cx="553420" cy="822475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052917" y="1957012"/>
            <a:ext cx="510797" cy="76564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921909" y="2370603"/>
            <a:ext cx="236053" cy="35382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120742" y="2529740"/>
            <a:ext cx="129887" cy="194689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3217" y="2724428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78921" y="2736019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38678" y="2736521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24899" y="2724428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242" y="2724428"/>
            <a:ext cx="38539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90830" y="2724428"/>
            <a:ext cx="382576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68218" y="2724428"/>
            <a:ext cx="326920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576057" y="2382696"/>
            <a:ext cx="236053" cy="35382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483390" y="2541832"/>
            <a:ext cx="129887" cy="194689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186645" y="2690277"/>
            <a:ext cx="38539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457234" y="2690277"/>
            <a:ext cx="382576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734621" y="2690277"/>
            <a:ext cx="326920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6502" y="1308838"/>
            <a:ext cx="108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JPrIME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4118" y="3431792"/>
            <a:ext cx="865990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86873" y="6211516"/>
            <a:ext cx="3328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Simulated gene trees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3651582" y="5045058"/>
            <a:ext cx="187850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36894" y="4489842"/>
            <a:ext cx="129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GRAMPA</a:t>
            </a:r>
            <a:endParaRPr lang="en-US" sz="2400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7911329" y="4915289"/>
            <a:ext cx="369413" cy="54840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27603" y="4903196"/>
            <a:ext cx="369413" cy="548401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181691" y="3732624"/>
            <a:ext cx="1277525" cy="172074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461522" y="3732624"/>
            <a:ext cx="1251452" cy="1720748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801428" y="4640715"/>
            <a:ext cx="553420" cy="822475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7640080" y="4685956"/>
            <a:ext cx="510797" cy="765641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509072" y="5099547"/>
            <a:ext cx="236053" cy="35382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707905" y="5258684"/>
            <a:ext cx="129887" cy="194689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960380" y="5453372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66084" y="5464963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425841" y="5465465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612062" y="5453372"/>
            <a:ext cx="20182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307405" y="5453372"/>
            <a:ext cx="38539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577993" y="5453372"/>
            <a:ext cx="382576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55381" y="5453372"/>
            <a:ext cx="326920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163220" y="5111640"/>
            <a:ext cx="236053" cy="353825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070553" y="5270776"/>
            <a:ext cx="129887" cy="194689"/>
          </a:xfrm>
          <a:prstGeom prst="line">
            <a:avLst/>
          </a:prstGeom>
          <a:ln w="101600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73808" y="5419221"/>
            <a:ext cx="385397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044397" y="5419221"/>
            <a:ext cx="382576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321784" y="5419221"/>
            <a:ext cx="326920" cy="46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2" name="Picture 4" descr="http://www.clker.com/cliparts/2/k/n/l/C/Q/transparent-green-checkmar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66" y="6015391"/>
            <a:ext cx="461576" cy="48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59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have accurate gene trees</a:t>
            </a:r>
          </a:p>
          <a:p>
            <a:endParaRPr lang="en-US" dirty="0"/>
          </a:p>
          <a:p>
            <a:r>
              <a:rPr lang="en-US" dirty="0" smtClean="0"/>
              <a:t>If the parental lineages of an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allopolyploid</a:t>
            </a:r>
            <a:r>
              <a:rPr lang="en-US" dirty="0" smtClean="0"/>
              <a:t> were sisters and both have gone extinct, GRAMPA would infer </a:t>
            </a:r>
            <a:r>
              <a:rPr lang="en-US" dirty="0" err="1">
                <a:solidFill>
                  <a:srgbClr val="8064A2">
                    <a:lumMod val="60000"/>
                    <a:lumOff val="40000"/>
                  </a:srgbClr>
                </a:solidFill>
              </a:rPr>
              <a:t>autopolyploidy</a:t>
            </a:r>
            <a:endParaRPr lang="en-US" dirty="0">
              <a:solidFill>
                <a:srgbClr val="8064A2">
                  <a:lumMod val="60000"/>
                  <a:lumOff val="40000"/>
                </a:srgbClr>
              </a:solidFill>
            </a:endParaRPr>
          </a:p>
          <a:p>
            <a:endParaRPr lang="en-US" dirty="0"/>
          </a:p>
          <a:p>
            <a:r>
              <a:rPr lang="en-US" dirty="0" smtClean="0"/>
              <a:t>GRAMPA </a:t>
            </a:r>
            <a:r>
              <a:rPr lang="en-US" i="1" dirty="0" smtClean="0"/>
              <a:t>always</a:t>
            </a:r>
            <a:r>
              <a:rPr lang="en-US" dirty="0" smtClean="0"/>
              <a:t> returns a MUL-tree – must use </a:t>
            </a:r>
            <a:r>
              <a:rPr lang="en-US" dirty="0" err="1">
                <a:solidFill>
                  <a:srgbClr val="8064A2">
                    <a:lumMod val="60000"/>
                    <a:lumOff val="40000"/>
                  </a:srgbClr>
                </a:solidFill>
              </a:rPr>
              <a:t>autopolyploidy</a:t>
            </a:r>
            <a:r>
              <a:rPr lang="en-US" dirty="0" smtClean="0"/>
              <a:t> as a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97441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Baker’s Yeast WGD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62231" y="1903454"/>
            <a:ext cx="4581239" cy="386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51177" y="2908230"/>
            <a:ext cx="2967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Beyond the whole genome duplication: Phylogenetic evidence for an ancient interspecies hybridization in the Baker's yeast lineage</a:t>
            </a:r>
          </a:p>
          <a:p>
            <a:r>
              <a:rPr lang="en-US" dirty="0"/>
              <a:t>Marina </a:t>
            </a:r>
            <a:r>
              <a:rPr lang="en-US" dirty="0" err="1"/>
              <a:t>Marcet-Houben</a:t>
            </a:r>
            <a:r>
              <a:rPr lang="en-US" dirty="0"/>
              <a:t> and Toni </a:t>
            </a:r>
            <a:r>
              <a:rPr lang="en-US" dirty="0" err="1"/>
              <a:t>Gabaldón</a:t>
            </a:r>
            <a:r>
              <a:rPr lang="en-US" dirty="0"/>
              <a:t>, 2015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21859" y="5683624"/>
            <a:ext cx="3281082" cy="519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71485" y="5683620"/>
            <a:ext cx="51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76917" y="5681224"/>
            <a:ext cx="51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ZT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89290" y="5678829"/>
            <a:ext cx="65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KLE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966447" y="5676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869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They notice a discrepancy between count data and duplication mapping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62231" y="1903454"/>
            <a:ext cx="4581239" cy="386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11577" y="6112847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0912" y="6115897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6932" y="6109797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2232" y="6109422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6300" y="6106747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Counts:</a:t>
            </a:r>
          </a:p>
        </p:txBody>
      </p:sp>
      <p:sp>
        <p:nvSpPr>
          <p:cNvPr id="11" name="Oval 10"/>
          <p:cNvSpPr/>
          <p:nvPr/>
        </p:nvSpPr>
        <p:spPr>
          <a:xfrm>
            <a:off x="2897548" y="3079822"/>
            <a:ext cx="360001" cy="360001"/>
          </a:xfrm>
          <a:prstGeom prst="ellipse">
            <a:avLst/>
          </a:prstGeom>
          <a:noFill/>
          <a:ln w="38100"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914775" y="2590800"/>
            <a:ext cx="2686052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66352" y="1910555"/>
            <a:ext cx="2161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Peak of Duplication Density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21859" y="5683624"/>
            <a:ext cx="3281082" cy="519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71485" y="5683620"/>
            <a:ext cx="51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6917" y="5681224"/>
            <a:ext cx="51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89290" y="5678829"/>
            <a:ext cx="65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KLE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66447" y="5676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15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29" y="2071688"/>
            <a:ext cx="7324982" cy="29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Recall: This is what we would expect with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allopolyploidy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790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652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322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706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3758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1940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5905" y="4863465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3110865" y="3842385"/>
            <a:ext cx="259080" cy="259080"/>
          </a:xfrm>
          <a:prstGeom prst="ellipse">
            <a:avLst/>
          </a:prstGeom>
          <a:noFill/>
          <a:ln w="31750"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2005" y="4854006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Counts: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69280" y="1679497"/>
            <a:ext cx="2714625" cy="3400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572684" y="1862582"/>
            <a:ext cx="2993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Peak of Duplication Density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000206" y="2648960"/>
            <a:ext cx="2010069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8918" y="1880512"/>
            <a:ext cx="1792941" cy="27094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1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GRAMPA tell us?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61195" y="1892937"/>
            <a:ext cx="4757299" cy="40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11" y="1600202"/>
            <a:ext cx="437197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 downloaded their sets of gene trees</a:t>
            </a:r>
          </a:p>
          <a:p>
            <a:pPr lvl="1"/>
            <a:r>
              <a:rPr lang="en-US" dirty="0" smtClean="0"/>
              <a:t>4004 trees after filtering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 gave this set of trees to GRAMPA along with their species tree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08495" y="5824345"/>
            <a:ext cx="3281082" cy="519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58121" y="5824341"/>
            <a:ext cx="51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63553" y="5821945"/>
            <a:ext cx="51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875926" y="5819550"/>
            <a:ext cx="65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KLE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53083" y="581715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4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GRAMPA’s results vs. other hypotheses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2300" y="1844159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Optimal MUL-tree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46316" y="2367379"/>
            <a:ext cx="145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153,368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803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Background: Polyploidy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114" y="2693933"/>
            <a:ext cx="3629772" cy="387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7999" y="6352054"/>
            <a:ext cx="211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Adams and </a:t>
            </a:r>
            <a:r>
              <a:rPr lang="en-US" sz="1400" i="1" dirty="0" err="1" smtClean="0"/>
              <a:t>Wendel</a:t>
            </a:r>
            <a:r>
              <a:rPr lang="en-US" sz="1400" i="1" dirty="0" smtClean="0"/>
              <a:t>, 2005</a:t>
            </a:r>
            <a:endParaRPr lang="en-US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500" dirty="0" smtClean="0"/>
              <a:t>The presence of additional sets of chromosomes in an organism due to whole genome duplication (WGD).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46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GRAMPA’s results vs. other hypotheses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2300" y="1844159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Optimal MUL-tree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46316" y="2367379"/>
            <a:ext cx="145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153,368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063484"/>
            <a:ext cx="4333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Lowest scoring autopolyploid-like MUL-tree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24175" y="3057525"/>
            <a:ext cx="657225" cy="885825"/>
          </a:xfrm>
          <a:prstGeom prst="straightConnector1">
            <a:avLst/>
          </a:prstGeom>
          <a:ln w="6032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50" y="5017591"/>
            <a:ext cx="426719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5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GRAMPA’s results vs. other hypotheses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2300" y="1844159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Optimal MUL-tree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46316" y="2367379"/>
            <a:ext cx="145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153,368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063484"/>
            <a:ext cx="4333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Lowest scoring autopolyploid-like MUL-tree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24175" y="3057525"/>
            <a:ext cx="657225" cy="885825"/>
          </a:xfrm>
          <a:prstGeom prst="straightConnector1">
            <a:avLst/>
          </a:prstGeom>
          <a:ln w="6032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50" y="5017591"/>
            <a:ext cx="426719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8751" y="5017591"/>
            <a:ext cx="147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159,937</a:t>
            </a:r>
            <a:endParaRPr lang="en-US" sz="2800" dirty="0"/>
          </a:p>
        </p:txBody>
      </p:sp>
      <p:pic>
        <p:nvPicPr>
          <p:cNvPr id="10" name="Picture 4" descr="http://www.clker.com/cliparts/2/k/n/l/C/Q/transparent-green-checkmar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11" y="1886368"/>
            <a:ext cx="461576" cy="48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80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Yeast tree</a:t>
            </a:r>
            <a:endParaRPr 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30718" y="1903454"/>
            <a:ext cx="4581239" cy="386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>
          <a:xfrm>
            <a:off x="1104599" y="3079822"/>
            <a:ext cx="360001" cy="360001"/>
          </a:xfrm>
          <a:prstGeom prst="ellipse">
            <a:avLst/>
          </a:prstGeom>
          <a:noFill/>
          <a:ln w="38100"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21827" y="2590800"/>
            <a:ext cx="2109508" cy="22013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86952" y="1911643"/>
            <a:ext cx="2161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Peak of Duplication Density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528910" y="5683624"/>
            <a:ext cx="3281082" cy="519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78536" y="5683620"/>
            <a:ext cx="51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1783968" y="5681224"/>
            <a:ext cx="51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96341" y="5678829"/>
            <a:ext cx="65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KLE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173498" y="5676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863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Yeast tree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64" y="2072224"/>
            <a:ext cx="3936901" cy="269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30718" y="1903454"/>
            <a:ext cx="4581239" cy="386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>
          <a:xfrm>
            <a:off x="1104599" y="3079822"/>
            <a:ext cx="360001" cy="360001"/>
          </a:xfrm>
          <a:prstGeom prst="ellipse">
            <a:avLst/>
          </a:prstGeom>
          <a:noFill/>
          <a:ln w="38100"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86952" y="1911643"/>
            <a:ext cx="2161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Peak of Duplication Density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528910" y="5683624"/>
            <a:ext cx="3281082" cy="5199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78536" y="5683620"/>
            <a:ext cx="51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1783968" y="5681224"/>
            <a:ext cx="51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96341" y="5678829"/>
            <a:ext cx="65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KLE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173498" y="567643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093804" y="2612813"/>
            <a:ext cx="861851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326974" y="4254200"/>
            <a:ext cx="535365" cy="535365"/>
          </a:xfrm>
          <a:prstGeom prst="ellipse">
            <a:avLst/>
          </a:prstGeom>
          <a:noFill/>
          <a:ln w="38100"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21827" y="2590800"/>
            <a:ext cx="2109508" cy="22013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4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evolutionary scenario as a network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45452" y="1779708"/>
            <a:ext cx="5253097" cy="4446072"/>
            <a:chOff x="1903044" y="2275828"/>
            <a:chExt cx="5253097" cy="4446072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358661" y="4443733"/>
              <a:ext cx="2136533" cy="0"/>
            </a:xfrm>
            <a:prstGeom prst="line">
              <a:avLst/>
            </a:prstGeom>
            <a:ln w="177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91611" y="4246408"/>
              <a:ext cx="789159" cy="1171522"/>
            </a:xfrm>
            <a:prstGeom prst="line">
              <a:avLst/>
            </a:prstGeom>
            <a:ln w="1778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295527" y="4079631"/>
              <a:ext cx="986136" cy="1327639"/>
            </a:xfrm>
            <a:prstGeom prst="line">
              <a:avLst/>
            </a:prstGeom>
            <a:ln w="177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3191610" y="2275828"/>
              <a:ext cx="1423537" cy="1917404"/>
            </a:xfrm>
            <a:prstGeom prst="line">
              <a:avLst/>
            </a:prstGeom>
            <a:ln w="177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19344" y="2275828"/>
              <a:ext cx="2281121" cy="3136543"/>
            </a:xfrm>
            <a:prstGeom prst="line">
              <a:avLst/>
            </a:prstGeom>
            <a:ln w="177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91359" y="4776216"/>
              <a:ext cx="430273" cy="644946"/>
            </a:xfrm>
            <a:prstGeom prst="line">
              <a:avLst/>
            </a:prstGeom>
            <a:ln w="1778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88164" y="5459794"/>
              <a:ext cx="774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BY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3044" y="5424227"/>
              <a:ext cx="1007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</a:rPr>
                <a:t>KLE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88256" y="5412371"/>
              <a:ext cx="367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13482" y="5436083"/>
              <a:ext cx="702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Z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14991" y="5447939"/>
              <a:ext cx="595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4651439" y="4473046"/>
              <a:ext cx="0" cy="925431"/>
            </a:xfrm>
            <a:prstGeom prst="line">
              <a:avLst/>
            </a:prstGeom>
            <a:ln w="177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88167" y="2753543"/>
              <a:ext cx="1431218" cy="1967926"/>
            </a:xfrm>
            <a:prstGeom prst="line">
              <a:avLst/>
            </a:prstGeom>
            <a:ln w="177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706659" y="4699573"/>
              <a:ext cx="597817" cy="821998"/>
            </a:xfrm>
            <a:prstGeom prst="line">
              <a:avLst/>
            </a:prstGeom>
            <a:ln w="177800" cap="rnd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635867" y="5521571"/>
              <a:ext cx="11693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Extinct lineage sister to KLE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302" y="5231424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97117" y="4077434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78370" y="3894994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62022" y="4070309"/>
            <a:ext cx="58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0678" y="1540721"/>
            <a:ext cx="2161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Peak of Duplication Density</a:t>
            </a:r>
            <a:endParaRPr lang="en-US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725810" y="2241891"/>
            <a:ext cx="1604765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30572" y="4735305"/>
            <a:ext cx="708998" cy="708998"/>
          </a:xfrm>
          <a:prstGeom prst="ellipse">
            <a:avLst/>
          </a:prstGeom>
          <a:noFill/>
          <a:ln w="38100"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21417" y="3726968"/>
            <a:ext cx="176448" cy="249958"/>
          </a:xfrm>
          <a:prstGeom prst="line">
            <a:avLst/>
          </a:prstGeom>
          <a:ln w="177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54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GRAMPA’s results vs. other hypotheses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2300" y="1844159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Optimal MUL-tree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46316" y="2367379"/>
            <a:ext cx="145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153,368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063484"/>
            <a:ext cx="433387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Lowest scoring autopolyploid-like MUL-tree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24175" y="3057525"/>
            <a:ext cx="657225" cy="885825"/>
          </a:xfrm>
          <a:prstGeom prst="straightConnector1">
            <a:avLst/>
          </a:prstGeom>
          <a:ln w="60325">
            <a:solidFill>
              <a:schemeClr val="bg1">
                <a:lumMod val="8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8751" y="5017591"/>
            <a:ext cx="147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159,937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4" descr="http://www.clker.com/cliparts/2/k/n/l/C/Q/transparent-green-checkmar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11" y="1886368"/>
            <a:ext cx="461576" cy="48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95825" y="4063484"/>
            <a:ext cx="4333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Marcet-Houben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Gabaldón</a:t>
            </a:r>
            <a:r>
              <a:rPr lang="en-US" sz="2800" dirty="0" smtClean="0"/>
              <a:t> (2015) scenario 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36200" y="3057525"/>
            <a:ext cx="657225" cy="885825"/>
          </a:xfrm>
          <a:prstGeom prst="straightConnector1">
            <a:avLst/>
          </a:prstGeom>
          <a:ln w="6032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50" y="5017591"/>
            <a:ext cx="4267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95825" y="5017591"/>
            <a:ext cx="426719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9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GRAMPA’s results vs. other hypotheses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2300" y="1844159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Optimal MUL-tree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46316" y="2367379"/>
            <a:ext cx="145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153,368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063484"/>
            <a:ext cx="433387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Lowest scoring autopolyploid-like MUL-tree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24175" y="3057525"/>
            <a:ext cx="657225" cy="885825"/>
          </a:xfrm>
          <a:prstGeom prst="straightConnector1">
            <a:avLst/>
          </a:prstGeom>
          <a:ln w="60325">
            <a:solidFill>
              <a:schemeClr val="bg1">
                <a:lumMod val="8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8751" y="5017591"/>
            <a:ext cx="147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159,937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4" descr="http://www.clker.com/cliparts/2/k/n/l/C/Q/transparent-green-checkmar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11" y="1886368"/>
            <a:ext cx="461576" cy="48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95825" y="4063484"/>
            <a:ext cx="4333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Marcet-Houben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Gabaldón</a:t>
            </a:r>
            <a:r>
              <a:rPr lang="en-US" sz="2800" dirty="0" smtClean="0"/>
              <a:t> (2015) scenario 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36200" y="3057525"/>
            <a:ext cx="657225" cy="885825"/>
          </a:xfrm>
          <a:prstGeom prst="straightConnector1">
            <a:avLst/>
          </a:prstGeom>
          <a:ln w="6032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50" y="5017591"/>
            <a:ext cx="4267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95825" y="5017591"/>
            <a:ext cx="426719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http://www.clker.com/cliparts/2/k/n/l/C/Q/transparent-green-checkmark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886368"/>
            <a:ext cx="461576" cy="48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177318" y="5017591"/>
            <a:ext cx="1370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166,898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7858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20" y="1890715"/>
            <a:ext cx="552776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66565" y="2635624"/>
            <a:ext cx="403411" cy="233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12656" y="3558989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n4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25464" y="2964968"/>
            <a:ext cx="687192" cy="963353"/>
          </a:xfrm>
          <a:prstGeom prst="line">
            <a:avLst/>
          </a:prstGeom>
          <a:ln w="177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3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419475"/>
          </a:xfrm>
        </p:spPr>
        <p:txBody>
          <a:bodyPr>
            <a:normAutofit/>
          </a:bodyPr>
          <a:lstStyle/>
          <a:p>
            <a:r>
              <a:rPr lang="en-US" dirty="0" smtClean="0"/>
              <a:t>We have developed a Gene-tree Reconciliation </a:t>
            </a:r>
            <a:r>
              <a:rPr lang="en-US" dirty="0" err="1" smtClean="0"/>
              <a:t>Algorithim</a:t>
            </a:r>
            <a:r>
              <a:rPr lang="en-US" dirty="0" smtClean="0"/>
              <a:t> with MUL-trees for </a:t>
            </a:r>
            <a:r>
              <a:rPr lang="en-US" dirty="0" err="1" smtClean="0"/>
              <a:t>Polyploid</a:t>
            </a:r>
            <a:r>
              <a:rPr lang="en-US" dirty="0" smtClean="0"/>
              <a:t> Analysis – GRAMPA </a:t>
            </a:r>
          </a:p>
          <a:p>
            <a:endParaRPr lang="en-US" dirty="0"/>
          </a:p>
          <a:p>
            <a:r>
              <a:rPr lang="en-US" dirty="0" smtClean="0"/>
              <a:t>GRAMPA can identify and differentiate between auto- and </a:t>
            </a:r>
            <a:r>
              <a:rPr lang="en-US" dirty="0" err="1" smtClean="0"/>
              <a:t>allopolyploidy</a:t>
            </a:r>
            <a:r>
              <a:rPr lang="en-US" dirty="0" smtClean="0"/>
              <a:t> events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551" y="5349450"/>
            <a:ext cx="728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availability:</a:t>
            </a:r>
          </a:p>
          <a:p>
            <a:pPr algn="ctr"/>
            <a:r>
              <a:rPr lang="en-US" sz="2400" dirty="0">
                <a:hlinkClick r:id="rId3"/>
              </a:rPr>
              <a:t>https://github.com/gwct/grampa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807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Acknowledgements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23502" y="1828802"/>
            <a:ext cx="5096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Co-Authors:</a:t>
            </a:r>
          </a:p>
          <a:p>
            <a:pPr algn="ctr"/>
            <a:r>
              <a:rPr lang="en-US" sz="2400" dirty="0"/>
              <a:t>Hussain </a:t>
            </a:r>
            <a:r>
              <a:rPr lang="en-US" sz="2400" dirty="0" err="1"/>
              <a:t>Ather</a:t>
            </a:r>
            <a:r>
              <a:rPr lang="en-US" sz="2400" dirty="0"/>
              <a:t> and </a:t>
            </a:r>
            <a:r>
              <a:rPr lang="en-US" sz="2400" dirty="0" smtClean="0"/>
              <a:t>Matthew </a:t>
            </a:r>
            <a:r>
              <a:rPr lang="en-US" sz="2400" dirty="0"/>
              <a:t>Hahn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4775" y="3209927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Hahn lab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1890" y="5791202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Thanks!!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551" y="4463625"/>
            <a:ext cx="728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availability:</a:t>
            </a:r>
          </a:p>
          <a:p>
            <a:pPr algn="ctr"/>
            <a:r>
              <a:rPr lang="en-US" sz="2400" dirty="0">
                <a:hlinkClick r:id="rId3"/>
              </a:rPr>
              <a:t>https://github.com/gwct/grampa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05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33" y="2097691"/>
            <a:ext cx="7332638" cy="29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to date polyploidy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41928" y="3570781"/>
            <a:ext cx="1753479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480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1885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8110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0525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24375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5900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1080" y="4905441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Counts: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69280" y="1213331"/>
            <a:ext cx="2714625" cy="3400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59167" y="5031772"/>
            <a:ext cx="5079683" cy="6535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8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Supplemental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4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Background: Polyploidy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7561" y="3409952"/>
            <a:ext cx="3762374" cy="853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/>
          </a:p>
          <a:p>
            <a:pPr marL="571500" indent="-514350">
              <a:buFont typeface="+mj-lt"/>
              <a:buAutoNum type="arabicPeriod"/>
            </a:pPr>
            <a:r>
              <a:rPr lang="en-US" sz="3600" dirty="0" err="1">
                <a:solidFill>
                  <a:srgbClr val="8064A2">
                    <a:lumMod val="60000"/>
                    <a:lumOff val="40000"/>
                  </a:srgbClr>
                </a:solidFill>
              </a:rPr>
              <a:t>Autopolyploidy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6177498" y="3381375"/>
            <a:ext cx="1758943" cy="1336507"/>
            <a:chOff x="7322714" y="3187339"/>
            <a:chExt cx="1758943" cy="133650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819677" y="3684853"/>
              <a:ext cx="137150" cy="203827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355119" y="3787622"/>
              <a:ext cx="251262" cy="373415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471773" y="3187339"/>
              <a:ext cx="711398" cy="95821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84456" y="3187339"/>
              <a:ext cx="696879" cy="95821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22714" y="4154514"/>
              <a:ext cx="34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74908" y="4150388"/>
              <a:ext cx="322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24068" y="4147968"/>
              <a:ext cx="35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99853" y="4152807"/>
              <a:ext cx="407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7775080" y="3881753"/>
              <a:ext cx="177194" cy="263337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624118" y="4154514"/>
              <a:ext cx="322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7963227" y="3893952"/>
              <a:ext cx="177194" cy="263337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1207561" y="5619035"/>
            <a:ext cx="3762374" cy="77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14350">
              <a:buFont typeface="+mj-lt"/>
              <a:buAutoNum type="arabicPeriod" startAt="2"/>
            </a:pPr>
            <a:r>
              <a:rPr lang="en-US" sz="3600" dirty="0" err="1">
                <a:solidFill>
                  <a:srgbClr val="4BACC6">
                    <a:lumMod val="60000"/>
                    <a:lumOff val="40000"/>
                  </a:srgbClr>
                </a:solidFill>
              </a:rPr>
              <a:t>Allopolyploidy</a:t>
            </a:r>
            <a:endParaRPr lang="en-US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177498" y="5171047"/>
            <a:ext cx="1758943" cy="1338237"/>
            <a:chOff x="7404847" y="4805691"/>
            <a:chExt cx="1758943" cy="1338237"/>
          </a:xfrm>
        </p:grpSpPr>
        <p:cxnSp>
          <p:nvCxnSpPr>
            <p:cNvPr id="21" name="Straight Connector 20"/>
            <p:cNvCxnSpPr/>
            <p:nvPr/>
          </p:nvCxnSpPr>
          <p:spPr>
            <a:xfrm flipH="1" flipV="1">
              <a:off x="8434899" y="5523788"/>
              <a:ext cx="195026" cy="289839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238627" y="5269872"/>
              <a:ext cx="341708" cy="507832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767805" y="5486868"/>
              <a:ext cx="194798" cy="290836"/>
            </a:xfrm>
            <a:prstGeom prst="line">
              <a:avLst/>
            </a:prstGeom>
            <a:ln w="635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553906" y="4805691"/>
              <a:ext cx="711398" cy="95821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266589" y="4805691"/>
              <a:ext cx="696879" cy="95821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404847" y="5772866"/>
              <a:ext cx="34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24159" y="5772866"/>
              <a:ext cx="322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06201" y="5766320"/>
              <a:ext cx="35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84759" y="5771159"/>
              <a:ext cx="407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77820" y="5774596"/>
              <a:ext cx="322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96251" y="2762250"/>
            <a:ext cx="212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trees look like: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16002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500" dirty="0" smtClean="0"/>
              <a:t>The presence of additional sets of chromosomes in an organism due to whole genome duplication (WGD).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67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6" y="1380740"/>
            <a:ext cx="7205487" cy="4096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882" y="188259"/>
            <a:ext cx="816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Standard reconciliation vs. MUL-tree reconciliation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360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676"/>
            <a:ext cx="9144000" cy="5776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540" y="8962"/>
            <a:ext cx="816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Heuristic speed-ups of GRAMPA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649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65" y="2342386"/>
            <a:ext cx="2798070" cy="2173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882" y="188259"/>
            <a:ext cx="816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Starting topology for simulations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380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" y="962102"/>
            <a:ext cx="3938622" cy="49337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40" y="1882588"/>
            <a:ext cx="4096400" cy="309282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80966" y="304801"/>
            <a:ext cx="0" cy="62663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7882" y="188259"/>
            <a:ext cx="816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Simulation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170881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24" y="205733"/>
            <a:ext cx="3819152" cy="6446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471" y="3281082"/>
            <a:ext cx="319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Wheat species tree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13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50" y="122095"/>
            <a:ext cx="5376500" cy="3158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31" y="3876459"/>
            <a:ext cx="4802938" cy="284770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9294" y="3505201"/>
            <a:ext cx="882127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294" y="3505201"/>
            <a:ext cx="232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Wheat 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679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69" y="2052825"/>
            <a:ext cx="7013462" cy="2752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882" y="188259"/>
            <a:ext cx="816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Inferred scenario for yeast with MUL-tree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001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networks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37748" y="6196292"/>
            <a:ext cx="169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Their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36846" y="6213199"/>
            <a:ext cx="169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network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200" y="2264561"/>
            <a:ext cx="4251960" cy="3823739"/>
            <a:chOff x="276465" y="2264559"/>
            <a:chExt cx="4251960" cy="3823739"/>
          </a:xfrm>
        </p:grpSpPr>
        <p:grpSp>
          <p:nvGrpSpPr>
            <p:cNvPr id="25" name="Group 24"/>
            <p:cNvGrpSpPr/>
            <p:nvPr/>
          </p:nvGrpSpPr>
          <p:grpSpPr>
            <a:xfrm>
              <a:off x="276465" y="2264559"/>
              <a:ext cx="4251960" cy="3823739"/>
              <a:chOff x="1903042" y="2275828"/>
              <a:chExt cx="5253097" cy="4730815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3358659" y="4443733"/>
                <a:ext cx="2136533" cy="0"/>
              </a:xfrm>
              <a:prstGeom prst="line">
                <a:avLst/>
              </a:prstGeom>
              <a:ln w="1524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191609" y="4246408"/>
                <a:ext cx="789159" cy="1171522"/>
              </a:xfrm>
              <a:prstGeom prst="line">
                <a:avLst/>
              </a:prstGeom>
              <a:ln w="1524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286000" y="4079631"/>
                <a:ext cx="986136" cy="1327639"/>
              </a:xfrm>
              <a:prstGeom prst="line">
                <a:avLst/>
              </a:prstGeom>
              <a:ln w="152400" cap="rnd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3191608" y="2275828"/>
                <a:ext cx="1423537" cy="1917404"/>
              </a:xfrm>
              <a:prstGeom prst="line">
                <a:avLst/>
              </a:prstGeom>
              <a:ln w="152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619342" y="2275828"/>
                <a:ext cx="2281121" cy="3136543"/>
              </a:xfrm>
              <a:prstGeom prst="line">
                <a:avLst/>
              </a:prstGeom>
              <a:ln w="152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3091357" y="4776216"/>
                <a:ext cx="430273" cy="644946"/>
              </a:xfrm>
              <a:prstGeom prst="line">
                <a:avLst/>
              </a:prstGeom>
              <a:ln w="1524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4388162" y="5459793"/>
                <a:ext cx="774455" cy="647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BY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03042" y="5424227"/>
                <a:ext cx="1007108" cy="647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4">
                        <a:lumMod val="50000"/>
                      </a:schemeClr>
                    </a:solidFill>
                  </a:rPr>
                  <a:t>KLE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788254" y="5412371"/>
                <a:ext cx="367885" cy="647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913480" y="5436083"/>
                <a:ext cx="702493" cy="647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14988" y="5447938"/>
                <a:ext cx="595902" cy="647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4651437" y="4473046"/>
                <a:ext cx="0" cy="925431"/>
              </a:xfrm>
              <a:prstGeom prst="line">
                <a:avLst/>
              </a:prstGeom>
              <a:ln w="1524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288165" y="2753543"/>
                <a:ext cx="1431218" cy="1967926"/>
              </a:xfrm>
              <a:prstGeom prst="line">
                <a:avLst/>
              </a:prstGeom>
              <a:ln w="152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06657" y="4699574"/>
                <a:ext cx="637871" cy="877072"/>
              </a:xfrm>
              <a:prstGeom prst="line">
                <a:avLst/>
              </a:prstGeom>
              <a:ln w="152400" cap="rnd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5569733" y="5521569"/>
                <a:ext cx="1398440" cy="1485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Extinct lineage sister to KLE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493043" y="4645260"/>
              <a:ext cx="452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52389" y="3681416"/>
              <a:ext cx="563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39944" y="3463482"/>
              <a:ext cx="51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 flipH="1">
            <a:off x="4563208" y="1312136"/>
            <a:ext cx="8792" cy="5352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691801" y="2286000"/>
            <a:ext cx="4376001" cy="3749228"/>
            <a:chOff x="1652951" y="2275828"/>
            <a:chExt cx="5511978" cy="47225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4275049" y="2743200"/>
              <a:ext cx="1949907" cy="2681124"/>
            </a:xfrm>
            <a:prstGeom prst="line">
              <a:avLst/>
            </a:prstGeom>
            <a:ln w="1524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130062" y="4317040"/>
              <a:ext cx="1512276" cy="0"/>
            </a:xfrm>
            <a:prstGeom prst="line">
              <a:avLst/>
            </a:prstGeom>
            <a:ln w="1524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950657" y="3261946"/>
              <a:ext cx="1446390" cy="2147192"/>
            </a:xfrm>
            <a:prstGeom prst="line">
              <a:avLst/>
            </a:prstGeom>
            <a:ln w="1524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2903873" y="2275828"/>
              <a:ext cx="1711267" cy="2304964"/>
            </a:xfrm>
            <a:prstGeom prst="line">
              <a:avLst/>
            </a:prstGeom>
            <a:ln w="152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619342" y="2275828"/>
              <a:ext cx="2281121" cy="3136543"/>
            </a:xfrm>
            <a:prstGeom prst="line">
              <a:avLst/>
            </a:prstGeom>
            <a:ln w="152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318584" y="4650326"/>
              <a:ext cx="508393" cy="762044"/>
            </a:xfrm>
            <a:prstGeom prst="line">
              <a:avLst/>
            </a:prstGeom>
            <a:ln w="152400" cap="rnd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262747" y="5448622"/>
              <a:ext cx="774455" cy="659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BY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13065" y="5448071"/>
              <a:ext cx="1007108" cy="659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</a:rPr>
                <a:t>KLE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97044" y="5438729"/>
              <a:ext cx="367885" cy="659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15100" y="5466756"/>
              <a:ext cx="702494" cy="659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Z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5246" y="5467307"/>
              <a:ext cx="595902" cy="659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>
              <a:off x="2209461" y="4528038"/>
              <a:ext cx="724562" cy="975944"/>
            </a:xfrm>
            <a:prstGeom prst="line">
              <a:avLst/>
            </a:prstGeom>
            <a:ln w="152400" cap="rnd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572610" y="4352192"/>
              <a:ext cx="0" cy="1063870"/>
            </a:xfrm>
            <a:prstGeom prst="line">
              <a:avLst/>
            </a:prstGeom>
            <a:ln w="1524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652951" y="5486403"/>
              <a:ext cx="1169377" cy="1511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Extinct lineage sister to ZT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52092" y="5231424"/>
              <a:ext cx="563009" cy="465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42059" y="2927840"/>
              <a:ext cx="560990" cy="465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25983" y="2417886"/>
              <a:ext cx="659278" cy="465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49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33" y="2097691"/>
            <a:ext cx="7332638" cy="29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to date polyploidy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41928" y="3570781"/>
            <a:ext cx="1753479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480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1885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8110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0525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24375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5900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1080" y="4905441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Counts: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9167" y="5031772"/>
            <a:ext cx="5079683" cy="6535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69280" y="1213331"/>
            <a:ext cx="2714625" cy="3400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95407" y="3570227"/>
            <a:ext cx="2343443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38850" y="2785951"/>
            <a:ext cx="2993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Phylogeny-based duplication mapping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98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33" y="2097691"/>
            <a:ext cx="7332638" cy="29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to date polyploidy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41928" y="3570781"/>
            <a:ext cx="1753479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480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1885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8110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0525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24375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5900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3575392" y="3449479"/>
            <a:ext cx="259080" cy="259080"/>
          </a:xfrm>
          <a:prstGeom prst="ellipse">
            <a:avLst/>
          </a:prstGeom>
          <a:noFill/>
          <a:ln w="31750"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21080" y="4905441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Counts: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69280" y="1213331"/>
            <a:ext cx="2714625" cy="3400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38850" y="2785951"/>
            <a:ext cx="2993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Phylogeny-based duplication mapping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95407" y="3570227"/>
            <a:ext cx="2343443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8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33" y="2097691"/>
            <a:ext cx="7332638" cy="29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to date polyploidy*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41928" y="3570781"/>
            <a:ext cx="1753479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6480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1885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8110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0525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24375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5900" y="4905441"/>
            <a:ext cx="37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3575392" y="3449479"/>
            <a:ext cx="259080" cy="259080"/>
          </a:xfrm>
          <a:prstGeom prst="ellipse">
            <a:avLst/>
          </a:prstGeom>
          <a:noFill/>
          <a:ln w="31750">
            <a:solidFill>
              <a:srgbClr val="AEBA5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21080" y="4905441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0315" y="5857877"/>
            <a:ext cx="4143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*</a:t>
            </a:r>
            <a:r>
              <a:rPr lang="en-US" sz="4400" b="1" dirty="0" err="1">
                <a:solidFill>
                  <a:srgbClr val="8064A2">
                    <a:lumMod val="60000"/>
                    <a:lumOff val="40000"/>
                  </a:srgbClr>
                </a:solidFill>
              </a:rPr>
              <a:t>Auto</a:t>
            </a:r>
            <a:r>
              <a:rPr lang="en-US" sz="4400" dirty="0" err="1">
                <a:solidFill>
                  <a:srgbClr val="8064A2">
                    <a:lumMod val="60000"/>
                    <a:lumOff val="40000"/>
                  </a:srgbClr>
                </a:solidFill>
              </a:rPr>
              <a:t>polyploidy</a:t>
            </a:r>
            <a:endParaRPr lang="en-US" sz="4400" dirty="0">
              <a:solidFill>
                <a:srgbClr val="8064A2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69280" y="1213331"/>
            <a:ext cx="2714625" cy="34004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38850" y="2785951"/>
            <a:ext cx="2993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Phylogeny-based duplication mapping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95407" y="3570227"/>
            <a:ext cx="2343443" cy="0"/>
          </a:xfrm>
          <a:prstGeom prst="line">
            <a:avLst/>
          </a:prstGeom>
          <a:ln>
            <a:solidFill>
              <a:srgbClr val="AEBA5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2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43370</TotalTime>
  <Words>1813</Words>
  <Application>Microsoft Macintosh PowerPoint</Application>
  <PresentationFormat>On-screen Show (4:3)</PresentationFormat>
  <Paragraphs>723</Paragraphs>
  <Slides>69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Office Theme</vt:lpstr>
      <vt:lpstr>1_Office Theme</vt:lpstr>
      <vt:lpstr>PowerPoint Presentation</vt:lpstr>
      <vt:lpstr>Background: Polyploidy</vt:lpstr>
      <vt:lpstr>Background: Polyploidy</vt:lpstr>
      <vt:lpstr>Background: Polyploidy</vt:lpstr>
      <vt:lpstr>Background: Polyploidy</vt:lpstr>
      <vt:lpstr>Methods to date polyploidy</vt:lpstr>
      <vt:lpstr>Methods to date polyploidy</vt:lpstr>
      <vt:lpstr>Methods to date polyploidy</vt:lpstr>
      <vt:lpstr>Methods to date polyploidy*</vt:lpstr>
      <vt:lpstr>Methods to date polyploidy fail in cases of allopolyploidy</vt:lpstr>
      <vt:lpstr>Methods to date polyploidy fail in cases of allopolyploidy</vt:lpstr>
      <vt:lpstr>Methods to date polyploidy fail in cases of allopolyploidy</vt:lpstr>
      <vt:lpstr>Methods to date polyploidy fail in cases of allopolyploidy…</vt:lpstr>
      <vt:lpstr>Species representations of polyploidy</vt:lpstr>
      <vt:lpstr>Species representations of polyploidy</vt:lpstr>
      <vt:lpstr>Species representations of polyploidy</vt:lpstr>
      <vt:lpstr>MUL-trees are a natural representation of polyploids</vt:lpstr>
      <vt:lpstr>PowerPoint Presentation</vt:lpstr>
      <vt:lpstr>LCA mapping: an example</vt:lpstr>
      <vt:lpstr>LCA mapping: an example</vt:lpstr>
      <vt:lpstr>LCA mapping: an example</vt:lpstr>
      <vt:lpstr>LCA mapping: an example</vt:lpstr>
      <vt:lpstr>LCA mapping: an example</vt:lpstr>
      <vt:lpstr>Gene-tree Reconciliation Algorithm using MUL-trees for Polyploid Analysis</vt:lpstr>
      <vt:lpstr>Gene-tree Reconciliation Algorithm using MUL-trees for Polyploid Analysis</vt:lpstr>
      <vt:lpstr>Problem: Some nodes now have two possible maps</vt:lpstr>
      <vt:lpstr>Solution: Run the LCA algorithm on all possible combinations of leaf maps</vt:lpstr>
      <vt:lpstr>Solution: Run the LCA algorithm on all possible combinations of leaf maps</vt:lpstr>
      <vt:lpstr>Solution: Run the LCA algorithm on all possible combinations of leaf maps</vt:lpstr>
      <vt:lpstr>Solution: Run the LCA algorithm on all possible combinations of leaf maps</vt:lpstr>
      <vt:lpstr>PowerPoint Presentation</vt:lpstr>
      <vt:lpstr>How can we use this?</vt:lpstr>
      <vt:lpstr>How can we use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Caveats</vt:lpstr>
      <vt:lpstr>Baker’s Yeast WGD</vt:lpstr>
      <vt:lpstr>They notice a discrepancy between count data and duplication mapping</vt:lpstr>
      <vt:lpstr>Recall: This is what we would expect with allopolyploidy</vt:lpstr>
      <vt:lpstr>What does GRAMPA tell us?</vt:lpstr>
      <vt:lpstr>GRAMPA’s results vs. other hypotheses</vt:lpstr>
      <vt:lpstr>GRAMPA’s results vs. other hypotheses</vt:lpstr>
      <vt:lpstr>GRAMPA’s results vs. other hypotheses</vt:lpstr>
      <vt:lpstr>Simplified Yeast tree</vt:lpstr>
      <vt:lpstr>Simplified Yeast tree</vt:lpstr>
      <vt:lpstr>Proposed evolutionary scenario as a network</vt:lpstr>
      <vt:lpstr>GRAMPA’s results vs. other hypotheses</vt:lpstr>
      <vt:lpstr>GRAMPA’s results vs. other hypotheses</vt:lpstr>
      <vt:lpstr>Results</vt:lpstr>
      <vt:lpstr>Conclusions</vt:lpstr>
      <vt:lpstr>Acknowledgements</vt:lpstr>
      <vt:lpstr>Supplemental slides</vt:lpstr>
      <vt:lpstr>Background: Polyploidy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networks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Convergent evolution of the genomes of marine mammals</dc:title>
  <dc:creator>Gregg</dc:creator>
  <cp:lastModifiedBy>Gregg</cp:lastModifiedBy>
  <cp:revision>484</cp:revision>
  <dcterms:created xsi:type="dcterms:W3CDTF">2014-05-14T03:12:44Z</dcterms:created>
  <dcterms:modified xsi:type="dcterms:W3CDTF">2017-01-23T20:24:41Z</dcterms:modified>
</cp:coreProperties>
</file>