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2"/>
  </p:notesMasterIdLst>
  <p:sldIdLst>
    <p:sldId id="256" r:id="rId3"/>
    <p:sldId id="508" r:id="rId4"/>
    <p:sldId id="507" r:id="rId5"/>
    <p:sldId id="506" r:id="rId6"/>
    <p:sldId id="482" r:id="rId7"/>
    <p:sldId id="547" r:id="rId8"/>
    <p:sldId id="479" r:id="rId9"/>
    <p:sldId id="504" r:id="rId10"/>
    <p:sldId id="485" r:id="rId11"/>
    <p:sldId id="486" r:id="rId12"/>
    <p:sldId id="426" r:id="rId13"/>
    <p:sldId id="448" r:id="rId14"/>
    <p:sldId id="449" r:id="rId15"/>
    <p:sldId id="462" r:id="rId16"/>
    <p:sldId id="542" r:id="rId17"/>
    <p:sldId id="544" r:id="rId18"/>
    <p:sldId id="525" r:id="rId19"/>
    <p:sldId id="533" r:id="rId20"/>
    <p:sldId id="532" r:id="rId21"/>
    <p:sldId id="459" r:id="rId22"/>
    <p:sldId id="460" r:id="rId23"/>
    <p:sldId id="461" r:id="rId24"/>
    <p:sldId id="541" r:id="rId25"/>
    <p:sldId id="510" r:id="rId26"/>
    <p:sldId id="509" r:id="rId27"/>
    <p:sldId id="545" r:id="rId28"/>
    <p:sldId id="543" r:id="rId29"/>
    <p:sldId id="516" r:id="rId30"/>
    <p:sldId id="514" r:id="rId31"/>
    <p:sldId id="513" r:id="rId32"/>
    <p:sldId id="529" r:id="rId33"/>
    <p:sldId id="528" r:id="rId34"/>
    <p:sldId id="527" r:id="rId35"/>
    <p:sldId id="518" r:id="rId36"/>
    <p:sldId id="530" r:id="rId37"/>
    <p:sldId id="521" r:id="rId38"/>
    <p:sldId id="520" r:id="rId39"/>
    <p:sldId id="519" r:id="rId40"/>
    <p:sldId id="534" r:id="rId41"/>
    <p:sldId id="538" r:id="rId42"/>
    <p:sldId id="539" r:id="rId43"/>
    <p:sldId id="522" r:id="rId44"/>
    <p:sldId id="467" r:id="rId45"/>
    <p:sldId id="468" r:id="rId46"/>
    <p:sldId id="469" r:id="rId47"/>
    <p:sldId id="471" r:id="rId48"/>
    <p:sldId id="470" r:id="rId49"/>
    <p:sldId id="531" r:id="rId50"/>
    <p:sldId id="474" r:id="rId51"/>
    <p:sldId id="493" r:id="rId52"/>
    <p:sldId id="492" r:id="rId53"/>
    <p:sldId id="524" r:id="rId54"/>
    <p:sldId id="535" r:id="rId55"/>
    <p:sldId id="433" r:id="rId56"/>
    <p:sldId id="490" r:id="rId57"/>
    <p:sldId id="491" r:id="rId58"/>
    <p:sldId id="481" r:id="rId59"/>
    <p:sldId id="515" r:id="rId60"/>
    <p:sldId id="477" r:id="rId61"/>
    <p:sldId id="546" r:id="rId62"/>
    <p:sldId id="496" r:id="rId63"/>
    <p:sldId id="526" r:id="rId64"/>
    <p:sldId id="503" r:id="rId65"/>
    <p:sldId id="394" r:id="rId66"/>
    <p:sldId id="413" r:id="rId67"/>
    <p:sldId id="497" r:id="rId68"/>
    <p:sldId id="395" r:id="rId69"/>
    <p:sldId id="498" r:id="rId70"/>
    <p:sldId id="499" r:id="rId71"/>
    <p:sldId id="500" r:id="rId72"/>
    <p:sldId id="501" r:id="rId73"/>
    <p:sldId id="502" r:id="rId74"/>
    <p:sldId id="411" r:id="rId75"/>
    <p:sldId id="345" r:id="rId76"/>
    <p:sldId id="387" r:id="rId77"/>
    <p:sldId id="388" r:id="rId78"/>
    <p:sldId id="389" r:id="rId79"/>
    <p:sldId id="390" r:id="rId80"/>
    <p:sldId id="391" r:id="rId8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C"/>
    <a:srgbClr val="9D2235"/>
    <a:srgbClr val="E4822E"/>
    <a:srgbClr val="9673BD"/>
    <a:srgbClr val="009292"/>
    <a:srgbClr val="DA6E27"/>
    <a:srgbClr val="5569B1"/>
    <a:srgbClr val="F79230"/>
    <a:srgbClr val="F7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53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77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4B77-6F8F-46C2-8C89-03A0A77F8E1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AD9F-F2D8-4FFF-89D4-F8A81DE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puberty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human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66B-E752-419F-8D5E-130F4F4624A2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FAD8-3A08-4EDC-928F-D6E13875B65C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5C78-DAFD-41DE-AD81-617EB860D63A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91B-A4B3-469E-864C-43AAEE3668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8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6333-8FAD-4DD3-9EFA-D832B7798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A68C-6C39-40DD-A5EF-0EFBE46968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2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192C-5187-4706-9E86-DBFFC90DE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CA3-B79D-4C28-AE0E-D19E92F420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9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EA0A-89B2-47DB-B519-FC896A4250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7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1E9-6F7C-4F7B-9F0A-E1DD7FBDB0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BB6-67C4-4BC5-BE18-E50A0BA19B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0010"/>
            <a:ext cx="2133600" cy="273844"/>
          </a:xfrm>
        </p:spPr>
        <p:txBody>
          <a:bodyPr/>
          <a:lstStyle/>
          <a:p>
            <a:fld id="{23A7AB4F-FB4C-40D3-9BD1-50C728978AFD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370" y="4767264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CF69CA37-420A-400E-8ACC-FB9469DD0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1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C292-33A8-4DCD-AE1E-D2B79667B3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6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6F5A-5A79-4496-8AF1-9B4649CEDF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3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C50-DDA3-442B-A74C-CE5C5A815B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0C9-9892-42BD-9C48-818554A165DE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9059-F4EA-4222-A062-58D35D4F0C70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ACF0-929A-4EC9-8F44-15A7E441B262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F41E-7364-4725-847D-76021FFB798D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11B7-50CD-47D5-80AF-993137A5A275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F927-5A7E-4C20-B786-23CDB2909196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041D-F69F-4CC8-9D11-C77469BB43EB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B5BA-791D-48B1-9C35-0A1B51ED1E21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AB628DE0-F3EA-407C-8FAA-971648F247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5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573" y="1674283"/>
            <a:ext cx="7772400" cy="1102519"/>
          </a:xfrm>
        </p:spPr>
        <p:txBody>
          <a:bodyPr>
            <a:noAutofit/>
          </a:bodyPr>
          <a:lstStyle/>
          <a:p>
            <a:r>
              <a:rPr lang="en-US" dirty="0"/>
              <a:t>Reproductive longevity predicts mutation rates in primates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391" y="3414180"/>
            <a:ext cx="2614921" cy="162063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Gregg Thomas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cs typeface="Calibri"/>
              </a:rPr>
              <a:t>       @</a:t>
            </a:r>
            <a:r>
              <a:rPr lang="en-US" sz="1600" dirty="0" err="1">
                <a:solidFill>
                  <a:srgbClr val="0070C0"/>
                </a:solidFill>
                <a:cs typeface="Calibri"/>
              </a:rPr>
              <a:t>greggwcthomas</a:t>
            </a:r>
            <a:endParaRPr lang="en-US" sz="1600" dirty="0">
              <a:solidFill>
                <a:srgbClr val="0070C0"/>
              </a:solidFill>
              <a:cs typeface="Calibri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Indiana University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cs typeface="Calibri"/>
              </a:rPr>
              <a:t>       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5" name="Picture 2" descr="Owl 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47" y="-6579"/>
            <a:ext cx="4036907" cy="1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twitt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49" y="3887167"/>
            <a:ext cx="342901" cy="3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737229" y="3511218"/>
            <a:ext cx="2505530" cy="1081057"/>
            <a:chOff x="5834588" y="3149836"/>
            <a:chExt cx="2796295" cy="1206516"/>
          </a:xfrm>
        </p:grpSpPr>
        <p:sp>
          <p:nvSpPr>
            <p:cNvPr id="4" name="Rectangle 3"/>
            <p:cNvSpPr/>
            <p:nvPr/>
          </p:nvSpPr>
          <p:spPr>
            <a:xfrm>
              <a:off x="5834588" y="4017798"/>
              <a:ext cx="26576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May 15, 2018</a:t>
              </a:r>
            </a:p>
          </p:txBody>
        </p:sp>
        <p:pic>
          <p:nvPicPr>
            <p:cNvPr id="1026" name="Picture 2" descr="PEQG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508" y="3149836"/>
              <a:ext cx="2720375" cy="91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7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4326" y="1163416"/>
            <a:ext cx="36641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Small New World monkey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Nocturnal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Monogamous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 of puberty ~1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Avg. generation time ~6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01708" y="205979"/>
            <a:ext cx="6885092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Owl monkey (</a:t>
            </a:r>
            <a:r>
              <a:rPr lang="en-US" sz="3200" i="1" dirty="0" err="1"/>
              <a:t>Aotus</a:t>
            </a:r>
            <a:r>
              <a:rPr lang="en-US" sz="3200" i="1" dirty="0"/>
              <a:t> </a:t>
            </a:r>
            <a:r>
              <a:rPr lang="en-US" sz="3200" i="1" dirty="0" err="1"/>
              <a:t>nancymaae</a:t>
            </a:r>
            <a:r>
              <a:rPr lang="en-US" sz="3200" dirty="0"/>
              <a:t>) pedigree sequencing</a:t>
            </a:r>
          </a:p>
        </p:txBody>
      </p:sp>
      <p:pic>
        <p:nvPicPr>
          <p:cNvPr id="8" name="Picture 2" descr="Image result for owl mon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7" y="-7530"/>
            <a:ext cx="1625599" cy="15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8741" y="1996699"/>
            <a:ext cx="4483870" cy="2690447"/>
            <a:chOff x="288099" y="2561704"/>
            <a:chExt cx="4009717" cy="24059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99" y="2561704"/>
              <a:ext cx="4009717" cy="194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25028" y="4598314"/>
              <a:ext cx="4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9738" y="4598314"/>
              <a:ext cx="4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2x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4326" y="1163416"/>
            <a:ext cx="36641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Small New World monkey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Nocturnal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Monogamous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Age of puberty ~1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Avg. generation time ~6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30 individuals in 6 three generation pedigrees (14 trios)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sequenced to ~30X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01708" y="205979"/>
            <a:ext cx="6885092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Owl monkey (</a:t>
            </a:r>
            <a:r>
              <a:rPr lang="en-US" sz="3200" i="1" dirty="0" err="1"/>
              <a:t>Aotus</a:t>
            </a:r>
            <a:r>
              <a:rPr lang="en-US" sz="3200" i="1" dirty="0"/>
              <a:t> </a:t>
            </a:r>
            <a:r>
              <a:rPr lang="en-US" sz="3200" i="1" dirty="0" err="1"/>
              <a:t>nancymaae</a:t>
            </a:r>
            <a:r>
              <a:rPr lang="en-US" sz="3200" dirty="0"/>
              <a:t>) pedigree sequencing</a:t>
            </a:r>
          </a:p>
        </p:txBody>
      </p:sp>
      <p:pic>
        <p:nvPicPr>
          <p:cNvPr id="11" name="Picture 2" descr="Image result for owl mon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7" y="-7530"/>
            <a:ext cx="1625599" cy="15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The average owl monkey mutation rate </a:t>
            </a:r>
            <a:br>
              <a:rPr lang="en-US" sz="3200" dirty="0"/>
            </a:br>
            <a:r>
              <a:rPr lang="en-US" sz="3200" dirty="0"/>
              <a:t>is 0.81 x 10</a:t>
            </a:r>
            <a:r>
              <a:rPr lang="en-US" sz="3200" baseline="30000" dirty="0"/>
              <a:t>-8 </a:t>
            </a:r>
            <a:r>
              <a:rPr lang="en-US" sz="3200" dirty="0"/>
              <a:t>per site per generation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9" cy="38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31367" y="4315442"/>
            <a:ext cx="5121297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9088" y="2407043"/>
            <a:ext cx="1052548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50195" y="1370502"/>
            <a:ext cx="1302104" cy="7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13866" y="3454538"/>
            <a:ext cx="289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Owl monkey: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0.81 x 10</a:t>
            </a:r>
            <a:r>
              <a:rPr lang="en-US" sz="1600" b="1" baseline="30000" dirty="0">
                <a:solidFill>
                  <a:schemeClr val="accent4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average across 14 trios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The owl monkey rate is roughly 30% lower than great apes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8" cy="38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1367" y="4315442"/>
            <a:ext cx="5121297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79719" y="2499973"/>
            <a:ext cx="304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Human: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1.32 x 10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average across 9 studies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1520" y="2381095"/>
            <a:ext cx="181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Chimpanzee:</a:t>
            </a:r>
          </a:p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1.34 x 10</a:t>
            </a:r>
            <a:r>
              <a:rPr lang="en-US" sz="1600" b="1" baseline="30000" dirty="0">
                <a:solidFill>
                  <a:schemeClr val="accent1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average across 2 studies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866" y="3454538"/>
            <a:ext cx="289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Owl monkey: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0.81 x 10</a:t>
            </a:r>
            <a:r>
              <a:rPr lang="en-US" sz="1600" b="1" baseline="30000" dirty="0">
                <a:solidFill>
                  <a:schemeClr val="accent4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average across 14 trios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0195" y="1370502"/>
            <a:ext cx="1302104" cy="7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The owl monkey rate is roughly 30% lower than great apes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8" cy="38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1367" y="4315442"/>
            <a:ext cx="5121297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8276" y="4636784"/>
            <a:ext cx="454744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Consistent with population size correlation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0195" y="1370502"/>
            <a:ext cx="1302104" cy="7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19" y="2499973"/>
            <a:ext cx="304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Human: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1.32 x 10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average across 9 studies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1520" y="2381095"/>
            <a:ext cx="181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Chimpanzee:</a:t>
            </a:r>
          </a:p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1.34 x 10</a:t>
            </a:r>
            <a:r>
              <a:rPr lang="en-US" sz="1600" b="1" baseline="30000" dirty="0">
                <a:solidFill>
                  <a:schemeClr val="accent1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average across 2 studies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3866" y="3454538"/>
            <a:ext cx="289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Owl monkey: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0.81 x 10</a:t>
            </a:r>
            <a:r>
              <a:rPr lang="en-US" sz="1600" b="1" baseline="30000" dirty="0">
                <a:solidFill>
                  <a:schemeClr val="accent4">
                    <a:lumMod val="75000"/>
                  </a:schemeClr>
                </a:solidFill>
              </a:rPr>
              <a:t>-8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average across 14 trios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The owl monkey rate is roughly 30% lower than great apes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8" cy="38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1367" y="4315442"/>
            <a:ext cx="5121297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71554" y="2609348"/>
            <a:ext cx="304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Human: 31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0239" y="2576692"/>
            <a:ext cx="2352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Chimpanzee: 24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2540" y="3601297"/>
            <a:ext cx="289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Owl monkey: 6.6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0195" y="1370502"/>
            <a:ext cx="1302104" cy="7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Mutation rates in multicellular eukaryotes are also correlated with lifespan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0441" y="1160243"/>
            <a:ext cx="6423118" cy="3853870"/>
            <a:chOff x="1360441" y="1160243"/>
            <a:chExt cx="6423118" cy="38538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60441" y="1160243"/>
              <a:ext cx="6423118" cy="385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444699" y="171907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Human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61843" y="1998152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Chimp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4291" y="286650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5811" y="314558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Mouse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5495" y="2779965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Arabidopsis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8259" y="2985749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Honeybee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1637" y="298234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Daphnia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4053" y="328075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Drosophila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8610" y="3548919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Heliconius</a:t>
              </a:r>
              <a:endParaRPr 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9143" y="380710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C. </a:t>
              </a:r>
              <a:r>
                <a:rPr lang="en-US" sz="1000" b="1" dirty="0" err="1"/>
                <a:t>briggsae</a:t>
              </a:r>
              <a:endParaRPr 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7282" y="378391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C. </a:t>
              </a:r>
              <a:r>
                <a:rPr lang="en-US" sz="1000" b="1" dirty="0" err="1"/>
                <a:t>elegans</a:t>
              </a:r>
              <a:endParaRPr lang="en-US" sz="1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3992" y="3561248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Pristionchus</a:t>
              </a:r>
              <a:endParaRPr lang="en-US" sz="1000" b="1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Human pedigree studies show more mutations are passed on from older </a:t>
            </a:r>
            <a:r>
              <a:rPr lang="en-US" sz="3200" dirty="0" smtClean="0"/>
              <a:t>fathers</a:t>
            </a:r>
            <a:endParaRPr lang="en-US" sz="32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22082" y="1309637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8B09D3-09C5-0145-9012-1D42DA43E4E5}"/>
              </a:ext>
            </a:extLst>
          </p:cNvPr>
          <p:cNvSpPr txBox="1"/>
          <p:nvPr/>
        </p:nvSpPr>
        <p:spPr>
          <a:xfrm>
            <a:off x="5621664" y="4382479"/>
            <a:ext cx="281556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known as the paternal age effect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A61396C-A226-5D4F-BC33-6A73A222B6AA}"/>
              </a:ext>
            </a:extLst>
          </p:cNvPr>
          <p:cNvSpPr/>
          <p:nvPr/>
        </p:nvSpPr>
        <p:spPr>
          <a:xfrm>
            <a:off x="6515947" y="3320024"/>
            <a:ext cx="1198880" cy="340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8010" y="404065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8804" y="3184874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The mammalian germline exists in three distinct life stages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22082" y="1309637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18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B8B09D3-09C5-0145-9012-1D42DA43E4E5}"/>
              </a:ext>
            </a:extLst>
          </p:cNvPr>
          <p:cNvSpPr txBox="1"/>
          <p:nvPr/>
        </p:nvSpPr>
        <p:spPr>
          <a:xfrm>
            <a:off x="5621664" y="4382479"/>
            <a:ext cx="281556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known as the paternal age effect</a:t>
            </a:r>
          </a:p>
        </p:txBody>
      </p:sp>
    </p:spTree>
    <p:extLst>
      <p:ext uri="{BB962C8B-B14F-4D97-AF65-F5344CB8AC3E}">
        <p14:creationId xmlns:p14="http://schemas.microsoft.com/office/powerpoint/2010/main" val="33403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1030" y="404065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8804" y="3184874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Females and males before puberty have a constant number of germline cell divisions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22082" y="1309637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FA5782F-51FA-BC45-8B30-B32CB64DF605}"/>
              </a:ext>
            </a:extLst>
          </p:cNvPr>
          <p:cNvSpPr/>
          <p:nvPr/>
        </p:nvSpPr>
        <p:spPr>
          <a:xfrm>
            <a:off x="2657079" y="1356225"/>
            <a:ext cx="907712" cy="10678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78E9822-0BED-3546-8D9F-286CABC82D24}"/>
              </a:ext>
            </a:extLst>
          </p:cNvPr>
          <p:cNvSpPr/>
          <p:nvPr/>
        </p:nvSpPr>
        <p:spPr>
          <a:xfrm>
            <a:off x="1523012" y="1356225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27CA91F-22B0-0045-8C2E-BD250A74E385}"/>
              </a:ext>
            </a:extLst>
          </p:cNvPr>
          <p:cNvSpPr txBox="1"/>
          <p:nvPr/>
        </p:nvSpPr>
        <p:spPr>
          <a:xfrm>
            <a:off x="572373" y="2718582"/>
            <a:ext cx="9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Females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88006C8-3DA9-8348-A2A7-3CEEC0E559C7}"/>
              </a:ext>
            </a:extLst>
          </p:cNvPr>
          <p:cNvSpPr txBox="1"/>
          <p:nvPr/>
        </p:nvSpPr>
        <p:spPr>
          <a:xfrm>
            <a:off x="3569974" y="1619538"/>
            <a:ext cx="142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Pre-puberty males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Mutation rates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52886" y="1518703"/>
            <a:ext cx="7038229" cy="523220"/>
            <a:chOff x="922346" y="1582311"/>
            <a:chExt cx="7038229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922346" y="1582311"/>
              <a:ext cx="2703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Short term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57132" y="1582311"/>
              <a:ext cx="2703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Long term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8010" y="404065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8804" y="3184874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The germline continuously replicates in males after puberty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22082" y="1309637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31F1B13-E175-874B-A48E-E02AFBA3B570}"/>
              </a:ext>
            </a:extLst>
          </p:cNvPr>
          <p:cNvSpPr/>
          <p:nvPr/>
        </p:nvSpPr>
        <p:spPr>
          <a:xfrm>
            <a:off x="2559357" y="2529934"/>
            <a:ext cx="1287039" cy="1857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7347951-B324-A240-9283-2BE55323E6D7}"/>
              </a:ext>
            </a:extLst>
          </p:cNvPr>
          <p:cNvSpPr txBox="1"/>
          <p:nvPr/>
        </p:nvSpPr>
        <p:spPr>
          <a:xfrm>
            <a:off x="3854331" y="3243057"/>
            <a:ext cx="13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Post-puberty males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4050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1708" y="3180447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036658" y="2729038"/>
            <a:ext cx="234669" cy="2346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54748" y="2871788"/>
            <a:ext cx="0" cy="445085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7893" y="3320024"/>
            <a:ext cx="2279545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CCF4C081-194C-CF4E-818A-96C4D27A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The germline continuously replicates in males after puberty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4050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83757" y="3172496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887893" y="4232496"/>
            <a:ext cx="4077389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36658" y="2729038"/>
            <a:ext cx="234669" cy="2346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4463" y="1948916"/>
            <a:ext cx="234669" cy="2346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87893" y="3320024"/>
            <a:ext cx="2279545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54748" y="2871788"/>
            <a:ext cx="0" cy="445085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51798" y="2066250"/>
            <a:ext cx="0" cy="2166246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153C91F4-B804-484D-BCF3-5E5AE021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The germline continuously replicates in males after puberty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" y="1290087"/>
            <a:ext cx="4282307" cy="3562350"/>
            <a:chOff x="457200" y="1061487"/>
            <a:chExt cx="4282307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08220" y="4305093"/>
              <a:ext cx="1031287" cy="276997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 err="1"/>
                <a:t>Goriely</a:t>
              </a:r>
              <a:r>
                <a:rPr lang="en-US" sz="1200" dirty="0"/>
                <a:t> 2016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4050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83757" y="3172496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5373"/>
            <a:ext cx="3467092" cy="219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887893" y="4232496"/>
            <a:ext cx="4077389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36658" y="2729038"/>
            <a:ext cx="234669" cy="2346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4463" y="1948916"/>
            <a:ext cx="234669" cy="2346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22083" y="1358022"/>
            <a:ext cx="1404105" cy="59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2082" y="1358022"/>
            <a:ext cx="13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trios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25341" y="3304171"/>
            <a:ext cx="3137651" cy="14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72902" y="3224169"/>
            <a:ext cx="1180444" cy="2616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100" dirty="0"/>
              <a:t>Kong et al. 2012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87893" y="3320024"/>
            <a:ext cx="2279545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54748" y="2871788"/>
            <a:ext cx="0" cy="445085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51798" y="2066250"/>
            <a:ext cx="0" cy="2166246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56145" y="1358022"/>
            <a:ext cx="242692" cy="171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58781" y="2063626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mutations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7436" y="3290868"/>
            <a:ext cx="14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Father's age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153C91F4-B804-484D-BCF3-5E5AE021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The germline continuously replicates in males after puberty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0317" y="4276575"/>
            <a:ext cx="28155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We would not say the mutation rate has evolved between ages 20 and 40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We observe a paternal age effect in owl monkeys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6196" y="1434095"/>
            <a:ext cx="4295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2.92</a:t>
            </a:r>
            <a:r>
              <a:rPr lang="en-US" dirty="0"/>
              <a:t> mutations per year of the father</a:t>
            </a:r>
          </a:p>
          <a:p>
            <a:endParaRPr lang="en-US" dirty="0"/>
          </a:p>
          <a:p>
            <a:r>
              <a:rPr lang="en-US" dirty="0"/>
              <a:t>Ratio of M:F mutations: 2.09</a:t>
            </a:r>
          </a:p>
          <a:p>
            <a:endParaRPr lang="en-US" dirty="0"/>
          </a:p>
          <a:p>
            <a:r>
              <a:rPr lang="en-US" dirty="0"/>
              <a:t>No maternal age effect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472" y="1243009"/>
            <a:ext cx="19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Owl monkey trios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0628" y="1971922"/>
            <a:ext cx="2965504" cy="102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We observe a paternal age effect in owl monkeys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6196" y="1434095"/>
            <a:ext cx="4295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2.92</a:t>
            </a:r>
            <a:r>
              <a:rPr lang="en-US" dirty="0"/>
              <a:t> mutations per year of the father</a:t>
            </a:r>
          </a:p>
          <a:p>
            <a:endParaRPr lang="en-US" dirty="0"/>
          </a:p>
          <a:p>
            <a:r>
              <a:rPr lang="en-US" dirty="0"/>
              <a:t>Ratio of </a:t>
            </a:r>
            <a:r>
              <a:rPr lang="en-US" dirty="0" err="1"/>
              <a:t>Male:Female</a:t>
            </a:r>
            <a:r>
              <a:rPr lang="en-US" dirty="0"/>
              <a:t> mutations: </a:t>
            </a:r>
            <a:r>
              <a:rPr lang="en-US" b="1" dirty="0"/>
              <a:t>2.09</a:t>
            </a:r>
          </a:p>
          <a:p>
            <a:endParaRPr lang="en-US" dirty="0"/>
          </a:p>
          <a:p>
            <a:r>
              <a:rPr lang="en-US" dirty="0"/>
              <a:t>No maternal age effect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472" y="1243009"/>
            <a:ext cx="19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Owl monkey trios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3" y="1267559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No age effect on non-replicative mutations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0472" y="1243009"/>
            <a:ext cx="19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Owl monkey trios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6196" y="1434095"/>
            <a:ext cx="4295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2.92</a:t>
            </a:r>
            <a:r>
              <a:rPr lang="en-US" dirty="0"/>
              <a:t> mutations per year of the father</a:t>
            </a:r>
          </a:p>
          <a:p>
            <a:endParaRPr lang="en-US" dirty="0"/>
          </a:p>
          <a:p>
            <a:r>
              <a:rPr lang="en-US" dirty="0"/>
              <a:t>Ratio of </a:t>
            </a:r>
            <a:r>
              <a:rPr lang="en-US" dirty="0" err="1"/>
              <a:t>Male:Female</a:t>
            </a:r>
            <a:r>
              <a:rPr lang="en-US" dirty="0"/>
              <a:t> mutations: </a:t>
            </a:r>
            <a:r>
              <a:rPr lang="en-US" b="1" dirty="0"/>
              <a:t>2.09</a:t>
            </a:r>
          </a:p>
          <a:p>
            <a:endParaRPr lang="en-US" dirty="0"/>
          </a:p>
          <a:p>
            <a:r>
              <a:rPr lang="en-US" dirty="0"/>
              <a:t>No maternal age effect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9817" y="3623612"/>
            <a:ext cx="31937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Purple = All mutations</a:t>
            </a:r>
            <a:endParaRPr lang="en-US" dirty="0"/>
          </a:p>
          <a:p>
            <a:r>
              <a:rPr lang="en-US" dirty="0" smtClean="0"/>
              <a:t>Blue = Mutations at </a:t>
            </a:r>
            <a:r>
              <a:rPr lang="en-US" dirty="0" err="1" smtClean="0"/>
              <a:t>CpG</a:t>
            </a:r>
            <a:r>
              <a:rPr lang="en-US" dirty="0" smtClean="0"/>
              <a:t>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compare rates between species while accounting for paternal age effects?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8" cy="38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1367" y="4315442"/>
            <a:ext cx="5121297" cy="770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750195" y="1370502"/>
            <a:ext cx="1302104" cy="74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D6CDE5-D88C-1E4C-AE69-E2F3B19B5B79}"/>
              </a:ext>
            </a:extLst>
          </p:cNvPr>
          <p:cNvSpPr txBox="1"/>
          <p:nvPr/>
        </p:nvSpPr>
        <p:spPr>
          <a:xfrm>
            <a:off x="5371554" y="2609348"/>
            <a:ext cx="304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Human: 31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E848006-4431-B447-B369-E1F840C869EE}"/>
              </a:ext>
            </a:extLst>
          </p:cNvPr>
          <p:cNvSpPr txBox="1"/>
          <p:nvPr/>
        </p:nvSpPr>
        <p:spPr>
          <a:xfrm>
            <a:off x="2730239" y="2576692"/>
            <a:ext cx="2352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Chimpanzee: 24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C528E1-1658-7C4F-9C50-D1EBD3B88F7F}"/>
              </a:ext>
            </a:extLst>
          </p:cNvPr>
          <p:cNvSpPr txBox="1"/>
          <p:nvPr/>
        </p:nvSpPr>
        <p:spPr>
          <a:xfrm>
            <a:off x="5082540" y="3601297"/>
            <a:ext cx="289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Owl monkey: 6.6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yrs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Age of reproduction is crucial in determining mutation rates per generation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6" y="1269279"/>
            <a:ext cx="6361327" cy="3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967" y="3559199"/>
            <a:ext cx="2741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Paternal age effect explains variation among human studies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09967" y="3559199"/>
            <a:ext cx="2741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Mutation rates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52886" y="1518703"/>
            <a:ext cx="7038229" cy="1925301"/>
            <a:chOff x="922346" y="1582311"/>
            <a:chExt cx="7038229" cy="1925301"/>
          </a:xfrm>
        </p:grpSpPr>
        <p:grpSp>
          <p:nvGrpSpPr>
            <p:cNvPr id="11" name="Group 10"/>
            <p:cNvGrpSpPr/>
            <p:nvPr/>
          </p:nvGrpSpPr>
          <p:grpSpPr>
            <a:xfrm>
              <a:off x="922346" y="1582311"/>
              <a:ext cx="2703443" cy="1925301"/>
              <a:chOff x="779228" y="1590262"/>
              <a:chExt cx="2703443" cy="19253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79228" y="1590262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Short term</a:t>
                </a:r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1944093" y="2113481"/>
                <a:ext cx="373711" cy="812599"/>
              </a:xfrm>
              <a:prstGeom prst="downArrow">
                <a:avLst>
                  <a:gd name="adj1" fmla="val 45744"/>
                  <a:gd name="adj2" fmla="val 755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79228" y="2992343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Disease risk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57132" y="1582311"/>
              <a:ext cx="2703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Long term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Age of puberty and age of reproduction are both crucial in determining mutation rates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967" y="3559199"/>
            <a:ext cx="27411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904" y="1990731"/>
            <a:ext cx="244283" cy="236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9471" y="1990730"/>
            <a:ext cx="633683" cy="2360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72041" y="1326640"/>
            <a:ext cx="285588" cy="73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4958" y="3943952"/>
            <a:ext cx="6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Owl monkey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6438" y="4129008"/>
            <a:ext cx="69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Chimp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42724" y="4124476"/>
            <a:ext cx="69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Human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model mutation rates between species?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model mutation rates between species?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8460000">
            <a:off x="3446195" y="2817419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260" y="2717904"/>
            <a:ext cx="31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Mutations per year of the father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model mutation rates between species?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>
            <a:off x="1394641" y="3911546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8460000">
            <a:off x="3446195" y="2817419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260" y="2717904"/>
            <a:ext cx="31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Mutations per year of the father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856" y="2840076"/>
            <a:ext cx="114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of puberty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model mutation rates between species?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91733" y="4152053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85188" y="3971925"/>
            <a:ext cx="275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mutations pre-puberty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>
            <a:off x="1394641" y="3911546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8460000">
            <a:off x="3446195" y="2817419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260" y="2717904"/>
            <a:ext cx="31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Mutations per year of the father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6856" y="2840076"/>
            <a:ext cx="114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of puberty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How can we model mutation rates between species?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91733" y="4152053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85188" y="3971925"/>
            <a:ext cx="275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mutations pre-puberty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>
            <a:off x="1394641" y="3911546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6856" y="2840076"/>
            <a:ext cx="114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of puberty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8460000">
            <a:off x="3446195" y="2817419"/>
            <a:ext cx="10363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6260" y="2717904"/>
            <a:ext cx="31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Mutations per year of the father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1289803"/>
            <a:ext cx="29191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 age of puberty changes with or without changing the underlying mechanisms?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Expectations when age of puberty varies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2" cy="3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4595" y="2060953"/>
            <a:ext cx="229071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When only puberty changes, the lines shift along the x-axis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C331FBF-8AC5-1046-BB9F-CE562E322339}"/>
              </a:ext>
            </a:extLst>
          </p:cNvPr>
          <p:cNvCxnSpPr>
            <a:cxnSpLocks/>
          </p:cNvCxnSpPr>
          <p:nvPr/>
        </p:nvCxnSpPr>
        <p:spPr>
          <a:xfrm flipH="1">
            <a:off x="1919801" y="4159034"/>
            <a:ext cx="213566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Expectations when age of puberty varies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4595" y="2060953"/>
            <a:ext cx="229071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Simultaneously changing mutation rate in females or pre-puberty males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A486AA3-F780-0846-BAB2-24D52489AD1A}"/>
              </a:ext>
            </a:extLst>
          </p:cNvPr>
          <p:cNvCxnSpPr>
            <a:cxnSpLocks/>
          </p:cNvCxnSpPr>
          <p:nvPr/>
        </p:nvCxnSpPr>
        <p:spPr>
          <a:xfrm flipH="1">
            <a:off x="1919802" y="3308592"/>
            <a:ext cx="2205468" cy="8504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Expectations when age of puberty varies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72" y="1190745"/>
            <a:ext cx="6361323" cy="3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4595" y="2060953"/>
            <a:ext cx="22907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Simultaneously changing the mutation rate in males AFTER puberty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0F0E846-8C25-F548-96DF-1FF87467195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92218"/>
            <a:ext cx="579353" cy="7843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C50F551-C923-BD48-9A1B-D852E7765658}"/>
              </a:ext>
            </a:extLst>
          </p:cNvPr>
          <p:cNvCxnSpPr>
            <a:cxnSpLocks/>
          </p:cNvCxnSpPr>
          <p:nvPr/>
        </p:nvCxnSpPr>
        <p:spPr>
          <a:xfrm flipH="1" flipV="1">
            <a:off x="5219622" y="2993690"/>
            <a:ext cx="183016" cy="4894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39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72A777E-4FB3-5D44-80D3-1C927F4A5FD5}"/>
              </a:ext>
            </a:extLst>
          </p:cNvPr>
          <p:cNvGrpSpPr/>
          <p:nvPr/>
        </p:nvGrpSpPr>
        <p:grpSpPr>
          <a:xfrm>
            <a:off x="636234" y="20940"/>
            <a:ext cx="7871531" cy="5102513"/>
            <a:chOff x="636234" y="20940"/>
            <a:chExt cx="7871531" cy="51025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3108B0D-E4CE-D446-8760-200B2ECB547C}"/>
                </a:ext>
              </a:extLst>
            </p:cNvPr>
            <p:cNvSpPr txBox="1"/>
            <p:nvPr/>
          </p:nvSpPr>
          <p:spPr>
            <a:xfrm>
              <a:off x="1169605" y="432270"/>
              <a:ext cx="229071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Changing age of puberty only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DFAF3E9-F56B-234A-A1DF-6F7AF9878A56}"/>
                </a:ext>
              </a:extLst>
            </p:cNvPr>
            <p:cNvSpPr txBox="1"/>
            <p:nvPr/>
          </p:nvSpPr>
          <p:spPr>
            <a:xfrm>
              <a:off x="636234" y="2205861"/>
              <a:ext cx="335745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females or pre-puberty males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7A05ED6-3E9C-B547-8875-58895D76B08C}"/>
                </a:ext>
              </a:extLst>
            </p:cNvPr>
            <p:cNvSpPr txBox="1"/>
            <p:nvPr/>
          </p:nvSpPr>
          <p:spPr>
            <a:xfrm>
              <a:off x="761744" y="3951437"/>
              <a:ext cx="310643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males after puberty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FE0C5944-6072-3C46-954F-779044DE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1754123"/>
              <a:ext cx="4090367" cy="16361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8DA0BC2A-6F3F-F340-9C9D-25EF9025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7" y="3487307"/>
              <a:ext cx="4090367" cy="16361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97ED6265-796A-884A-A824-2DE036EE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20940"/>
              <a:ext cx="4090365" cy="16361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34160E5-7555-F846-8EAC-87E11512B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1245108"/>
              <a:ext cx="163437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34AA3AC-6163-8041-9F29-C7D24BCA1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2612786"/>
              <a:ext cx="1724182" cy="37273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8FA36D4B-3323-F04B-ACC1-584B2F3E72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7229" y="3780065"/>
              <a:ext cx="275897" cy="3755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D7058D7-24DA-9849-8C0B-A51724C0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111" y="4232267"/>
              <a:ext cx="48863" cy="2130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Mutation rates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52886" y="1518703"/>
            <a:ext cx="7038229" cy="2357514"/>
            <a:chOff x="922346" y="1582311"/>
            <a:chExt cx="7038229" cy="2357514"/>
          </a:xfrm>
        </p:grpSpPr>
        <p:grpSp>
          <p:nvGrpSpPr>
            <p:cNvPr id="11" name="Group 10"/>
            <p:cNvGrpSpPr/>
            <p:nvPr/>
          </p:nvGrpSpPr>
          <p:grpSpPr>
            <a:xfrm>
              <a:off x="922346" y="1582311"/>
              <a:ext cx="2703443" cy="1925301"/>
              <a:chOff x="779228" y="1590262"/>
              <a:chExt cx="2703443" cy="19253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79228" y="1590262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Short term</a:t>
                </a:r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1944093" y="2113481"/>
                <a:ext cx="373711" cy="812599"/>
              </a:xfrm>
              <a:prstGeom prst="downArrow">
                <a:avLst>
                  <a:gd name="adj1" fmla="val 45744"/>
                  <a:gd name="adj2" fmla="val 755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79228" y="2992343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Disease risk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257132" y="1582311"/>
              <a:ext cx="2703443" cy="2357514"/>
              <a:chOff x="5114014" y="1590262"/>
              <a:chExt cx="2703443" cy="235751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114014" y="1590262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Long term</a:t>
                </a: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6278879" y="2113480"/>
                <a:ext cx="373711" cy="812599"/>
              </a:xfrm>
              <a:prstGeom prst="downArrow">
                <a:avLst>
                  <a:gd name="adj1" fmla="val 45744"/>
                  <a:gd name="adj2" fmla="val 755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14014" y="2993669"/>
                <a:ext cx="27034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Differences between species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72A777E-4FB3-5D44-80D3-1C927F4A5FD5}"/>
              </a:ext>
            </a:extLst>
          </p:cNvPr>
          <p:cNvGrpSpPr/>
          <p:nvPr/>
        </p:nvGrpSpPr>
        <p:grpSpPr>
          <a:xfrm>
            <a:off x="636234" y="20940"/>
            <a:ext cx="7871531" cy="5102513"/>
            <a:chOff x="636234" y="20940"/>
            <a:chExt cx="7871531" cy="51025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3108B0D-E4CE-D446-8760-200B2ECB547C}"/>
                </a:ext>
              </a:extLst>
            </p:cNvPr>
            <p:cNvSpPr txBox="1"/>
            <p:nvPr/>
          </p:nvSpPr>
          <p:spPr>
            <a:xfrm>
              <a:off x="1169605" y="432270"/>
              <a:ext cx="229071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Changing age of puberty only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DFAF3E9-F56B-234A-A1DF-6F7AF9878A56}"/>
                </a:ext>
              </a:extLst>
            </p:cNvPr>
            <p:cNvSpPr txBox="1"/>
            <p:nvPr/>
          </p:nvSpPr>
          <p:spPr>
            <a:xfrm>
              <a:off x="636234" y="2205861"/>
              <a:ext cx="335745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females or pre-puberty males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7A05ED6-3E9C-B547-8875-58895D76B08C}"/>
                </a:ext>
              </a:extLst>
            </p:cNvPr>
            <p:cNvSpPr txBox="1"/>
            <p:nvPr/>
          </p:nvSpPr>
          <p:spPr>
            <a:xfrm>
              <a:off x="761744" y="3951437"/>
              <a:ext cx="310643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males after puberty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FE0C5944-6072-3C46-954F-779044DE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1754123"/>
              <a:ext cx="4090367" cy="16361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8DA0BC2A-6F3F-F340-9C9D-25EF9025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7" y="3487307"/>
              <a:ext cx="4090367" cy="16361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97ED6265-796A-884A-A824-2DE036EE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20940"/>
              <a:ext cx="4090365" cy="16361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34160E5-7555-F846-8EAC-87E11512B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1245108"/>
              <a:ext cx="163437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034AA3AC-6163-8041-9F29-C7D24BCA1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2612786"/>
              <a:ext cx="1724182" cy="37273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FA36D4B-3323-F04B-ACC1-584B2F3E72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7229" y="3780065"/>
              <a:ext cx="275897" cy="3755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D7058D7-24DA-9849-8C0B-A51724C0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111" y="4232267"/>
              <a:ext cx="48863" cy="2130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1358" y="1705263"/>
            <a:ext cx="8341283" cy="3418191"/>
            <a:chOff x="401358" y="1705263"/>
            <a:chExt cx="8341283" cy="34181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6A7A2D0-ACB1-4F4B-B21B-1895A4D051EF}"/>
                </a:ext>
              </a:extLst>
            </p:cNvPr>
            <p:cNvSpPr/>
            <p:nvPr/>
          </p:nvSpPr>
          <p:spPr>
            <a:xfrm>
              <a:off x="404823" y="1705946"/>
              <a:ext cx="8337818" cy="341750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B285A3D-845D-2E4E-BA57-E069FC5B0C37}"/>
                </a:ext>
              </a:extLst>
            </p:cNvPr>
            <p:cNvSpPr txBox="1"/>
            <p:nvPr/>
          </p:nvSpPr>
          <p:spPr>
            <a:xfrm>
              <a:off x="401358" y="1705263"/>
              <a:ext cx="31115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 to molecular machinery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7BD03E7-806E-3548-86FE-514DCBF12D32}"/>
              </a:ext>
            </a:extLst>
          </p:cNvPr>
          <p:cNvGrpSpPr/>
          <p:nvPr/>
        </p:nvGrpSpPr>
        <p:grpSpPr>
          <a:xfrm>
            <a:off x="636234" y="20940"/>
            <a:ext cx="7871531" cy="5102513"/>
            <a:chOff x="636234" y="20940"/>
            <a:chExt cx="7871531" cy="510251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8F1D5435-4938-2040-BF2E-21AE5A73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20940"/>
              <a:ext cx="4090365" cy="1636146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B4BB0EE-C778-6440-91AD-59939B793447}"/>
                </a:ext>
              </a:extLst>
            </p:cNvPr>
            <p:cNvSpPr txBox="1"/>
            <p:nvPr/>
          </p:nvSpPr>
          <p:spPr>
            <a:xfrm>
              <a:off x="1169605" y="432270"/>
              <a:ext cx="229071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Changing age of puberty only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EDD0A6D-110D-2D45-9118-DC28CD3AC457}"/>
                </a:ext>
              </a:extLst>
            </p:cNvPr>
            <p:cNvSpPr txBox="1"/>
            <p:nvPr/>
          </p:nvSpPr>
          <p:spPr>
            <a:xfrm>
              <a:off x="636234" y="2205861"/>
              <a:ext cx="335745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females or pre-puberty males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4A85C84-332C-AD4F-BB97-6D98A82D2888}"/>
                </a:ext>
              </a:extLst>
            </p:cNvPr>
            <p:cNvSpPr txBox="1"/>
            <p:nvPr/>
          </p:nvSpPr>
          <p:spPr>
            <a:xfrm>
              <a:off x="761744" y="3951437"/>
              <a:ext cx="310643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Also changing mutation rate in males after puberty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1E203CB3-70B9-EF47-8707-41F0E4BB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1754123"/>
              <a:ext cx="4090367" cy="16361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7AA58C03-39AC-094C-8074-4C84F6BA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7" y="3487307"/>
              <a:ext cx="4090367" cy="16361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B9DD8CB4-B1E6-064B-95E6-A953606DF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1245108"/>
              <a:ext cx="163437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289BDF8-2596-DB41-B706-85CA7F0E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2612786"/>
              <a:ext cx="1724182" cy="37273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2BC3E92-260C-4743-B78F-6C36F5FDCA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7229" y="3780065"/>
              <a:ext cx="275897" cy="3755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A094CDC-3A28-9F41-9807-936186409C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111" y="4232267"/>
              <a:ext cx="48863" cy="21302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1358" y="1705263"/>
            <a:ext cx="8341283" cy="3418191"/>
            <a:chOff x="401358" y="1705263"/>
            <a:chExt cx="8341283" cy="34181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6A7A2D0-ACB1-4F4B-B21B-1895A4D051EF}"/>
                </a:ext>
              </a:extLst>
            </p:cNvPr>
            <p:cNvSpPr/>
            <p:nvPr/>
          </p:nvSpPr>
          <p:spPr>
            <a:xfrm>
              <a:off x="404823" y="1705946"/>
              <a:ext cx="8337818" cy="341750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B285A3D-845D-2E4E-BA57-E069FC5B0C37}"/>
                </a:ext>
              </a:extLst>
            </p:cNvPr>
            <p:cNvSpPr txBox="1"/>
            <p:nvPr/>
          </p:nvSpPr>
          <p:spPr>
            <a:xfrm>
              <a:off x="401358" y="1705263"/>
              <a:ext cx="31115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 to molecular machinery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4878" y="-4174"/>
            <a:ext cx="8337818" cy="1661260"/>
            <a:chOff x="95712" y="-4174"/>
            <a:chExt cx="8337818" cy="16612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39934FE-F295-7640-A86A-3D4380E370F1}"/>
                </a:ext>
              </a:extLst>
            </p:cNvPr>
            <p:cNvSpPr/>
            <p:nvPr/>
          </p:nvSpPr>
          <p:spPr>
            <a:xfrm>
              <a:off x="95712" y="-3491"/>
              <a:ext cx="8337818" cy="1660577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B4D5834-C744-7E43-8D25-385476FEC5E0}"/>
                </a:ext>
              </a:extLst>
            </p:cNvPr>
            <p:cNvSpPr txBox="1"/>
            <p:nvPr/>
          </p:nvSpPr>
          <p:spPr>
            <a:xfrm>
              <a:off x="111982" y="-4174"/>
              <a:ext cx="3447030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change to molecular machinery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6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How can we predict mutation functions?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8368" y="1102173"/>
            <a:ext cx="6763757" cy="3895329"/>
            <a:chOff x="1391337" y="1190745"/>
            <a:chExt cx="6763757" cy="38953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91337" y="1269279"/>
              <a:ext cx="6361325" cy="381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239" y="1396796"/>
              <a:ext cx="1341802" cy="593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413979" y="3805842"/>
              <a:ext cx="27411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point = 1 study</a:t>
              </a:r>
            </a:p>
            <a:p>
              <a:r>
                <a:rPr lang="en-US" dirty="0"/>
                <a:t>Vertical lines = puberty age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88162" y="1190745"/>
              <a:ext cx="1311544" cy="20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2041" y="1326640"/>
              <a:ext cx="285588" cy="732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70177A0-DEAD-4D4D-88EF-8BE0D4EB48EA}"/>
                </a:ext>
              </a:extLst>
            </p:cNvPr>
            <p:cNvSpPr/>
            <p:nvPr/>
          </p:nvSpPr>
          <p:spPr>
            <a:xfrm>
              <a:off x="2857904" y="1990731"/>
              <a:ext cx="244283" cy="2360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E503DD0-8C34-B24F-A169-1E20D6052B7F}"/>
                </a:ext>
              </a:extLst>
            </p:cNvPr>
            <p:cNvSpPr/>
            <p:nvPr/>
          </p:nvSpPr>
          <p:spPr>
            <a:xfrm>
              <a:off x="3522596" y="1990730"/>
              <a:ext cx="633683" cy="2360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495C436-1FE5-4740-821F-0A55A0DF4EE9}"/>
                </a:ext>
              </a:extLst>
            </p:cNvPr>
            <p:cNvSpPr txBox="1"/>
            <p:nvPr/>
          </p:nvSpPr>
          <p:spPr>
            <a:xfrm>
              <a:off x="2594958" y="3943952"/>
              <a:ext cx="697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Owl monkey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EF08507-5528-EA46-B335-AD8286EE2050}"/>
                </a:ext>
              </a:extLst>
            </p:cNvPr>
            <p:cNvSpPr txBox="1"/>
            <p:nvPr/>
          </p:nvSpPr>
          <p:spPr>
            <a:xfrm>
              <a:off x="3206438" y="4129008"/>
              <a:ext cx="69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Chimp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9DF9E32-12C7-8447-B841-185404D93DE6}"/>
                </a:ext>
              </a:extLst>
            </p:cNvPr>
            <p:cNvSpPr txBox="1"/>
            <p:nvPr/>
          </p:nvSpPr>
          <p:spPr>
            <a:xfrm>
              <a:off x="3742724" y="4124476"/>
              <a:ext cx="697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Human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A60ED9B-A959-CE42-AB84-15188BFE8B84}"/>
              </a:ext>
            </a:extLst>
          </p:cNvPr>
          <p:cNvGrpSpPr/>
          <p:nvPr/>
        </p:nvGrpSpPr>
        <p:grpSpPr>
          <a:xfrm>
            <a:off x="6837670" y="700079"/>
            <a:ext cx="2232418" cy="2784820"/>
            <a:chOff x="4417397" y="20940"/>
            <a:chExt cx="4090368" cy="510251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E8685F81-777D-5D42-819F-390D9F839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20940"/>
              <a:ext cx="4090365" cy="16361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BEEC312F-E4E3-434D-9648-B4919B94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8" y="1754123"/>
              <a:ext cx="4090367" cy="16361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8126BF65-F430-A44D-8143-CFD76F3EC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97" y="3487307"/>
              <a:ext cx="4090367" cy="16361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7197CA75-33FC-F94F-A0DA-99E0275E4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1245108"/>
              <a:ext cx="163437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905E577B-1C6E-0742-ABDB-6FED756C1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669" y="2612786"/>
              <a:ext cx="1724182" cy="37273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A26B564-2383-EE49-8435-4195BE3FB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7229" y="3780065"/>
              <a:ext cx="275897" cy="37555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E4AFB89-FE53-A94F-ADFB-BBAF24C2F3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111" y="4232267"/>
              <a:ext cx="48863" cy="2130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6837670" y="644685"/>
            <a:ext cx="2232417" cy="2887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" y="1250857"/>
            <a:ext cx="6576060" cy="3614301"/>
            <a:chOff x="-47543" y="1061487"/>
            <a:chExt cx="6481539" cy="356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1061487"/>
              <a:ext cx="4428286" cy="3562350"/>
              <a:chOff x="457200" y="1061487"/>
              <a:chExt cx="4428286" cy="3562350"/>
            </a:xfrm>
          </p:grpSpPr>
          <p:pic>
            <p:nvPicPr>
              <p:cNvPr id="4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061487"/>
                <a:ext cx="4122073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708220" y="4236788"/>
                <a:ext cx="1177266" cy="310373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r>
                  <a:rPr lang="en-US" sz="1200" dirty="0" err="1"/>
                  <a:t>Goriely</a:t>
                </a:r>
                <a:r>
                  <a:rPr lang="en-US" sz="1200" dirty="0"/>
                  <a:t> 2016</a:t>
                </a:r>
                <a:endParaRPr lang="en-US" sz="3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39305" y="170569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49878" y="1806924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0468" y="2440359"/>
                <a:ext cx="948211" cy="46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52095" y="169486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9384" y="1788375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10931" y="2440359"/>
                <a:ext cx="925954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28794" y="2673459"/>
                <a:ext cx="717672" cy="40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54200" y="3559524"/>
                <a:ext cx="651336" cy="250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24050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15459" y="3184874"/>
                <a:ext cx="335641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659" y="3188398"/>
                <a:ext cx="372154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659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649048" y="2107827"/>
              <a:ext cx="745912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/>
                <a:t>Age of puberty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70852" y="2329504"/>
              <a:ext cx="123916" cy="2382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667601" y="1124855"/>
              <a:ext cx="894665" cy="105254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67601" y="2322180"/>
              <a:ext cx="1268540" cy="17750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𝒈𝑭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𝒚𝑴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𝑹𝑳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We model mutation rate as the average of the contribution of mutations from three life-stages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8788" y="3684568"/>
                <a:ext cx="3910432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Reproductive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longevity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duration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</m:t>
                      </m:r>
                      <m:r>
                        <a:rPr lang="en-US" b="0" i="0" smtClean="0">
                          <a:latin typeface="Cambria Math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stage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88" y="3684568"/>
                <a:ext cx="3910432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244" t="-2597" b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𝑔𝐹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blipFill rotWithShape="1">
                <a:blip r:embed="rId7"/>
                <a:stretch>
                  <a:fillRect l="-146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2309813" y="3087543"/>
            <a:ext cx="4605019" cy="169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54861" y="3946931"/>
            <a:ext cx="4605019" cy="37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78223" y="1315149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4460" y="1195902"/>
            <a:ext cx="8979540" cy="359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" y="1250857"/>
            <a:ext cx="6576060" cy="3614301"/>
            <a:chOff x="-47543" y="1061487"/>
            <a:chExt cx="6481539" cy="356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1061487"/>
              <a:ext cx="4428286" cy="3562350"/>
              <a:chOff x="457200" y="1061487"/>
              <a:chExt cx="4428286" cy="3562350"/>
            </a:xfrm>
          </p:grpSpPr>
          <p:pic>
            <p:nvPicPr>
              <p:cNvPr id="4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061487"/>
                <a:ext cx="4122073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708220" y="4236788"/>
                <a:ext cx="1177266" cy="310373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r>
                  <a:rPr lang="en-US" sz="1200" dirty="0" err="1"/>
                  <a:t>Goriely</a:t>
                </a:r>
                <a:r>
                  <a:rPr lang="en-US" sz="1200" dirty="0"/>
                  <a:t> 2016</a:t>
                </a:r>
                <a:endParaRPr lang="en-US" sz="3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39305" y="170569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49878" y="1806924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0468" y="2440359"/>
                <a:ext cx="948211" cy="46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52095" y="169486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9384" y="1788375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10931" y="2440359"/>
                <a:ext cx="925954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28794" y="2673459"/>
                <a:ext cx="717672" cy="40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54200" y="3559524"/>
                <a:ext cx="651336" cy="250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24050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15459" y="3184874"/>
                <a:ext cx="335641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659" y="3188398"/>
                <a:ext cx="372154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659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649048" y="2107827"/>
              <a:ext cx="745912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1200" dirty="0"/>
                <a:t>Age of puberty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70852" y="2329504"/>
              <a:ext cx="123916" cy="2382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667601" y="2341630"/>
              <a:ext cx="1268540" cy="17750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𝒈𝑭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𝒚𝑴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𝑹𝑳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We model mutation rate as the average of the contribution of mutations from three life-stages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8788" y="3684568"/>
                <a:ext cx="3910432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Reproductive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longevity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duration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</m:t>
                      </m:r>
                      <m:r>
                        <a:rPr lang="en-US" b="0" i="0" smtClean="0">
                          <a:latin typeface="Cambria Math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stage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88" y="3684568"/>
                <a:ext cx="3910432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244" t="-2597" b="-25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𝑔𝐹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blipFill rotWithShape="1">
                <a:blip r:embed="rId7"/>
                <a:stretch>
                  <a:fillRect l="-146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674131" y="2536513"/>
            <a:ext cx="6456984" cy="20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09813" y="3087543"/>
            <a:ext cx="4605019" cy="169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54861" y="3946931"/>
            <a:ext cx="4605019" cy="37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78223" y="1315149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71531" y="1938858"/>
            <a:ext cx="4353006" cy="169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38559" y="1328305"/>
            <a:ext cx="907712" cy="10678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95924" y="1250857"/>
            <a:ext cx="4182186" cy="3614301"/>
            <a:chOff x="457200" y="1061487"/>
            <a:chExt cx="4122073" cy="3562350"/>
          </a:xfrm>
        </p:grpSpPr>
        <p:pic>
          <p:nvPicPr>
            <p:cNvPr id="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61487"/>
              <a:ext cx="4122073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139305" y="170569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9878" y="1806924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68" y="2440359"/>
              <a:ext cx="948211" cy="46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95" y="1694862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9384" y="1788375"/>
              <a:ext cx="717672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0931" y="2440359"/>
              <a:ext cx="925954" cy="148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8794" y="2673459"/>
              <a:ext cx="717672" cy="40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4200" y="3559524"/>
              <a:ext cx="651336" cy="250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4050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15459" y="3184874"/>
              <a:ext cx="335641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9659" y="3188398"/>
              <a:ext cx="372154" cy="148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659" y="4054616"/>
              <a:ext cx="382818" cy="507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4769566" y="2537366"/>
            <a:ext cx="125723" cy="241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38559" y="1328305"/>
            <a:ext cx="907712" cy="10678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" y="2718582"/>
                <a:ext cx="168248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𝒈𝑭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" y="2718582"/>
                <a:ext cx="1682484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81654" y="1619538"/>
                <a:ext cx="192403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𝒈𝑴</m:t>
                          </m:r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𝑴</m:t>
                          </m:r>
                          <m:r>
                            <a:rPr lang="en-US" b="1" i="1">
                              <a:solidFill>
                                <a:schemeClr val="accent4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654" y="1619538"/>
                <a:ext cx="1924038" cy="395621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84672" y="3243057"/>
                <a:ext cx="257520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𝒈𝑴</m:t>
                          </m:r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𝒚𝑴</m:t>
                          </m:r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672" y="3243057"/>
                <a:ext cx="2575208" cy="395621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We model mutation rate as the average of the contribution of mutations from three life-stages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𝑔𝐹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blipFill rotWithShape="1">
                <a:blip r:embed="rId7"/>
                <a:stretch>
                  <a:fillRect l="-146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05692" y="1938858"/>
            <a:ext cx="3538307" cy="1304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17750" y="3187701"/>
            <a:ext cx="757060" cy="161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0380" y="3228389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57968" y="4166959"/>
            <a:ext cx="1268638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53428" y="4153915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76572" y="1314345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8559" y="2529934"/>
            <a:ext cx="1287039" cy="1857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8902" y="2546654"/>
            <a:ext cx="190973" cy="696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48902" y="2445806"/>
            <a:ext cx="756790" cy="4683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/>
              <a:t>Age of puberty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85239" y="4677766"/>
            <a:ext cx="1194434" cy="3148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 err="1"/>
              <a:t>Goriely</a:t>
            </a:r>
            <a:r>
              <a:rPr lang="en-US" sz="1200" dirty="0"/>
              <a:t> 2016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Reproductive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longevity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𝑟𝑒𝑝𝑟𝑜𝑑𝑢𝑐𝑡𝑖𝑜𝑛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𝑃𝑢𝑏𝑒𝑟𝑡𝑦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d>
                    </m:oMath>
                  </m:oMathPara>
                </a14:m>
                <a:endParaRPr lang="en-US" b="0" i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blipFill rotWithShape="0">
                <a:blip r:embed="rId8"/>
                <a:stretch>
                  <a:fillRect l="-980" t="-3289" b="-4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" y="1250857"/>
            <a:ext cx="6576060" cy="3614301"/>
            <a:chOff x="-47543" y="1061487"/>
            <a:chExt cx="6481539" cy="356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1061487"/>
              <a:ext cx="4122073" cy="3562350"/>
              <a:chOff x="457200" y="1061487"/>
              <a:chExt cx="4122073" cy="3562350"/>
            </a:xfrm>
          </p:grpSpPr>
          <p:pic>
            <p:nvPicPr>
              <p:cNvPr id="4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061487"/>
                <a:ext cx="4122073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39305" y="170569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49878" y="1806924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0468" y="2440359"/>
                <a:ext cx="948211" cy="46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52095" y="169486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9384" y="1788375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10931" y="2440359"/>
                <a:ext cx="925954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28794" y="2673459"/>
                <a:ext cx="717672" cy="40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54200" y="3559524"/>
                <a:ext cx="651336" cy="250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24050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15459" y="3184874"/>
                <a:ext cx="335641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659" y="3188398"/>
                <a:ext cx="372154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659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570852" y="2329504"/>
              <a:ext cx="123916" cy="2382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667601" y="1137822"/>
              <a:ext cx="894665" cy="105254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𝒈𝑭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𝒚𝑴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𝑹𝑳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We model mutation rate as the average of the contribution of mutations from three life-stages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𝑔𝐹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blipFill rotWithShape="1">
                <a:blip r:embed="rId7"/>
                <a:stretch>
                  <a:fillRect l="-146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317750" y="3187701"/>
            <a:ext cx="757060" cy="161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0380" y="3228389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57968" y="4166959"/>
            <a:ext cx="1268638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53428" y="4153915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78223" y="1315149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8559" y="2529934"/>
            <a:ext cx="1287039" cy="1857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8902" y="2546654"/>
            <a:ext cx="190973" cy="696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48902" y="2445806"/>
            <a:ext cx="756790" cy="4683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/>
              <a:t>Age of puberty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5239" y="4677766"/>
            <a:ext cx="1194434" cy="3148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 err="1"/>
              <a:t>Goriely</a:t>
            </a:r>
            <a:r>
              <a:rPr lang="en-US" sz="1200" dirty="0"/>
              <a:t> 2016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Reproductive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longevity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𝑟𝑒𝑝𝑟𝑜𝑑𝑢𝑐𝑡𝑖𝑜𝑛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𝑃𝑢𝑏𝑒𝑟𝑡𝑦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d>
                    </m:oMath>
                  </m:oMathPara>
                </a14:m>
                <a:endParaRPr lang="en-US" b="0" i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blipFill rotWithShape="0">
                <a:blip r:embed="rId8"/>
                <a:stretch>
                  <a:fillRect l="-980" t="-3289" b="-4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20" y="1250857"/>
            <a:ext cx="6576060" cy="3741808"/>
            <a:chOff x="-47543" y="1061487"/>
            <a:chExt cx="6481539" cy="3688024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1061487"/>
              <a:ext cx="4122073" cy="3688024"/>
              <a:chOff x="457200" y="1061487"/>
              <a:chExt cx="4122073" cy="3688024"/>
            </a:xfrm>
          </p:grpSpPr>
          <p:pic>
            <p:nvPicPr>
              <p:cNvPr id="4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061487"/>
                <a:ext cx="4122073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107860" y="4439138"/>
                <a:ext cx="1177266" cy="310373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r>
                  <a:rPr lang="en-US" sz="1200" dirty="0" err="1"/>
                  <a:t>Goriely</a:t>
                </a:r>
                <a:r>
                  <a:rPr lang="en-US" sz="1200" dirty="0"/>
                  <a:t> 2016</a:t>
                </a:r>
                <a:endParaRPr lang="en-US" sz="3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39305" y="170569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49878" y="1806924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0468" y="2440359"/>
                <a:ext cx="948211" cy="46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52095" y="1694862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9384" y="1788375"/>
                <a:ext cx="717672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10931" y="2440359"/>
                <a:ext cx="925954" cy="148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28794" y="2673459"/>
                <a:ext cx="717672" cy="40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54200" y="3559524"/>
                <a:ext cx="651336" cy="250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24050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15459" y="3184874"/>
                <a:ext cx="335641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659" y="3188398"/>
                <a:ext cx="372154" cy="148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659" y="4054616"/>
                <a:ext cx="382818" cy="507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570852" y="2329504"/>
              <a:ext cx="123916" cy="2382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667601" y="1137822"/>
              <a:ext cx="894665" cy="105254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𝒈𝑭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543" y="2508115"/>
                  <a:ext cx="1658301" cy="3899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4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𝑴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78" y="1424869"/>
                  <a:ext cx="1896383" cy="3899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𝒈𝑴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𝒚𝑴</m:t>
                            </m:r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𝑹𝑳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803" y="3025052"/>
                  <a:ext cx="2538193" cy="3899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Reproductive longevity determines mutation rates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𝑹𝑳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Reproductive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longevity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𝑟𝑒𝑝𝑟𝑜𝑑𝑢𝑐𝑡𝑖𝑜𝑛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𝑃𝑢𝑏𝑒𝑟𝑡𝑦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d>
                    </m:oMath>
                  </m:oMathPara>
                </a14:m>
                <a:endParaRPr lang="en-US" b="0" i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79072"/>
                <a:ext cx="4341956" cy="916982"/>
              </a:xfrm>
              <a:prstGeom prst="rect">
                <a:avLst/>
              </a:prstGeom>
              <a:blipFill rotWithShape="0">
                <a:blip r:embed="rId6"/>
                <a:stretch>
                  <a:fillRect l="-980" t="-3289" b="-4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  <a:ea typeface="Cambria Math"/>
                                </a:rPr>
                                <m:t>𝑔𝐹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𝑔𝑀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007165"/>
                <a:ext cx="3314723" cy="945772"/>
              </a:xfrm>
              <a:prstGeom prst="rect">
                <a:avLst/>
              </a:prstGeom>
              <a:blipFill rotWithShape="1">
                <a:blip r:embed="rId7"/>
                <a:stretch>
                  <a:fillRect l="-146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317750" y="3187701"/>
            <a:ext cx="757060" cy="161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0380" y="3228389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57968" y="4166959"/>
            <a:ext cx="1268638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53428" y="4153915"/>
            <a:ext cx="104920" cy="167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78223" y="1315149"/>
            <a:ext cx="907712" cy="30726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8559" y="2529934"/>
            <a:ext cx="1287039" cy="18578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8902" y="2546654"/>
            <a:ext cx="190973" cy="696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16650" y="3274807"/>
            <a:ext cx="387350" cy="31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128000" y="2347934"/>
            <a:ext cx="527050" cy="31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48902" y="2445806"/>
            <a:ext cx="756790" cy="4683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/>
              <a:t>Age of puberty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2250" y="2520454"/>
            <a:ext cx="2500114" cy="242126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2250" y="1258172"/>
            <a:ext cx="5383441" cy="12622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Human studies give us a mutation rate function for a given age of puberty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57904" y="1990731"/>
            <a:ext cx="244283" cy="21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16316" y="1990730"/>
            <a:ext cx="471708" cy="21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88162" y="1190745"/>
            <a:ext cx="1311544" cy="206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72041" y="1326640"/>
            <a:ext cx="285588" cy="73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4958" y="3780663"/>
            <a:ext cx="6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Owl monkey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6438" y="3933063"/>
            <a:ext cx="69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Chimp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 = model predictions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Altering reproductive longevity predicts mutation rates for chimpanzee and owl monkey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lines = model predictions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Mutation rates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52886" y="1518703"/>
            <a:ext cx="7038229" cy="2357514"/>
            <a:chOff x="922346" y="1582311"/>
            <a:chExt cx="7038229" cy="2357514"/>
          </a:xfrm>
        </p:grpSpPr>
        <p:grpSp>
          <p:nvGrpSpPr>
            <p:cNvPr id="11" name="Group 10"/>
            <p:cNvGrpSpPr/>
            <p:nvPr/>
          </p:nvGrpSpPr>
          <p:grpSpPr>
            <a:xfrm>
              <a:off x="922346" y="1582311"/>
              <a:ext cx="2703443" cy="1925301"/>
              <a:chOff x="779228" y="1590262"/>
              <a:chExt cx="2703443" cy="19253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79228" y="1590262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Short term</a:t>
                </a:r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1944093" y="2113481"/>
                <a:ext cx="373711" cy="812599"/>
              </a:xfrm>
              <a:prstGeom prst="downArrow">
                <a:avLst>
                  <a:gd name="adj1" fmla="val 45744"/>
                  <a:gd name="adj2" fmla="val 755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79228" y="2992343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Disease risk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257132" y="1582311"/>
              <a:ext cx="2703443" cy="2357514"/>
              <a:chOff x="5114014" y="1590262"/>
              <a:chExt cx="2703443" cy="235751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114014" y="1590262"/>
                <a:ext cx="2703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Long term</a:t>
                </a: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6278879" y="2113480"/>
                <a:ext cx="373711" cy="812599"/>
              </a:xfrm>
              <a:prstGeom prst="downArrow">
                <a:avLst>
                  <a:gd name="adj1" fmla="val 45744"/>
                  <a:gd name="adj2" fmla="val 755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14014" y="2993669"/>
                <a:ext cx="27034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Differences between species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219365" y="4351351"/>
            <a:ext cx="67052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mutation rate is a trait that can evolve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60252" y="1269279"/>
            <a:ext cx="4288807" cy="46166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Only age of puberty varies!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lines = model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47A1D7B-66C8-FB47-BF17-1585F132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Altering reproductive longevity predicts mutation rates for chimpanzee and owl monkey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9DF26F0-D700-9944-B036-9B1D638FE933}"/>
              </a:ext>
            </a:extLst>
          </p:cNvPr>
          <p:cNvGrpSpPr/>
          <p:nvPr/>
        </p:nvGrpSpPr>
        <p:grpSpPr>
          <a:xfrm>
            <a:off x="6588575" y="1747272"/>
            <a:ext cx="2400877" cy="960351"/>
            <a:chOff x="4784791" y="1755436"/>
            <a:chExt cx="4090365" cy="16361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E13FCBCE-03A2-EF4A-9ED5-5F694E75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791" y="1755436"/>
              <a:ext cx="4090365" cy="16361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4290B3C-05EC-CF4F-86C0-29E62EF45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062" y="2979604"/>
              <a:ext cx="163437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8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 human at age 25 passes on the same number of mutations as an owl monkey at age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625394" y="3393939"/>
            <a:ext cx="1380015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5409" y="3393939"/>
            <a:ext cx="0" cy="112196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55421" y="3393939"/>
            <a:ext cx="0" cy="112196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lines = model predictions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5409" y="3393939"/>
            <a:ext cx="1150012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 human at age 25 passes on the same number of mutations as an owl monkey at age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625394" y="3393939"/>
            <a:ext cx="1380015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5409" y="3393939"/>
            <a:ext cx="0" cy="112196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55421" y="3393939"/>
            <a:ext cx="0" cy="112196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lines = model predictions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5409" y="3393939"/>
            <a:ext cx="1150012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Measuring samples with different reproductive longevities leads to differences in rate estimates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8" y="1269279"/>
            <a:ext cx="6361323" cy="38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2625394" y="3812750"/>
            <a:ext cx="843741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62155" y="3812750"/>
            <a:ext cx="0" cy="703152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595171" y="3017010"/>
            <a:ext cx="0" cy="1498892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939" y="3559199"/>
            <a:ext cx="3226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point = 1 study</a:t>
            </a:r>
          </a:p>
          <a:p>
            <a:r>
              <a:rPr lang="en-US" dirty="0"/>
              <a:t>Vertical lines = puberty age</a:t>
            </a:r>
          </a:p>
          <a:p>
            <a:r>
              <a:rPr lang="en-US" dirty="0"/>
              <a:t>Dashed lines = model predictions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25394" y="3017010"/>
            <a:ext cx="2969777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Mutational spectra show no evidence of evolution of the mutational machinery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82" y="1227694"/>
            <a:ext cx="5163637" cy="38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Take home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402" y="2128723"/>
            <a:ext cx="8661196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Owl 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549"/>
            <a:ext cx="3219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Owl monkeys have a lower </a:t>
            </a:r>
            <a:r>
              <a:rPr lang="en-US" b="1" dirty="0"/>
              <a:t>average</a:t>
            </a:r>
            <a:r>
              <a:rPr lang="en-US" dirty="0"/>
              <a:t> mutation rate than apes and a similar paternal age effect as humans</a:t>
            </a:r>
          </a:p>
          <a:p>
            <a:endParaRPr lang="en-US" dirty="0"/>
          </a:p>
          <a:p>
            <a:r>
              <a:rPr lang="en-US" dirty="0"/>
              <a:t>This lower rate can be explained entirely by its earlier puberty age and age at reproduction</a:t>
            </a:r>
          </a:p>
          <a:p>
            <a:endParaRPr lang="en-US" dirty="0"/>
          </a:p>
          <a:p>
            <a:r>
              <a:rPr lang="en-US" dirty="0"/>
              <a:t>Mutation rates are a </a:t>
            </a:r>
            <a:r>
              <a:rPr lang="en-US" b="1" dirty="0"/>
              <a:t>function</a:t>
            </a:r>
            <a:r>
              <a:rPr lang="en-US" dirty="0"/>
              <a:t> of reproductive longevity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407" y="2066319"/>
            <a:ext cx="8144898" cy="21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Take home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402" y="3152851"/>
            <a:ext cx="8661196" cy="1719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Owl 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549"/>
            <a:ext cx="3219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Owl monkeys have a lower </a:t>
            </a:r>
            <a:r>
              <a:rPr lang="en-US" b="1" dirty="0"/>
              <a:t>average</a:t>
            </a:r>
            <a:r>
              <a:rPr lang="en-US" dirty="0"/>
              <a:t> mutation rate than apes and a similar paternal age effect as humans</a:t>
            </a:r>
          </a:p>
          <a:p>
            <a:endParaRPr lang="en-US" dirty="0"/>
          </a:p>
          <a:p>
            <a:r>
              <a:rPr lang="en-US" dirty="0"/>
              <a:t>This lower rate can be explained entirely by its earlier puberty age and age at reproduction</a:t>
            </a:r>
          </a:p>
          <a:p>
            <a:endParaRPr lang="en-US" dirty="0"/>
          </a:p>
          <a:p>
            <a:r>
              <a:rPr lang="en-US" dirty="0"/>
              <a:t>Mutation rates are a </a:t>
            </a:r>
            <a:r>
              <a:rPr lang="en-US" b="1" dirty="0"/>
              <a:t>function</a:t>
            </a:r>
            <a:r>
              <a:rPr lang="en-US" dirty="0"/>
              <a:t> of reproductive longevity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407" y="3354992"/>
            <a:ext cx="8144898" cy="884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Take home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Owl monkeys have a lower </a:t>
            </a:r>
            <a:r>
              <a:rPr lang="en-US" b="1" dirty="0"/>
              <a:t>average</a:t>
            </a:r>
            <a:r>
              <a:rPr lang="en-US" dirty="0"/>
              <a:t> mutation rate than apes and a similar paternal age effect as humans</a:t>
            </a:r>
          </a:p>
          <a:p>
            <a:endParaRPr lang="en-US" dirty="0"/>
          </a:p>
          <a:p>
            <a:r>
              <a:rPr lang="en-US" dirty="0"/>
              <a:t>This lower rate can be explained entirely by its earlier puberty age and age at reproduction</a:t>
            </a:r>
          </a:p>
          <a:p>
            <a:endParaRPr lang="en-US" dirty="0"/>
          </a:p>
          <a:p>
            <a:r>
              <a:rPr lang="en-US" dirty="0"/>
              <a:t>Mutation rates are a </a:t>
            </a:r>
            <a:r>
              <a:rPr lang="en-US" b="1" dirty="0"/>
              <a:t>function</a:t>
            </a:r>
            <a:r>
              <a:rPr lang="en-US" dirty="0"/>
              <a:t> of reproductive longevity</a:t>
            </a:r>
          </a:p>
        </p:txBody>
      </p:sp>
      <p:pic>
        <p:nvPicPr>
          <p:cNvPr id="4" name="Picture 2" descr="Owl 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549"/>
            <a:ext cx="3219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Reproductive longevity may be important across larger scales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60441" y="1160243"/>
            <a:ext cx="6423118" cy="3853870"/>
            <a:chOff x="1360441" y="1160243"/>
            <a:chExt cx="6423118" cy="38538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60441" y="1160243"/>
              <a:ext cx="6423118" cy="385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444699" y="171907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Human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61843" y="1998152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Chimp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4291" y="286650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5811" y="314558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Mouse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5495" y="2779965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Arabidopsis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8259" y="2985749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Honeybee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1637" y="2982341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Daphnia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4053" y="328075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Drosophila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8610" y="3548919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Heliconius</a:t>
              </a:r>
              <a:endParaRPr 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9143" y="380710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C. </a:t>
              </a:r>
              <a:r>
                <a:rPr lang="en-US" sz="1000" b="1" dirty="0" err="1"/>
                <a:t>briggsae</a:t>
              </a:r>
              <a:endParaRPr lang="en-US" sz="1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7282" y="3783913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C. </a:t>
              </a:r>
              <a:r>
                <a:rPr lang="en-US" sz="1000" b="1" dirty="0" err="1"/>
                <a:t>elegans</a:t>
              </a:r>
              <a:endParaRPr lang="en-US" sz="1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3992" y="3561248"/>
              <a:ext cx="987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Pristionchus</a:t>
              </a:r>
              <a:endParaRPr lang="en-US" sz="1000" b="1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2087217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Indiana University</a:t>
            </a:r>
          </a:p>
          <a:p>
            <a:pPr marL="0" indent="0">
              <a:buNone/>
            </a:pPr>
            <a:r>
              <a:rPr lang="en-US" sz="2000" dirty="0"/>
              <a:t>Matt Hahn</a:t>
            </a:r>
          </a:p>
          <a:p>
            <a:pPr marL="0" indent="0">
              <a:buNone/>
            </a:pPr>
            <a:r>
              <a:rPr lang="en-US" sz="2000" dirty="0"/>
              <a:t>Richard Wang</a:t>
            </a:r>
          </a:p>
          <a:p>
            <a:pPr marL="0" indent="0">
              <a:buNone/>
            </a:pPr>
            <a:r>
              <a:rPr lang="en-US" sz="2000" dirty="0" err="1"/>
              <a:t>Arthi</a:t>
            </a:r>
            <a:r>
              <a:rPr lang="en-US" sz="2000" dirty="0"/>
              <a:t> </a:t>
            </a:r>
            <a:r>
              <a:rPr lang="en-US" sz="2000" dirty="0" err="1"/>
              <a:t>Puri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Predrag</a:t>
            </a:r>
            <a:r>
              <a:rPr lang="en-US" sz="2000" dirty="0"/>
              <a:t> </a:t>
            </a:r>
            <a:r>
              <a:rPr lang="en-US" sz="2000" dirty="0" err="1"/>
              <a:t>Radijovac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6709" y="1463277"/>
            <a:ext cx="29718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Baylor College of Medicine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Jeff Rogers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Muthuswamy</a:t>
            </a:r>
            <a:r>
              <a:rPr lang="en-US" sz="2000" dirty="0"/>
              <a:t> </a:t>
            </a:r>
            <a:r>
              <a:rPr lang="en-US" sz="2000" dirty="0" err="1"/>
              <a:t>Raveendran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R. Alan Harris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463277"/>
            <a:ext cx="23622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University of Texas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(Bastrop colony)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Christian </a:t>
            </a:r>
            <a:r>
              <a:rPr lang="en-US" sz="2000" dirty="0" err="1"/>
              <a:t>Abee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Lawrence Williams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Owl 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549"/>
            <a:ext cx="3219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861332" y="4311946"/>
            <a:ext cx="3222554" cy="646332"/>
            <a:chOff x="2955610" y="4224482"/>
            <a:chExt cx="3222554" cy="646332"/>
          </a:xfrm>
        </p:grpSpPr>
        <p:sp>
          <p:nvSpPr>
            <p:cNvPr id="6" name="TextBox 5"/>
            <p:cNvSpPr txBox="1"/>
            <p:nvPr/>
          </p:nvSpPr>
          <p:spPr>
            <a:xfrm>
              <a:off x="3601942" y="4224483"/>
              <a:ext cx="2576222" cy="646331"/>
            </a:xfrm>
            <a:prstGeom prst="rect">
              <a:avLst/>
            </a:prstGeom>
            <a:solidFill>
              <a:srgbClr val="9D223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The Precision Health Initiative</a:t>
              </a:r>
            </a:p>
          </p:txBody>
        </p:sp>
        <p:pic>
          <p:nvPicPr>
            <p:cNvPr id="2050" name="Picture 2" descr="Image result for indiana university color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610" y="4224482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1473" y="3611544"/>
            <a:ext cx="1901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owl monkeys!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54732" y="1192408"/>
            <a:ext cx="4435649" cy="3850250"/>
            <a:chOff x="4554731" y="1192408"/>
            <a:chExt cx="4435649" cy="3850250"/>
          </a:xfrm>
        </p:grpSpPr>
        <p:grpSp>
          <p:nvGrpSpPr>
            <p:cNvPr id="12" name="Group 11"/>
            <p:cNvGrpSpPr/>
            <p:nvPr/>
          </p:nvGrpSpPr>
          <p:grpSpPr>
            <a:xfrm>
              <a:off x="4554731" y="1192408"/>
              <a:ext cx="4435649" cy="3850250"/>
              <a:chOff x="4274816" y="934421"/>
              <a:chExt cx="4435649" cy="385025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6991" y="934421"/>
                <a:ext cx="4026458" cy="368001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806280" y="4507672"/>
                <a:ext cx="90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Lynch 2016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816" y="4502687"/>
                <a:ext cx="2724350" cy="271648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4917586" y="1262161"/>
              <a:ext cx="216839" cy="14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Mutation rates vary between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3741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variation is broadly correlated with population size across domains of life</a:t>
            </a:r>
          </a:p>
          <a:p>
            <a:endParaRPr lang="en-US" dirty="0"/>
          </a:p>
          <a:p>
            <a:r>
              <a:rPr lang="en-US" dirty="0"/>
              <a:t>Most hypotheses posit changes in selection pressure on mutational machinery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915080"/>
            <a:ext cx="3922295" cy="157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8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0" y="1172814"/>
            <a:ext cx="5552301" cy="346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Inheritance of mutations to F2 generation gives confidence for mutation calls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4" y="1267560"/>
            <a:ext cx="3995173" cy="321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6196" y="1434095"/>
            <a:ext cx="4295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2.92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mutations per year of the father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Ratio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Male:Female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mutations: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2.09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 maternal age effect</a:t>
            </a:r>
          </a:p>
          <a:p>
            <a:endParaRPr lang="en-US" dirty="0"/>
          </a:p>
          <a:p>
            <a:r>
              <a:rPr lang="en-US" dirty="0"/>
              <a:t>Average transmission frequency to F2: </a:t>
            </a:r>
            <a:r>
              <a:rPr lang="en-US" b="1" dirty="0"/>
              <a:t>0.502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472" y="1243009"/>
            <a:ext cx="19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Owl monkey trios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Using species specific spermatogenesis rates does not affect our conclusions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337" y="1269279"/>
            <a:ext cx="6361325" cy="38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9" y="1396796"/>
            <a:ext cx="1341802" cy="5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9894" y="3604078"/>
            <a:ext cx="292608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Each point = 1 study</a:t>
            </a:r>
          </a:p>
          <a:p>
            <a:endParaRPr lang="en-US" sz="1600" dirty="0"/>
          </a:p>
          <a:p>
            <a:r>
              <a:rPr lang="en-US" sz="1600" dirty="0"/>
              <a:t>Dashed lines = model predictions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54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We applied stringent filters to initial MV calls to minimize false positives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3957" y="1898007"/>
            <a:ext cx="2624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Allelic balance in F1</a:t>
            </a:r>
          </a:p>
          <a:p>
            <a:pPr marL="342900" indent="-342900">
              <a:buAutoNum type="arabicPeriod"/>
            </a:pPr>
            <a:r>
              <a:rPr lang="en-US" dirty="0"/>
              <a:t>Read depth in all individuals</a:t>
            </a:r>
          </a:p>
          <a:p>
            <a:pPr marL="342900" indent="-342900">
              <a:buAutoNum type="arabicPeriod"/>
            </a:pPr>
            <a:r>
              <a:rPr lang="en-US" dirty="0"/>
              <a:t>Not homozygous parents</a:t>
            </a:r>
          </a:p>
          <a:p>
            <a:pPr marL="342900" indent="-342900">
              <a:buAutoNum type="arabicPeriod"/>
            </a:pPr>
            <a:r>
              <a:rPr lang="en-US" dirty="0"/>
              <a:t>Allele present in other individuals in sample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332940"/>
            <a:ext cx="6205848" cy="2464195"/>
            <a:chOff x="0" y="1721042"/>
            <a:chExt cx="6205848" cy="246419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9981"/>
              <a:ext cx="3083998" cy="238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998" y="1721042"/>
              <a:ext cx="3121850" cy="238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3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False negative rate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13957" y="1898007"/>
                <a:ext cx="26247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False negative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measured by calculating the proportion of heterozygous SNPs removed by allelic balance filter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57" y="1898007"/>
                <a:ext cx="2624788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56" t="-1736" r="-348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7748" y="4207746"/>
                <a:ext cx="2588608" cy="6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𝑆𝑁𝑃𝑠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" y="4207746"/>
                <a:ext cx="2588608" cy="629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1332940"/>
            <a:ext cx="6205848" cy="2655919"/>
            <a:chOff x="0" y="1721042"/>
            <a:chExt cx="6205848" cy="2655919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9981"/>
              <a:ext cx="3083998" cy="238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998" y="1721042"/>
              <a:ext cx="3121850" cy="238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Brace 2"/>
            <p:cNvSpPr/>
            <p:nvPr/>
          </p:nvSpPr>
          <p:spPr>
            <a:xfrm rot="5400000">
              <a:off x="1012746" y="3483585"/>
              <a:ext cx="152578" cy="905928"/>
            </a:xfrm>
            <a:prstGeom prst="rightBrac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rot="5400000">
              <a:off x="2388731" y="3483585"/>
              <a:ext cx="152578" cy="905928"/>
            </a:xfrm>
            <a:prstGeom prst="rightBrac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68657" y="4006263"/>
              <a:ext cx="440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4376" y="4007629"/>
              <a:ext cx="406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F2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8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Read depth distributions of SNPs and MVs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9" y="1580326"/>
            <a:ext cx="3846697" cy="282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46" y="1287293"/>
            <a:ext cx="3725333" cy="3115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6" y="1349326"/>
            <a:ext cx="2525479" cy="296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525" y="1287292"/>
            <a:ext cx="2565096" cy="3586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50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/>
              <a:t>Mutation rate per site estimates for 14 owl monkey trios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226240"/>
                  </p:ext>
                </p:extLst>
              </p:nvPr>
            </p:nvGraphicFramePr>
            <p:xfrm>
              <a:off x="2785526" y="1200885"/>
              <a:ext cx="3572948" cy="2869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480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262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319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MVs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Callable sites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Mutation rate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u="none" strike="noStrike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u="none" strike="noStrike" smtClean="0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b="0" i="1" u="none" strike="noStrike" smtClean="0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2209943580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7.64405E-09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2208611258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6.84354E-09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2204935186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4.83879E-09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2206292059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8.05969E-09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2205237095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1.24985E-08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2211771942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6.43178E-09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2208823079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1.20757E-08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2211217581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1.48772E-08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2214425687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5.62106E-09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2214171927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8.031E-09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2205884529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8.06118E-09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1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2205628589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7.65901E-09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1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2201248359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7.67425E-09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1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2198415883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3.63985E-09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226240"/>
                  </p:ext>
                </p:extLst>
              </p:nvPr>
            </p:nvGraphicFramePr>
            <p:xfrm>
              <a:off x="2785526" y="1200885"/>
              <a:ext cx="3572948" cy="2869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14802"/>
                    <a:gridCol w="1226219"/>
                    <a:gridCol w="1331927"/>
                  </a:tblGrid>
                  <a:tr h="2027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602" t="-9091" r="-253614" b="-13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82673" t="-9091" r="-108416" b="-13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2"/>
                          <a:stretch>
                            <a:fillRect l="-169266" t="-9091" r="-459" b="-1369697"/>
                          </a:stretch>
                        </a:blip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2209943580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7.64405E-09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2208611258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6.84354E-09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2204935186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4.83879E-09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2206292059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8.05969E-09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2205237095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1.24985E-08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16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2211771942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6.43178E-09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2208823079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1.20757E-08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37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2211217581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1.48772E-08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14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2214425687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5.62106E-09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2214171927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8.031E-09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2205884529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8.06118E-09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2205628589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7.65901E-09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19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2201248359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7.67425E-09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>
                              <a:effectLst/>
                            </a:rPr>
                            <a:t>9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2198415883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3.63985E-09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9871" y="4295707"/>
                <a:ext cx="2664259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71" y="4295707"/>
                <a:ext cx="2664259" cy="615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41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Effect of different filtering levels on estimated number of mutations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368213"/>
            <a:ext cx="8851635" cy="35406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5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Effect of different filtering levels on mutation rates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368213"/>
            <a:ext cx="8851635" cy="35406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54732" y="1192408"/>
            <a:ext cx="4435649" cy="3850250"/>
            <a:chOff x="4554731" y="1192408"/>
            <a:chExt cx="4435649" cy="3850250"/>
          </a:xfrm>
        </p:grpSpPr>
        <p:grpSp>
          <p:nvGrpSpPr>
            <p:cNvPr id="12" name="Group 11"/>
            <p:cNvGrpSpPr/>
            <p:nvPr/>
          </p:nvGrpSpPr>
          <p:grpSpPr>
            <a:xfrm>
              <a:off x="4554731" y="1192408"/>
              <a:ext cx="4435649" cy="3850250"/>
              <a:chOff x="4274816" y="934421"/>
              <a:chExt cx="4435649" cy="385025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6991" y="934421"/>
                <a:ext cx="4026458" cy="368001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806280" y="4507672"/>
                <a:ext cx="90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Lynch 2016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816" y="4502687"/>
                <a:ext cx="2724350" cy="271648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4917586" y="1262161"/>
              <a:ext cx="216839" cy="14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Mutation rates vary between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3741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variation is broadly correlated with population size across domains of life</a:t>
            </a:r>
          </a:p>
          <a:p>
            <a:endParaRPr lang="en-US" dirty="0"/>
          </a:p>
          <a:p>
            <a:r>
              <a:rPr lang="en-US" dirty="0"/>
              <a:t>Most hypotheses posit changes in selection pressure on mutational machinery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Effect of different filtering levels on transmission frequency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368213"/>
            <a:ext cx="8851635" cy="35406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044" y="3078541"/>
                <a:ext cx="7802782" cy="1035666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𝑔𝐹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𝑁𝑅𝐿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𝑅𝐿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𝑁𝑅𝐿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44" y="3078541"/>
                <a:ext cx="7802782" cy="10356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857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3200" dirty="0"/>
                  <a:t>Mutation rate per year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depends on reproductive longevity and non-reproductive longevity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857250"/>
              </a:xfrm>
              <a:blipFill rotWithShape="0">
                <a:blip r:embed="rId3"/>
                <a:stretch>
                  <a:fillRect l="-1556" t="-15000" r="-1185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2762" y="1674389"/>
                <a:ext cx="2407798" cy="377024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defTabSz="68576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2" y="1674389"/>
                <a:ext cx="2407798" cy="377024"/>
              </a:xfrm>
              <a:prstGeom prst="rect">
                <a:avLst/>
              </a:prstGeom>
              <a:blipFill rotWithShape="0"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00690" y="1670116"/>
                <a:ext cx="2407798" cy="377024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defTabSz="68576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90" y="1670116"/>
                <a:ext cx="2407798" cy="377024"/>
              </a:xfrm>
              <a:prstGeom prst="rect">
                <a:avLst/>
              </a:prstGeom>
              <a:blipFill rotWithShape="0"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1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3200" dirty="0"/>
                  <a:t>Mutation rate per year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depends on reproductive longevity and non-reproductive longevity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15000" r="-1185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4" y="1165012"/>
            <a:ext cx="4680573" cy="39784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99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Estimating model parameters from human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8871" y="1456635"/>
                <a:ext cx="5815375" cy="76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𝑐𝑀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𝑦𝑀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𝑹𝑳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𝑐𝐹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71" y="1456635"/>
                <a:ext cx="5815375" cy="7639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104008"/>
                  </p:ext>
                </p:extLst>
              </p:nvPr>
            </p:nvGraphicFramePr>
            <p:xfrm>
              <a:off x="2722368" y="2782990"/>
              <a:ext cx="3699264" cy="1844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963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496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𝑦𝑀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day </a:t>
                          </a:r>
                          <a:r>
                            <a:rPr lang="en-US" dirty="0" err="1"/>
                            <a:t>spermatogenic</a:t>
                          </a:r>
                          <a:r>
                            <a:rPr lang="en-US" dirty="0"/>
                            <a:t> cycle length implies ~23</a:t>
                          </a:r>
                          <a:r>
                            <a:rPr lang="en-US" baseline="0" dirty="0"/>
                            <a:t> divisions per year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104008"/>
                  </p:ext>
                </p:extLst>
              </p:nvPr>
            </p:nvGraphicFramePr>
            <p:xfrm>
              <a:off x="2722368" y="2782990"/>
              <a:ext cx="3699264" cy="1844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9632"/>
                    <a:gridCol w="18496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Estimate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30" t="-103333" r="-100330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34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0" t="-101667" r="-100330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 day </a:t>
                          </a:r>
                          <a:r>
                            <a:rPr lang="en-US" dirty="0" err="1" smtClean="0"/>
                            <a:t>spermatogenic</a:t>
                          </a:r>
                          <a:r>
                            <a:rPr lang="en-US" dirty="0" smtClean="0"/>
                            <a:t> cycle length implies ~23</a:t>
                          </a:r>
                          <a:r>
                            <a:rPr lang="en-US" baseline="0" dirty="0" smtClean="0"/>
                            <a:t> divisions per year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30" t="-396721" r="-10033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2294-1B80-4374-BC50-80F15B730C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83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/>
                  <a:t> with the observed female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𝑔𝐹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𝑐𝐹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=14.2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𝑐𝐹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14.2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=0.458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Or, given a genome size of 2.63 billion base pairs: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0.45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2.63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=1.74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  <a:blipFill rotWithShape="1"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21" y="1276351"/>
            <a:ext cx="4724400" cy="29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3221" y="4393600"/>
            <a:ext cx="952500" cy="23083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900" dirty="0"/>
              <a:t>Kong et al.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9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Estimating the parameters in males after puberty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paternal age effect = 2.01 mutations per year in the father after puberty: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</a:t>
                </a:r>
                <a:r>
                  <a:rPr lang="en-US" sz="2000" dirty="0" err="1"/>
                  <a:t>spermatogenic</a:t>
                </a:r>
                <a:r>
                  <a:rPr lang="en-US" sz="2000" dirty="0"/>
                  <a:t> cycle length of 16 days: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22.8125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  <a:blipFill rotWithShape="0">
                <a:blip r:embed="rId2"/>
                <a:stretch>
                  <a:fillRect l="-1734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21" y="1276351"/>
            <a:ext cx="4724400" cy="29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3221" y="4393600"/>
            <a:ext cx="952500" cy="23083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900" dirty="0"/>
              <a:t>Kong et al.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47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Estimating the parameters in males after puberty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50032" y="1148619"/>
                <a:ext cx="3160929" cy="3943349"/>
              </a:xfrm>
              <a:prstGeom prst="rect">
                <a:avLst/>
              </a:prstGeom>
            </p:spPr>
            <p:txBody>
              <a:bodyPr vert="horz" lIns="91438" tIns="45719" rIns="91438" bIns="45719" rtlCol="0">
                <a:normAutofit/>
              </a:bodyPr>
              <a:lstStyle>
                <a:lvl1pPr marL="342892" indent="-342892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2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8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5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must be an order of magnitude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𝑐𝑀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7.64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22.8125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=3.3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dirty="0"/>
                  <a:t>or…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32" y="1148619"/>
                <a:ext cx="3160929" cy="3943349"/>
              </a:xfrm>
              <a:prstGeom prst="rect">
                <a:avLst/>
              </a:prstGeom>
              <a:blipFill rotWithShape="1">
                <a:blip r:embed="rId3"/>
                <a:stretch>
                  <a:fillRect l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paternal age effect = 2.01 mutations per year in the father after puberty: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</a:t>
                </a:r>
                <a:r>
                  <a:rPr lang="en-US" sz="2000" dirty="0" err="1"/>
                  <a:t>spermatogenic</a:t>
                </a:r>
                <a:r>
                  <a:rPr lang="en-US" sz="2000" dirty="0"/>
                  <a:t> cycle length of 16 days: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22.8125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  <a:blipFill rotWithShape="1">
                <a:blip r:embed="rId4"/>
                <a:stretch>
                  <a:fillRect l="-1734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5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Estimating the parameters in males after puberty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50032" y="1148619"/>
            <a:ext cx="3160929" cy="394334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OR There are fewer than the expected number of divisions per year in this life-stage.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84888" y="2665250"/>
            <a:ext cx="4827587" cy="2390538"/>
            <a:chOff x="4084888" y="2665250"/>
            <a:chExt cx="4827587" cy="239053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888" y="2665250"/>
              <a:ext cx="4827587" cy="217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23152" y="4824956"/>
              <a:ext cx="952500" cy="23083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sz="900" dirty="0" err="1"/>
                <a:t>Scally</a:t>
              </a:r>
              <a:r>
                <a:rPr lang="en-US" sz="900" dirty="0"/>
                <a:t> 2016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69393" y="2665250"/>
              <a:ext cx="828880" cy="54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paternal age effect = 2.01 mutations per year in the father after puberty: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</a:t>
                </a:r>
                <a:r>
                  <a:rPr lang="en-US" sz="2000" dirty="0" err="1"/>
                  <a:t>spermatogenic</a:t>
                </a:r>
                <a:r>
                  <a:rPr lang="en-US" sz="2000" dirty="0"/>
                  <a:t> cycle length of 16 days: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22.8125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  <a:blipFill rotWithShape="1">
                <a:blip r:embed="rId3"/>
                <a:stretch>
                  <a:fillRect l="-1734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1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Estimating the parameters in males after puberty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50032" y="1148619"/>
                <a:ext cx="3396656" cy="3943349"/>
              </a:xfrm>
              <a:prstGeom prst="rect">
                <a:avLst/>
              </a:prstGeom>
            </p:spPr>
            <p:txBody>
              <a:bodyPr vert="horz" lIns="91438" tIns="45719" rIns="91438" bIns="45719" rtlCol="0">
                <a:normAutofit/>
              </a:bodyPr>
              <a:lstStyle>
                <a:lvl1pPr marL="342892" indent="-342892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2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8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5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8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Assuming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between all life stages, we can estimate: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7.64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1.74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=4.39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32" y="1148619"/>
                <a:ext cx="3396656" cy="3943349"/>
              </a:xfrm>
              <a:prstGeom prst="rect">
                <a:avLst/>
              </a:prstGeom>
              <a:blipFill rotWithShape="1">
                <a:blip r:embed="rId3"/>
                <a:stretch>
                  <a:fillRect l="-1792" r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paternal age effect = 2.01 mutations per year in the father after puberty: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𝑦𝑀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</a:t>
                </a:r>
                <a:r>
                  <a:rPr lang="en-US" sz="2000" dirty="0" err="1"/>
                  <a:t>spermatogenic</a:t>
                </a:r>
                <a:r>
                  <a:rPr lang="en-US" sz="2000" dirty="0"/>
                  <a:t> cycle length of 16 days: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22.8125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160929" cy="3943349"/>
              </a:xfrm>
              <a:blipFill rotWithShape="1">
                <a:blip r:embed="rId4"/>
                <a:stretch>
                  <a:fillRect l="-1734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9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Varying only age of puberty can explain mutation rate variation in primates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4583" y="2106078"/>
            <a:ext cx="5659917" cy="28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14410" y="1292175"/>
                <a:ext cx="682026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1.74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−10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∗31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1.74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∗4.39∗</m:t>
                              </m:r>
                              <m:r>
                                <a:rPr lang="en-US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𝑹𝑳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1.74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∗31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10" y="1292175"/>
                <a:ext cx="6820264" cy="662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54732" y="1192408"/>
            <a:ext cx="4435649" cy="3850250"/>
            <a:chOff x="4554731" y="1192408"/>
            <a:chExt cx="4435649" cy="3850250"/>
          </a:xfrm>
        </p:grpSpPr>
        <p:grpSp>
          <p:nvGrpSpPr>
            <p:cNvPr id="12" name="Group 11"/>
            <p:cNvGrpSpPr/>
            <p:nvPr/>
          </p:nvGrpSpPr>
          <p:grpSpPr>
            <a:xfrm>
              <a:off x="4554731" y="1192408"/>
              <a:ext cx="4435649" cy="3850250"/>
              <a:chOff x="4274816" y="934421"/>
              <a:chExt cx="4435649" cy="385025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6991" y="934421"/>
                <a:ext cx="4026458" cy="368001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806280" y="4507672"/>
                <a:ext cx="90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Lynch 2016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816" y="4502687"/>
                <a:ext cx="2724350" cy="271648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4917586" y="1262161"/>
              <a:ext cx="216839" cy="14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Mutation rates vary between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3741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variation is broadly correlated with population size across domains of life</a:t>
            </a:r>
          </a:p>
          <a:p>
            <a:endParaRPr lang="en-US" dirty="0"/>
          </a:p>
          <a:p>
            <a:r>
              <a:rPr lang="en-US" dirty="0"/>
              <a:t>Most hypotheses posit changes in selection pressure on mutational machinery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21325" y="1683153"/>
            <a:ext cx="1405694" cy="10839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3909" y="1151056"/>
            <a:ext cx="24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Multicellular eukaryotes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5287617" y="1409284"/>
            <a:ext cx="433708" cy="2738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127019" y="1409284"/>
            <a:ext cx="331304" cy="2738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708" y="205979"/>
            <a:ext cx="6885092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Owl monkey (</a:t>
            </a:r>
            <a:r>
              <a:rPr lang="en-US" sz="3200" i="1" dirty="0" err="1"/>
              <a:t>Aotus</a:t>
            </a:r>
            <a:r>
              <a:rPr lang="en-US" sz="3200" i="1" dirty="0"/>
              <a:t> </a:t>
            </a:r>
            <a:r>
              <a:rPr lang="en-US" sz="3200" i="1" dirty="0" err="1"/>
              <a:t>nancymaae</a:t>
            </a:r>
            <a:r>
              <a:rPr lang="en-US" sz="3200" dirty="0"/>
              <a:t>) pedigree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4326" y="1163416"/>
            <a:ext cx="36641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New World monkey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Nocturnal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Monogamous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owl mon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7" y="-7530"/>
            <a:ext cx="1625599" cy="15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A37-420A-400E-8ACC-FB9469DD0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26846</TotalTime>
  <Words>1968</Words>
  <Application>Microsoft Office PowerPoint</Application>
  <PresentationFormat>On-screen Show (16:9)</PresentationFormat>
  <Paragraphs>593</Paragraphs>
  <Slides>79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Office Theme</vt:lpstr>
      <vt:lpstr>1_Office Theme</vt:lpstr>
      <vt:lpstr>Reproductive longevity predicts mutation rates in primates</vt:lpstr>
      <vt:lpstr>Mutation rates</vt:lpstr>
      <vt:lpstr>Mutation rates</vt:lpstr>
      <vt:lpstr>Mutation rates</vt:lpstr>
      <vt:lpstr>Mutation rates</vt:lpstr>
      <vt:lpstr>Mutation rates vary between species</vt:lpstr>
      <vt:lpstr>Mutation rates vary between species</vt:lpstr>
      <vt:lpstr>Mutation rates vary between species</vt:lpstr>
      <vt:lpstr>Owl monkey (Aotus nancymaae) pedigree sequencing</vt:lpstr>
      <vt:lpstr>Owl monkey (Aotus nancymaae) pedigree sequencing</vt:lpstr>
      <vt:lpstr>Owl monkey (Aotus nancymaae) pedigree sequencing</vt:lpstr>
      <vt:lpstr>The average owl monkey mutation rate  is 0.81 x 10-8 per site per generation</vt:lpstr>
      <vt:lpstr>The owl monkey rate is roughly 30% lower than great apes</vt:lpstr>
      <vt:lpstr>The owl monkey rate is roughly 30% lower than great apes</vt:lpstr>
      <vt:lpstr>The owl monkey rate is roughly 30% lower than great apes</vt:lpstr>
      <vt:lpstr>Mutation rates in multicellular eukaryotes are also correlated with lifespan</vt:lpstr>
      <vt:lpstr>Human pedigree studies show more mutations are passed on from older fathers</vt:lpstr>
      <vt:lpstr>The mammalian germline exists in three distinct life stages</vt:lpstr>
      <vt:lpstr>Females and males before puberty have a constant number of germline cell divisions</vt:lpstr>
      <vt:lpstr>The germline continuously replicates in males after puberty</vt:lpstr>
      <vt:lpstr>The germline continuously replicates in males after puberty</vt:lpstr>
      <vt:lpstr>The germline continuously replicates in males after puberty</vt:lpstr>
      <vt:lpstr>The germline continuously replicates in males after puberty</vt:lpstr>
      <vt:lpstr>We observe a paternal age effect in owl monkeys</vt:lpstr>
      <vt:lpstr>We observe a paternal age effect in owl monkeys</vt:lpstr>
      <vt:lpstr>No age effect on non-replicative mutations</vt:lpstr>
      <vt:lpstr>How can we compare rates between species while accounting for paternal age effects?</vt:lpstr>
      <vt:lpstr>Age of reproduction is crucial in determining mutation rates per generation</vt:lpstr>
      <vt:lpstr>Paternal age effect explains variation among human studies</vt:lpstr>
      <vt:lpstr>Age of puberty and age of reproduction are both crucial in determining mutation rates</vt:lpstr>
      <vt:lpstr>How can we model mutation rates between species?</vt:lpstr>
      <vt:lpstr>How can we model mutation rates between species?</vt:lpstr>
      <vt:lpstr>How can we model mutation rates between species?</vt:lpstr>
      <vt:lpstr>How can we model mutation rates between species?</vt:lpstr>
      <vt:lpstr>How can we model mutation rates between species?</vt:lpstr>
      <vt:lpstr>Expectations when age of puberty varies</vt:lpstr>
      <vt:lpstr>Expectations when age of puberty varies</vt:lpstr>
      <vt:lpstr>Expectations when age of puberty varies</vt:lpstr>
      <vt:lpstr>PowerPoint Presentation</vt:lpstr>
      <vt:lpstr>PowerPoint Presentation</vt:lpstr>
      <vt:lpstr>PowerPoint Presentation</vt:lpstr>
      <vt:lpstr>How can we predict mutation functions?</vt:lpstr>
      <vt:lpstr>We model mutation rate as the average of the contribution of mutations from three life-stages</vt:lpstr>
      <vt:lpstr>We model mutation rate as the average of the contribution of mutations from three life-stages</vt:lpstr>
      <vt:lpstr>We model mutation rate as the average of the contribution of mutations from three life-stages</vt:lpstr>
      <vt:lpstr>We model mutation rate as the average of the contribution of mutations from three life-stages</vt:lpstr>
      <vt:lpstr>Reproductive longevity determines mutation rates</vt:lpstr>
      <vt:lpstr>Human studies give us a mutation rate function for a given age of puberty</vt:lpstr>
      <vt:lpstr>Altering reproductive longevity predicts mutation rates for chimpanzee and owl monkey</vt:lpstr>
      <vt:lpstr>Altering reproductive longevity predicts mutation rates for chimpanzee and owl monkey</vt:lpstr>
      <vt:lpstr>A human at age 25 passes on the same number of mutations as an owl monkey at age 12</vt:lpstr>
      <vt:lpstr>A human at age 25 passes on the same number of mutations as an owl monkey at age 12</vt:lpstr>
      <vt:lpstr>Measuring samples with different reproductive longevities leads to differences in rate estimates</vt:lpstr>
      <vt:lpstr>Mutational spectra show no evidence of evolution of the mutational machinery</vt:lpstr>
      <vt:lpstr>Take home points</vt:lpstr>
      <vt:lpstr>Take home points</vt:lpstr>
      <vt:lpstr>Take home points</vt:lpstr>
      <vt:lpstr>Reproductive longevity may be important across larger scales</vt:lpstr>
      <vt:lpstr>Acknowledgements</vt:lpstr>
      <vt:lpstr>PowerPoint Presentation</vt:lpstr>
      <vt:lpstr>Thanks</vt:lpstr>
      <vt:lpstr>Inheritance of mutations to F2 generation gives confidence for mutation calls</vt:lpstr>
      <vt:lpstr>Using species specific spermatogenesis rates does not affect our conclusions</vt:lpstr>
      <vt:lpstr>We applied stringent filters to initial MV calls to minimize false positives</vt:lpstr>
      <vt:lpstr>False negative rate estimation</vt:lpstr>
      <vt:lpstr>Read depth distributions of SNPs and MVs</vt:lpstr>
      <vt:lpstr>Mutation rate per site estimates for 14 owl monkey trios</vt:lpstr>
      <vt:lpstr>Effect of different filtering levels on estimated number of mutations</vt:lpstr>
      <vt:lpstr>Effect of different filtering levels on mutation rates</vt:lpstr>
      <vt:lpstr>Effect of different filtering levels on transmission frequency</vt:lpstr>
      <vt:lpstr>Mutation rate per year (μ_y )  depends on reproductive longevity and non-reproductive longevity</vt:lpstr>
      <vt:lpstr>Mutation rate per year (μ_y ) depends on reproductive longevity and non-reproductive longevity</vt:lpstr>
      <vt:lpstr>Estimating model parameters from human data</vt:lpstr>
      <vt:lpstr>Estimating μ_c with the observed female μ_g</vt:lpstr>
      <vt:lpstr>Estimating the parameters in males after puberty</vt:lpstr>
      <vt:lpstr>Estimating the parameters in males after puberty</vt:lpstr>
      <vt:lpstr>Estimating the parameters in males after puberty</vt:lpstr>
      <vt:lpstr>Estimating the parameters in males after puberty</vt:lpstr>
      <vt:lpstr>Varying only age of puberty can explain mutation rate variation in primates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439</cp:revision>
  <dcterms:created xsi:type="dcterms:W3CDTF">2016-08-22T22:27:08Z</dcterms:created>
  <dcterms:modified xsi:type="dcterms:W3CDTF">2018-05-14T16:02:19Z</dcterms:modified>
</cp:coreProperties>
</file>