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59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/>
    <p:restoredTop sz="93448"/>
  </p:normalViewPr>
  <p:slideViewPr>
    <p:cSldViewPr snapToGrid="0" snapToObjects="1">
      <p:cViewPr varScale="1">
        <p:scale>
          <a:sx n="92" d="100"/>
          <a:sy n="92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A486-E5A2-9D46-9F36-90F5E235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CA43E-4878-104D-8BD2-833172E0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7DCB-C268-9446-8F8B-2090CB9A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C5F-754C-1D4D-954E-B5D2B50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ABE1-90D5-E749-B077-02E719B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4720-A04A-8842-866B-47656A51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DA4-0E6A-8245-B637-94976478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F31B-C3C2-0446-B60A-293A400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5425-BBEB-A942-BE45-2D438B6E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6993-5C3C-4B40-B9B3-07AE7B41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A37B4-B023-C943-8E35-8E54C0A1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3A5A-0DA8-7A4E-BEAD-46514A0A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CF68-8FB7-9541-9552-09C51570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E013-558B-7E49-89AF-0C4C37C0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2AB7-D527-5B41-883D-08442CE7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044F-37C5-8F42-BC76-5AA463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6B4C-36B3-B349-90DB-4116EE95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AEAF-5017-B84E-9263-362E49A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D2A3-F3F3-A042-AC42-6DC683B7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5905-1DE4-924D-8D8F-5DF078A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83B9-C283-B54E-9104-8A8728AA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7BDF-0AE8-B743-AFFE-EEE241EC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92B8-9A79-BE41-B469-EAF980A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E946-D2CC-E045-9DDB-0E5B1BB0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4A2-ADB2-8840-B830-AECDABF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2209-5D60-E24D-A16E-62704C83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D491-FA15-7D4E-BD92-8D23ED1DE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699C0-12EB-5B44-B082-624E5E20A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C56B-8018-CE48-A314-B262B1B5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5D5B-EF8B-F04E-AC00-3A11043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E21F-226C-474D-A535-5BFECF8F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D021-80EB-FC43-BD7F-5136876A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3B32-FB91-3741-8902-82BE19FC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92E96-CC7A-7142-93B3-A00AD861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E2A13-92F4-EE4D-9307-8E82A9A74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9DE3-5D51-814E-BB94-B2CE0B126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878A-F3DE-E449-879C-3091A93E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2CF4C-35A1-4640-AD04-9AB40B66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53221-342C-4B40-859C-20D4B7E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7C12-0729-9748-BA88-557D5753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F44B-318B-C14C-A7BC-5F8EBD79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CD7A-8DCC-1D44-98D7-E001B03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5EA9-F03D-AF40-8DC7-BD2ABA6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7D922-987E-E348-9202-52F4C65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3BD7F-BF56-8742-886A-A325FF4E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A035-897D-8640-B042-F4B40A0F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5CBD-78B1-9342-B1E1-06FB9C65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4705-B664-8942-8EC9-C719F852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4C25-9A40-3240-AFD4-836F5971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B600-2F5E-1D49-BC78-44E65104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59B1-77F9-0445-85E0-20161DB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E5E56-5104-934C-8F9F-63FA7F4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1FC1-0AA3-B14E-8BC5-9081CA2B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95E41-8D30-D944-A87B-81E440DA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13A72-0D17-2143-88BA-0A77D49D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9178A-0537-304B-A0CA-F54F3A03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44420-04DE-EB46-AF10-E9D8B1A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711B-B6BD-2E41-85C3-BAFFEC06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D43ED-7D36-0E49-9EA7-9E042156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BBBE-162D-AA44-8A14-F4DCBE77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4242-E137-2C46-9938-3C8033CD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1230-6952-7D4B-9057-3441D4A237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98D7-E631-7B43-8959-75407E97C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CD70-E96C-F24C-9871-967D82F4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8D7-B7AD-B74F-9566-A5F0FBC6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shiakiasakura/pharma_baye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83FDC-3005-0543-B9CC-B91EDCA60D7D}"/>
              </a:ext>
            </a:extLst>
          </p:cNvPr>
          <p:cNvSpPr txBox="1"/>
          <p:nvPr/>
        </p:nvSpPr>
        <p:spPr>
          <a:xfrm>
            <a:off x="1050119" y="2274838"/>
            <a:ext cx="10516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Study group of </a:t>
            </a:r>
          </a:p>
          <a:p>
            <a:r>
              <a:rPr lang="en-US" sz="4800" dirty="0"/>
              <a:t>		Q-learning based Decision making</a:t>
            </a:r>
          </a:p>
          <a:p>
            <a:r>
              <a:rPr lang="en-US" sz="4800" dirty="0"/>
              <a:t>(</a:t>
            </a:r>
            <a:r>
              <a:rPr lang="en-US" sz="4800" dirty="0" err="1"/>
              <a:t>SGoQDeMa</a:t>
            </a:r>
            <a:r>
              <a:rPr lang="en-US" sz="4800"/>
              <a:t>)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40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8165F-303C-5741-AA8E-5911AB01EE51}"/>
              </a:ext>
            </a:extLst>
          </p:cNvPr>
          <p:cNvSpPr txBox="1"/>
          <p:nvPr/>
        </p:nvSpPr>
        <p:spPr>
          <a:xfrm>
            <a:off x="193965" y="142240"/>
            <a:ext cx="3496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Sharing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A96E7-BCBE-CB42-8E2E-B0A8953D3015}"/>
              </a:ext>
            </a:extLst>
          </p:cNvPr>
          <p:cNvSpPr txBox="1"/>
          <p:nvPr/>
        </p:nvSpPr>
        <p:spPr>
          <a:xfrm>
            <a:off x="844496" y="1298357"/>
            <a:ext cx="1050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plan to use “</a:t>
            </a:r>
            <a:r>
              <a:rPr lang="en-US" sz="3200" dirty="0" err="1"/>
              <a:t>Github</a:t>
            </a:r>
            <a:r>
              <a:rPr lang="en-US" sz="3200" dirty="0"/>
              <a:t>”</a:t>
            </a:r>
          </a:p>
          <a:p>
            <a:r>
              <a:rPr lang="en-US" sz="3200" dirty="0"/>
              <a:t>Type the code below in terminal to install data and codes. </a:t>
            </a:r>
          </a:p>
          <a:p>
            <a:r>
              <a:rPr lang="en-US" sz="3200" dirty="0"/>
              <a:t>“</a:t>
            </a:r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https://github.com/toshiakiasakura/pharma_bayes.git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endParaRPr lang="en-US" sz="3200" dirty="0"/>
          </a:p>
          <a:p>
            <a:r>
              <a:rPr lang="en-US" sz="3200" dirty="0"/>
              <a:t>I will use python for all codes,</a:t>
            </a:r>
          </a:p>
          <a:p>
            <a:r>
              <a:rPr lang="en-US" sz="3200" dirty="0"/>
              <a:t>	then, make an environment of python</a:t>
            </a:r>
          </a:p>
          <a:p>
            <a:r>
              <a:rPr lang="en-US" sz="3200" dirty="0"/>
              <a:t>	(I have a note of how to construct an environment)  </a:t>
            </a:r>
          </a:p>
        </p:txBody>
      </p:sp>
    </p:spTree>
    <p:extLst>
      <p:ext uri="{BB962C8B-B14F-4D97-AF65-F5344CB8AC3E}">
        <p14:creationId xmlns:p14="http://schemas.microsoft.com/office/powerpoint/2010/main" val="17177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B0DB03-0DC6-4248-8583-5C3061DC2824}"/>
              </a:ext>
            </a:extLst>
          </p:cNvPr>
          <p:cNvSpPr txBox="1"/>
          <p:nvPr/>
        </p:nvSpPr>
        <p:spPr>
          <a:xfrm>
            <a:off x="193965" y="21946"/>
            <a:ext cx="603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Who am I  ?  </a:t>
            </a:r>
            <a:r>
              <a:rPr lang="en-US" sz="3600" dirty="0"/>
              <a:t>(</a:t>
            </a:r>
            <a:r>
              <a:rPr lang="ja-JP" altLang="en-US" sz="3600"/>
              <a:t>朝倉　利晃</a:t>
            </a:r>
            <a:r>
              <a:rPr lang="en-US" altLang="ja-JP" sz="3600" dirty="0"/>
              <a:t>)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9F008-2B65-4147-9843-B31F57DF4C84}"/>
              </a:ext>
            </a:extLst>
          </p:cNvPr>
          <p:cNvSpPr txBox="1"/>
          <p:nvPr/>
        </p:nvSpPr>
        <p:spPr>
          <a:xfrm>
            <a:off x="193965" y="852943"/>
            <a:ext cx="9807493" cy="584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-</a:t>
            </a:r>
            <a:r>
              <a:rPr lang="ja-JP" altLang="en-US" sz="2800"/>
              <a:t>北大医学科</a:t>
            </a:r>
            <a:r>
              <a:rPr lang="en-US" altLang="ja-JP" sz="2800" dirty="0"/>
              <a:t>4</a:t>
            </a:r>
            <a:r>
              <a:rPr lang="ja-JP" altLang="en-US" sz="2800"/>
              <a:t>年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</a:t>
            </a:r>
            <a:r>
              <a:rPr lang="ja-JP" altLang="en-US" sz="2800"/>
              <a:t>衛生学教室</a:t>
            </a:r>
            <a:r>
              <a:rPr lang="en-US" altLang="ja-JP" sz="2800" dirty="0"/>
              <a:t> -&gt; </a:t>
            </a:r>
            <a:r>
              <a:rPr lang="ja" altLang="en-US" sz="2800" dirty="0"/>
              <a:t>鳥インフルエンザ</a:t>
            </a:r>
            <a:r>
              <a:rPr lang="ja-JP" altLang="en-US" sz="2800"/>
              <a:t>の遺伝子解析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altLang="ja-JP" sz="2800" dirty="0"/>
              <a:t>-</a:t>
            </a:r>
            <a:r>
              <a:rPr lang="ja-JP" altLang="en-US" sz="2800"/>
              <a:t>公衆衛生学教室</a:t>
            </a:r>
            <a:r>
              <a:rPr lang="en-US" altLang="ja-JP" sz="2800" dirty="0"/>
              <a:t> -&gt; </a:t>
            </a:r>
            <a:r>
              <a:rPr lang="ja-JP" altLang="en-US" sz="2800"/>
              <a:t>コホートデータの整理（アルバイト）</a:t>
            </a:r>
            <a:r>
              <a:rPr lang="en-US" altLang="ja-JP" sz="2800" dirty="0"/>
              <a:t> </a:t>
            </a:r>
            <a:r>
              <a:rPr lang="ja-JP" altLang="en-US" sz="2800"/>
              <a:t>　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-Strong points :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" altLang="en-US" sz="2800" dirty="0"/>
              <a:t>プログラミング</a:t>
            </a:r>
            <a:r>
              <a:rPr lang="ja-JP" altLang="en-US" sz="2800"/>
              <a:t>を使った作業は円滑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推定や機械学習の基礎はカバー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-Weak points :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数学は</a:t>
            </a:r>
            <a:r>
              <a:rPr lang="ja" altLang="en-US" sz="2800" dirty="0"/>
              <a:t>強くないです</a:t>
            </a:r>
            <a:r>
              <a:rPr lang="en-US" altLang="ja" sz="2800" dirty="0"/>
              <a:t>(</a:t>
            </a:r>
            <a:r>
              <a:rPr lang="ja-JP" altLang="en-US" sz="2800"/>
              <a:t>初等数学以上はあまり知らない</a:t>
            </a:r>
            <a:r>
              <a:rPr lang="en-US" altLang="ja-JP" sz="28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</a:t>
            </a:r>
            <a:r>
              <a:rPr lang="ja-JP" altLang="en-US" sz="2800"/>
              <a:t>数理モデルの作成はあまり出来ない</a:t>
            </a:r>
            <a:r>
              <a:rPr lang="en-US" altLang="ja-JP" sz="2800" dirty="0"/>
              <a:t>…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24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11A419-DF62-E54C-B9BF-59C895D0BAB9}"/>
              </a:ext>
            </a:extLst>
          </p:cNvPr>
          <p:cNvSpPr txBox="1"/>
          <p:nvPr/>
        </p:nvSpPr>
        <p:spPr>
          <a:xfrm>
            <a:off x="315885" y="278953"/>
            <a:ext cx="6894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Objects of this study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8C779-A52C-D241-9966-7F146A3AAC76}"/>
              </a:ext>
            </a:extLst>
          </p:cNvPr>
          <p:cNvSpPr txBox="1"/>
          <p:nvPr/>
        </p:nvSpPr>
        <p:spPr>
          <a:xfrm>
            <a:off x="408251" y="1943689"/>
            <a:ext cx="11371254" cy="297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-Understand basic concepts of statistics,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what theses using q-learning method want to suggest,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good and week points of statistical approach,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-Be able to design experiments based on q-learning method !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40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BB4FD-6D44-8F4A-83A6-58994DA4D4EC}"/>
              </a:ext>
            </a:extLst>
          </p:cNvPr>
          <p:cNvSpPr txBox="1"/>
          <p:nvPr/>
        </p:nvSpPr>
        <p:spPr>
          <a:xfrm>
            <a:off x="193965" y="157033"/>
            <a:ext cx="975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of theses we want to understand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CEE6-6A8A-9844-A9C2-B1CD47C06594}"/>
              </a:ext>
            </a:extLst>
          </p:cNvPr>
          <p:cNvSpPr txBox="1"/>
          <p:nvPr/>
        </p:nvSpPr>
        <p:spPr>
          <a:xfrm>
            <a:off x="234681" y="988030"/>
            <a:ext cx="97156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##### 1.Doya-</a:t>
            </a:r>
            <a:r>
              <a:rPr lang="ja-JP" altLang="en-US"/>
              <a:t>学習仮説</a:t>
            </a:r>
            <a:r>
              <a:rPr lang="en-US" altLang="ja-JP" dirty="0"/>
              <a:t>-</a:t>
            </a:r>
            <a:r>
              <a:rPr lang="ja-JP" altLang="en-US"/>
              <a:t>モノアミン</a:t>
            </a:r>
            <a:r>
              <a:rPr lang="en-US" altLang="ja-JP" dirty="0"/>
              <a:t>.</a:t>
            </a:r>
            <a:r>
              <a:rPr lang="en-US" dirty="0"/>
              <a:t>pdf ##### </a:t>
            </a:r>
          </a:p>
          <a:p>
            <a:r>
              <a:rPr lang="en-US" dirty="0"/>
              <a:t>review article of computational theories of neurotransmitters. </a:t>
            </a:r>
          </a:p>
          <a:p>
            <a:r>
              <a:rPr lang="en-US" dirty="0"/>
              <a:t>Method : detailed information for computational theories are not written, here. </a:t>
            </a:r>
          </a:p>
          <a:p>
            <a:endParaRPr lang="en-US" dirty="0"/>
          </a:p>
          <a:p>
            <a:r>
              <a:rPr lang="en-US" dirty="0"/>
              <a:t>##### 2.Daw2005nn1560.pdf ##### </a:t>
            </a:r>
          </a:p>
          <a:p>
            <a:r>
              <a:rPr lang="en-US" dirty="0"/>
              <a:t>This is the original article describing model-based and model-free idea. ( </a:t>
            </a:r>
            <a:r>
              <a:rPr lang="en-US" dirty="0" err="1"/>
              <a:t>Iwami</a:t>
            </a:r>
            <a:r>
              <a:rPr lang="en-US" dirty="0"/>
              <a:t> said ) </a:t>
            </a:r>
          </a:p>
          <a:p>
            <a:r>
              <a:rPr lang="en-US" dirty="0"/>
              <a:t>Method : theoretically, prove existence of model-based and model-free structure.</a:t>
            </a:r>
          </a:p>
          <a:p>
            <a:r>
              <a:rPr lang="en-US" dirty="0"/>
              <a:t>	They integrated q-learning method and Bayes theory. </a:t>
            </a:r>
          </a:p>
          <a:p>
            <a:r>
              <a:rPr lang="en-US" dirty="0"/>
              <a:t>	Very technical, difficult to read. </a:t>
            </a:r>
          </a:p>
          <a:p>
            <a:endParaRPr lang="en-US" dirty="0"/>
          </a:p>
          <a:p>
            <a:r>
              <a:rPr lang="en-US" dirty="0"/>
              <a:t>##### 3_Voon-2015-Addiction.pdf ##### </a:t>
            </a:r>
          </a:p>
          <a:p>
            <a:r>
              <a:rPr lang="en-US" dirty="0"/>
              <a:t>They showed human with disorders of compulsivity use model-free system, experimentally.</a:t>
            </a:r>
          </a:p>
          <a:p>
            <a:r>
              <a:rPr lang="en-US" dirty="0"/>
              <a:t>Method : Basic q-learning method. </a:t>
            </a:r>
          </a:p>
          <a:p>
            <a:endParaRPr lang="en-US" dirty="0"/>
          </a:p>
          <a:p>
            <a:r>
              <a:rPr lang="en-US" dirty="0"/>
              <a:t>Note that reading series of publication by Nathaniel </a:t>
            </a:r>
            <a:r>
              <a:rPr lang="en-US" dirty="0" err="1"/>
              <a:t>Daw</a:t>
            </a:r>
            <a:r>
              <a:rPr lang="en-US" dirty="0"/>
              <a:t> is fun. </a:t>
            </a:r>
          </a:p>
          <a:p>
            <a:r>
              <a:rPr lang="en-US" dirty="0"/>
              <a:t>They take the step from theoretical prediction(2.) to demonstrative research from small scale to large </a:t>
            </a:r>
          </a:p>
          <a:p>
            <a:r>
              <a:rPr lang="en-US" dirty="0"/>
              <a:t>in healthy humans(3_1,3_2,etc...), and research on human with disorders(3.) ( ＾∀＾).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E4EF6-539C-A141-ACCB-A769C514CFF4}"/>
              </a:ext>
            </a:extLst>
          </p:cNvPr>
          <p:cNvSpPr/>
          <p:nvPr/>
        </p:nvSpPr>
        <p:spPr>
          <a:xfrm>
            <a:off x="365760" y="415498"/>
            <a:ext cx="1146048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#####  4.Tryptophan</a:t>
            </a:r>
            <a:r>
              <a:rPr lang="ja-JP" altLang="en-US"/>
              <a:t>制限</a:t>
            </a:r>
            <a:r>
              <a:rPr lang="en-US" altLang="ja-JP" dirty="0"/>
              <a:t>-</a:t>
            </a:r>
            <a:r>
              <a:rPr lang="en-US" dirty="0" err="1"/>
              <a:t>modelbased.pdf</a:t>
            </a:r>
            <a:r>
              <a:rPr lang="en-US" dirty="0"/>
              <a:t> ##### </a:t>
            </a:r>
          </a:p>
          <a:p>
            <a:r>
              <a:rPr lang="en-US" dirty="0"/>
              <a:t>Sorry, </a:t>
            </a:r>
            <a:r>
              <a:rPr lang="en-US" dirty="0" err="1"/>
              <a:t>i</a:t>
            </a:r>
            <a:r>
              <a:rPr lang="en-US" dirty="0"/>
              <a:t> do not understand this article much .</a:t>
            </a:r>
          </a:p>
          <a:p>
            <a:r>
              <a:rPr lang="en-US" dirty="0"/>
              <a:t>Method : Basic q-learning method introducing punishment.  </a:t>
            </a:r>
          </a:p>
          <a:p>
            <a:endParaRPr lang="en-US" dirty="0"/>
          </a:p>
          <a:p>
            <a:r>
              <a:rPr lang="en-US" dirty="0"/>
              <a:t>#####  5.Miyazaki-2018.pdf ##### </a:t>
            </a:r>
          </a:p>
          <a:p>
            <a:r>
              <a:rPr lang="en-US" dirty="0"/>
              <a:t>Serotonin effect on the time scale of reward prediction in terms of prob. of reward, </a:t>
            </a:r>
          </a:p>
          <a:p>
            <a:r>
              <a:rPr lang="en-US" dirty="0"/>
              <a:t>reward quantity, and timing of reward. </a:t>
            </a:r>
          </a:p>
          <a:p>
            <a:r>
              <a:rPr lang="en-US" dirty="0"/>
              <a:t>Method : Bases decision theory was used. </a:t>
            </a:r>
          </a:p>
          <a:p>
            <a:r>
              <a:rPr lang="en-US" dirty="0"/>
              <a:t>( but this way of results tells us how we should interpret it, </a:t>
            </a:r>
          </a:p>
          <a:p>
            <a:r>
              <a:rPr lang="en-US" dirty="0"/>
              <a:t>	and how fragile statistical approach is , maybe ( ・∇・)   ) </a:t>
            </a:r>
          </a:p>
          <a:p>
            <a:endParaRPr lang="en-US" dirty="0"/>
          </a:p>
          <a:p>
            <a:r>
              <a:rPr lang="en-US" dirty="0"/>
              <a:t>##### 6.Iigaya-DRN-2018.pdf ##### </a:t>
            </a:r>
          </a:p>
          <a:p>
            <a:r>
              <a:rPr lang="en-US" dirty="0"/>
              <a:t>existing two decision making system based on time length of inter trial intervals. </a:t>
            </a:r>
          </a:p>
          <a:p>
            <a:r>
              <a:rPr lang="en-US" dirty="0"/>
              <a:t>Method : several types of q-learning method ( different from 3.) </a:t>
            </a:r>
          </a:p>
          <a:p>
            <a:r>
              <a:rPr lang="en-US" dirty="0"/>
              <a:t>	EM algorithm for estimation, and one of the information criteria, </a:t>
            </a:r>
            <a:r>
              <a:rPr lang="en-US" dirty="0" err="1"/>
              <a:t>iBIC</a:t>
            </a:r>
            <a:r>
              <a:rPr lang="en-US" dirty="0"/>
              <a:t> , was used.</a:t>
            </a:r>
          </a:p>
          <a:p>
            <a:endParaRPr lang="en-US" dirty="0"/>
          </a:p>
          <a:p>
            <a:r>
              <a:rPr lang="en-US" dirty="0"/>
              <a:t>##### 7.Mizoguchi-2015PNAS.pdf #####</a:t>
            </a:r>
          </a:p>
          <a:p>
            <a:r>
              <a:rPr lang="en-US" dirty="0"/>
              <a:t>methamphetamines cause rates to overestimate reward </a:t>
            </a:r>
          </a:p>
          <a:p>
            <a:r>
              <a:rPr lang="en-US" dirty="0"/>
              <a:t>by interpreting q-learning parameters. </a:t>
            </a:r>
          </a:p>
          <a:p>
            <a:r>
              <a:rPr lang="en-US" dirty="0"/>
              <a:t>Method : simple q-learning method ( simper than 3 )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5D309-34CD-6847-BDF9-92A05E105E8D}"/>
              </a:ext>
            </a:extLst>
          </p:cNvPr>
          <p:cNvSpPr txBox="1"/>
          <p:nvPr/>
        </p:nvSpPr>
        <p:spPr>
          <a:xfrm>
            <a:off x="193965" y="157033"/>
            <a:ext cx="975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of theses we want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17344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AE5E9D-30E3-844A-9D02-EF4352F98ECB}"/>
              </a:ext>
            </a:extLst>
          </p:cNvPr>
          <p:cNvSpPr txBox="1"/>
          <p:nvPr/>
        </p:nvSpPr>
        <p:spPr>
          <a:xfrm>
            <a:off x="193965" y="157033"/>
            <a:ext cx="910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Schedule(draft) of the study course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C61E4-55A8-8744-94A1-6544B40FBE43}"/>
              </a:ext>
            </a:extLst>
          </p:cNvPr>
          <p:cNvSpPr txBox="1"/>
          <p:nvPr/>
        </p:nvSpPr>
        <p:spPr>
          <a:xfrm>
            <a:off x="517934" y="988030"/>
            <a:ext cx="1115613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-Basic bases' theory, 2week ? </a:t>
            </a:r>
          </a:p>
          <a:p>
            <a:r>
              <a:rPr lang="en-US" altLang="ja-JP" sz="2800" dirty="0"/>
              <a:t>	</a:t>
            </a:r>
            <a:r>
              <a:rPr lang="ja-JP" altLang="en-US" sz="2800"/>
              <a:t>入門ベイズ統計第</a:t>
            </a:r>
            <a:r>
              <a:rPr lang="en-US" altLang="ja-JP" sz="2800" dirty="0"/>
              <a:t>1</a:t>
            </a:r>
            <a:r>
              <a:rPr lang="ja-JP" altLang="en-US" sz="2800"/>
              <a:t>章、ベイズ更新まで。</a:t>
            </a:r>
          </a:p>
          <a:p>
            <a:r>
              <a:rPr lang="en-US" altLang="ja-JP" sz="2800" dirty="0"/>
              <a:t>-</a:t>
            </a:r>
            <a:r>
              <a:rPr lang="en-US" sz="2800" dirty="0"/>
              <a:t>MLE ( maximum likelihood estimation ), 2 week ? </a:t>
            </a:r>
          </a:p>
          <a:p>
            <a:r>
              <a:rPr lang="en-US" sz="2800" dirty="0"/>
              <a:t>	Statistical tools for epidemiologic research / Steve Melvin , intro part 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ja-JP" altLang="en-US" sz="2800"/>
              <a:t>緑本</a:t>
            </a:r>
            <a:r>
              <a:rPr lang="en-US" altLang="ja-JP" sz="2800" dirty="0"/>
              <a:t>(</a:t>
            </a:r>
            <a:r>
              <a:rPr lang="ja-JP" altLang="en-US" sz="2800"/>
              <a:t>久保先生の本</a:t>
            </a:r>
            <a:r>
              <a:rPr lang="en-US" altLang="ja-JP" sz="2800" dirty="0"/>
              <a:t>)</a:t>
            </a:r>
            <a:r>
              <a:rPr lang="ja-JP" altLang="en-US" sz="2800"/>
              <a:t>　</a:t>
            </a:r>
            <a:r>
              <a:rPr lang="en-US" altLang="ja-JP" sz="2800" dirty="0"/>
              <a:t>2</a:t>
            </a:r>
            <a:r>
              <a:rPr lang="ja-JP" altLang="en-US" sz="2800"/>
              <a:t>章　</a:t>
            </a:r>
          </a:p>
          <a:p>
            <a:r>
              <a:rPr lang="en-US" altLang="ja-JP" sz="2800" dirty="0"/>
              <a:t>-5. </a:t>
            </a:r>
            <a:r>
              <a:rPr lang="en-US" sz="2800" dirty="0"/>
              <a:t>these, 1 week </a:t>
            </a:r>
            <a:br>
              <a:rPr lang="en-US" sz="2800" dirty="0"/>
            </a:br>
            <a:r>
              <a:rPr lang="en-US" sz="2800" dirty="0"/>
              <a:t>-q-learning method and type of variants, 2 week ? </a:t>
            </a:r>
          </a:p>
          <a:p>
            <a:r>
              <a:rPr lang="en-US" sz="2800" dirty="0"/>
              <a:t>	yet to be decided 　　</a:t>
            </a:r>
          </a:p>
          <a:p>
            <a:r>
              <a:rPr lang="en-US" altLang="ja-JP" sz="2800" dirty="0"/>
              <a:t>-3. </a:t>
            </a:r>
            <a:r>
              <a:rPr lang="en-US" sz="2800" dirty="0"/>
              <a:t>these, 1 week</a:t>
            </a:r>
            <a:br>
              <a:rPr lang="en-US" sz="2800" dirty="0"/>
            </a:br>
            <a:r>
              <a:rPr lang="en-US" sz="2800" dirty="0"/>
              <a:t>-7. these, 1 week </a:t>
            </a:r>
            <a:br>
              <a:rPr lang="en-US" sz="2800" dirty="0"/>
            </a:br>
            <a:r>
              <a:rPr lang="en-US" sz="2800" dirty="0"/>
              <a:t>-6. these, 1 week </a:t>
            </a:r>
            <a:br>
              <a:rPr lang="en-US" sz="2800" dirty="0"/>
            </a:br>
            <a:r>
              <a:rPr lang="en-US" sz="2800" dirty="0"/>
              <a:t>-4. these, 1 week</a:t>
            </a:r>
          </a:p>
          <a:p>
            <a:r>
              <a:rPr lang="en-US" sz="2800" dirty="0"/>
              <a:t>							a way is not decided yet… </a:t>
            </a:r>
          </a:p>
        </p:txBody>
      </p:sp>
    </p:spTree>
    <p:extLst>
      <p:ext uri="{BB962C8B-B14F-4D97-AF65-F5344CB8AC3E}">
        <p14:creationId xmlns:p14="http://schemas.microsoft.com/office/powerpoint/2010/main" val="397882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35001C-8078-4B40-B8E4-1DF869E4869C}"/>
              </a:ext>
            </a:extLst>
          </p:cNvPr>
          <p:cNvSpPr txBox="1"/>
          <p:nvPr/>
        </p:nvSpPr>
        <p:spPr>
          <a:xfrm>
            <a:off x="315885" y="192147"/>
            <a:ext cx="714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Objects of the study course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E750-81D0-944D-8106-8B71457A81E4}"/>
              </a:ext>
            </a:extLst>
          </p:cNvPr>
          <p:cNvSpPr txBox="1"/>
          <p:nvPr/>
        </p:nvSpPr>
        <p:spPr>
          <a:xfrm>
            <a:off x="487680" y="1225345"/>
            <a:ext cx="12655388" cy="5186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-Understand basic concepts of statistics and </a:t>
            </a:r>
            <a:r>
              <a:rPr lang="en-US" sz="3200" dirty="0" err="1"/>
              <a:t>bayes’</a:t>
            </a:r>
            <a:r>
              <a:rPr lang="en-US" sz="3200" dirty="0"/>
              <a:t> theorem,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how parameters are estimated,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what q-learning is (grasp at least image!),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-Understand how q-learning is introduced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into the decision making field,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-Know how results should be interpreted,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-Can read and understand theses using q-learning by yourself. </a:t>
            </a:r>
          </a:p>
        </p:txBody>
      </p:sp>
    </p:spTree>
    <p:extLst>
      <p:ext uri="{BB962C8B-B14F-4D97-AF65-F5344CB8AC3E}">
        <p14:creationId xmlns:p14="http://schemas.microsoft.com/office/powerpoint/2010/main" val="267111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E23F3-7574-654C-BF93-CB20D6CFC253}"/>
              </a:ext>
            </a:extLst>
          </p:cNvPr>
          <p:cNvSpPr txBox="1"/>
          <p:nvPr/>
        </p:nvSpPr>
        <p:spPr>
          <a:xfrm>
            <a:off x="193965" y="142240"/>
            <a:ext cx="8011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Limitations of the study course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6EF9-8ED1-464A-A6CD-A9CB966DDD31}"/>
              </a:ext>
            </a:extLst>
          </p:cNvPr>
          <p:cNvSpPr txBox="1"/>
          <p:nvPr/>
        </p:nvSpPr>
        <p:spPr>
          <a:xfrm>
            <a:off x="193965" y="1943689"/>
            <a:ext cx="12655388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-can not write codes by yourself without additional effort,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-will not hit on great ideas about equations,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-will not understand estimation methodology in detail,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70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986EF9-8ED1-464A-A6CD-A9CB966DDD31}"/>
              </a:ext>
            </a:extLst>
          </p:cNvPr>
          <p:cNvSpPr txBox="1"/>
          <p:nvPr/>
        </p:nvSpPr>
        <p:spPr>
          <a:xfrm>
            <a:off x="144090" y="-138204"/>
            <a:ext cx="1265538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Any Questions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030C4-8B9F-B944-A0AE-88E17326F6EC}"/>
              </a:ext>
            </a:extLst>
          </p:cNvPr>
          <p:cNvSpPr txBox="1"/>
          <p:nvPr/>
        </p:nvSpPr>
        <p:spPr>
          <a:xfrm>
            <a:off x="144090" y="960492"/>
            <a:ext cx="12655388" cy="592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Especially for …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-Objects of this group and this study course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-theses planed to be read are ok ?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	 Are there any more theses to be read?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-how to do this study course? </a:t>
            </a:r>
          </a:p>
          <a:p>
            <a:r>
              <a:rPr lang="en-US" sz="3200" dirty="0"/>
              <a:t>		-once a week ( Thursday? ) , </a:t>
            </a:r>
          </a:p>
          <a:p>
            <a:r>
              <a:rPr lang="en-US" sz="3200" dirty="0"/>
              <a:t>		-any special tasks? </a:t>
            </a:r>
          </a:p>
          <a:p>
            <a:r>
              <a:rPr lang="en-US" sz="3200" dirty="0"/>
              <a:t>		-something noted?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01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376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Decision making</dc:title>
  <dc:creator>朝倉 利久</dc:creator>
  <cp:lastModifiedBy>朝倉 利晃</cp:lastModifiedBy>
  <cp:revision>94</cp:revision>
  <dcterms:created xsi:type="dcterms:W3CDTF">2019-04-22T01:10:05Z</dcterms:created>
  <dcterms:modified xsi:type="dcterms:W3CDTF">2019-04-24T14:59:24Z</dcterms:modified>
</cp:coreProperties>
</file>