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57" r:id="rId5"/>
    <p:sldId id="263" r:id="rId6"/>
    <p:sldId id="258" r:id="rId7"/>
    <p:sldId id="260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4" autoAdjust="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-1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9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4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8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52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8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12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3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1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0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3E33-1FE8-0C4B-952C-B7D51BA9329D}" type="datetimeFigureOut">
              <a:rPr lang="de-DE" smtClean="0"/>
              <a:t>06/03/16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FEDF-C4FB-6F46-A8E7-68F1F2FD6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3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Text Mining in R</a:t>
            </a:r>
            <a:br>
              <a:rPr lang="de-DE" dirty="0" smtClean="0"/>
            </a:br>
            <a:r>
              <a:rPr lang="de-DE" sz="2800" dirty="0" smtClean="0"/>
              <a:t>(</a:t>
            </a:r>
            <a:r>
              <a:rPr lang="de-DE" sz="2800" b="1" dirty="0" err="1" smtClean="0"/>
              <a:t>tm</a:t>
            </a:r>
            <a:r>
              <a:rPr lang="de-DE" sz="2800" dirty="0" smtClean="0"/>
              <a:t> 101)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ViennaR</a:t>
            </a:r>
            <a:endParaRPr lang="de-DE" dirty="0" smtClean="0"/>
          </a:p>
          <a:p>
            <a:r>
              <a:rPr lang="de-DE" dirty="0" smtClean="0"/>
              <a:t>Mario Annau, 22.2.2016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752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Weaknesses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223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SentimentAnalysis</a:t>
            </a:r>
            <a:r>
              <a:rPr lang="de-DE" b="1" dirty="0" smtClean="0"/>
              <a:t> </a:t>
            </a:r>
            <a:r>
              <a:rPr lang="de-DE" dirty="0" err="1" smtClean="0"/>
              <a:t>package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 smtClean="0"/>
              <a:t>tm</a:t>
            </a:r>
            <a:r>
              <a:rPr lang="de-DE" b="1" dirty="0" smtClean="0"/>
              <a:t>, </a:t>
            </a:r>
            <a:r>
              <a:rPr lang="de-DE" b="1" dirty="0" err="1" smtClean="0"/>
              <a:t>tm.plugin.sentiment</a:t>
            </a:r>
            <a:r>
              <a:rPr lang="de-DE" dirty="0" smtClean="0"/>
              <a:t> -&gt; </a:t>
            </a:r>
            <a:r>
              <a:rPr lang="de-DE" dirty="0" err="1" smtClean="0"/>
              <a:t>bag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caveats</a:t>
            </a:r>
            <a:endParaRPr lang="de-DE" dirty="0" smtClean="0"/>
          </a:p>
          <a:p>
            <a:r>
              <a:rPr lang="de-DE" b="1" dirty="0" err="1"/>
              <a:t>s</a:t>
            </a:r>
            <a:r>
              <a:rPr lang="de-DE" b="1" dirty="0" err="1" smtClean="0"/>
              <a:t>yuzhet</a:t>
            </a:r>
            <a:r>
              <a:rPr lang="de-DE" dirty="0" smtClean="0"/>
              <a:t> -</a:t>
            </a:r>
            <a:r>
              <a:rPr lang="de-DE" dirty="0" smtClean="0"/>
              <a:t>&gt; </a:t>
            </a:r>
            <a:r>
              <a:rPr lang="de-DE" dirty="0" err="1" smtClean="0"/>
              <a:t>nice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techniques</a:t>
            </a:r>
            <a:r>
              <a:rPr lang="de-DE" dirty="0" smtClean="0"/>
              <a:t>, </a:t>
            </a:r>
            <a:r>
              <a:rPr lang="de-DE" dirty="0" err="1" smtClean="0"/>
              <a:t>quite</a:t>
            </a:r>
            <a:r>
              <a:rPr lang="de-DE" dirty="0" smtClean="0"/>
              <a:t> different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b="1" dirty="0" err="1" smtClean="0"/>
              <a:t>coreNLP</a:t>
            </a:r>
            <a:endParaRPr lang="de-DE" b="1" dirty="0"/>
          </a:p>
          <a:p>
            <a:r>
              <a:rPr lang="de-DE" dirty="0" smtClean="0"/>
              <a:t>Datasets? -&gt; Bing Liu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279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Textmining?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Statistical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textual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Cases </a:t>
            </a:r>
            <a:r>
              <a:rPr lang="de-DE" dirty="0" err="1"/>
              <a:t>i</a:t>
            </a:r>
            <a:r>
              <a:rPr lang="de-DE" dirty="0" err="1" smtClean="0"/>
              <a:t>nclude</a:t>
            </a:r>
            <a:endParaRPr lang="de-DE" dirty="0"/>
          </a:p>
          <a:p>
            <a:pPr lvl="1"/>
            <a:r>
              <a:rPr lang="de-DE" dirty="0" smtClean="0"/>
              <a:t>Spam </a:t>
            </a:r>
            <a:r>
              <a:rPr lang="de-DE" dirty="0" err="1" smtClean="0"/>
              <a:t>Filtering</a:t>
            </a:r>
            <a:endParaRPr lang="de-DE" dirty="0" smtClean="0"/>
          </a:p>
          <a:p>
            <a:pPr lvl="1"/>
            <a:r>
              <a:rPr lang="de-DE" dirty="0" smtClean="0"/>
              <a:t>Search</a:t>
            </a:r>
          </a:p>
          <a:p>
            <a:pPr lvl="1"/>
            <a:r>
              <a:rPr lang="de-DE" dirty="0" smtClean="0"/>
              <a:t>Sentiment Analysis</a:t>
            </a:r>
          </a:p>
          <a:p>
            <a:pPr lvl="1"/>
            <a:r>
              <a:rPr lang="de-DE" dirty="0" smtClean="0"/>
              <a:t>Topic </a:t>
            </a:r>
            <a:r>
              <a:rPr lang="de-DE" dirty="0" err="1" smtClean="0"/>
              <a:t>Modelling</a:t>
            </a:r>
            <a:endParaRPr lang="de-DE" dirty="0" smtClean="0"/>
          </a:p>
          <a:p>
            <a:pPr lvl="1"/>
            <a:r>
              <a:rPr lang="de-DE" dirty="0" smtClean="0"/>
              <a:t>...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61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tm</a:t>
            </a:r>
            <a:r>
              <a:rPr lang="de-DE" b="1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Infrastructure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Collections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Texts (</a:t>
            </a:r>
            <a:r>
              <a:rPr lang="de-DE" dirty="0" err="1" smtClean="0"/>
              <a:t>Corpora</a:t>
            </a:r>
            <a:r>
              <a:rPr lang="de-DE" dirty="0" smtClean="0"/>
              <a:t>) in R</a:t>
            </a:r>
          </a:p>
          <a:p>
            <a:r>
              <a:rPr lang="de-DE" dirty="0" err="1" smtClean="0"/>
              <a:t>Typical</a:t>
            </a:r>
            <a:r>
              <a:rPr lang="de-DE" dirty="0" smtClean="0"/>
              <a:t> </a:t>
            </a:r>
            <a:r>
              <a:rPr lang="de-DE" b="1" dirty="0" err="1" smtClean="0"/>
              <a:t>tm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r>
              <a:rPr lang="de-DE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Read Data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N</a:t>
            </a:r>
            <a:r>
              <a:rPr lang="de-DE" dirty="0" err="1" smtClean="0"/>
              <a:t>umerous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Corpus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 smtClean="0"/>
              <a:t>Preprocess</a:t>
            </a:r>
            <a:r>
              <a:rPr lang="de-DE" dirty="0" smtClean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smtClean="0"/>
              <a:t>Create DTM/TDM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 smtClean="0"/>
              <a:t>Apply</a:t>
            </a:r>
            <a:r>
              <a:rPr lang="de-DE" dirty="0" smtClean="0"/>
              <a:t> Model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74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Reading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Structures</a:t>
            </a:r>
            <a:endParaRPr lang="de-DE" dirty="0" smtClean="0"/>
          </a:p>
          <a:p>
            <a:r>
              <a:rPr lang="de-DE" dirty="0" err="1" smtClean="0"/>
              <a:t>Preprocessing</a:t>
            </a:r>
            <a:r>
              <a:rPr lang="de-DE" dirty="0" smtClean="0"/>
              <a:t> Pipeline</a:t>
            </a:r>
          </a:p>
          <a:p>
            <a:pPr marL="457200" lvl="1" indent="0">
              <a:buNone/>
            </a:pPr>
            <a:r>
              <a:rPr lang="de-DE" dirty="0" err="1" smtClean="0"/>
              <a:t>removePunctuation</a:t>
            </a:r>
            <a:r>
              <a:rPr lang="de-DE" dirty="0" smtClean="0"/>
              <a:t>, </a:t>
            </a:r>
            <a:r>
              <a:rPr lang="de-DE" dirty="0" err="1" smtClean="0"/>
              <a:t>tolower</a:t>
            </a:r>
            <a:r>
              <a:rPr lang="de-DE" dirty="0" smtClean="0"/>
              <a:t>, </a:t>
            </a:r>
            <a:r>
              <a:rPr lang="de-DE" dirty="0" err="1" smtClean="0"/>
              <a:t>removeWords</a:t>
            </a:r>
            <a:r>
              <a:rPr lang="de-DE" dirty="0" smtClean="0"/>
              <a:t>, </a:t>
            </a:r>
            <a:r>
              <a:rPr lang="de-DE" dirty="0" err="1" smtClean="0"/>
              <a:t>stripWhitespace</a:t>
            </a:r>
            <a:r>
              <a:rPr lang="de-DE" dirty="0" smtClean="0"/>
              <a:t>, </a:t>
            </a:r>
            <a:r>
              <a:rPr lang="de-DE" dirty="0" err="1" smtClean="0"/>
              <a:t>stemDocument</a:t>
            </a:r>
            <a:endParaRPr lang="de-DE" dirty="0" smtClean="0"/>
          </a:p>
          <a:p>
            <a:r>
              <a:rPr lang="de-DE" dirty="0" err="1" smtClean="0"/>
              <a:t>Examples</a:t>
            </a:r>
            <a:endParaRPr lang="de-DE" dirty="0"/>
          </a:p>
          <a:p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Weaknesses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Outlook</a:t>
            </a:r>
          </a:p>
          <a:p>
            <a:r>
              <a:rPr lang="de-DE" dirty="0" smtClean="0"/>
              <a:t>Plans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SentimentAnalysis</a:t>
            </a:r>
            <a:r>
              <a:rPr lang="de-DE" b="1" dirty="0" smtClean="0"/>
              <a:t> </a:t>
            </a:r>
            <a:r>
              <a:rPr lang="de-DE" sz="1800" dirty="0" smtClean="0"/>
              <a:t>(</a:t>
            </a:r>
            <a:r>
              <a:rPr lang="de-DE" sz="1800" dirty="0" err="1" smtClean="0"/>
              <a:t>tm.plugin.sentiment</a:t>
            </a:r>
            <a:r>
              <a:rPr lang="de-DE" sz="1800" dirty="0" smtClean="0"/>
              <a:t> 2.0)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6896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Reading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 err="1"/>
              <a:t>t</a:t>
            </a:r>
            <a:r>
              <a:rPr lang="de-DE" b="1" dirty="0" err="1" smtClean="0"/>
              <a:t>m</a:t>
            </a:r>
            <a:r>
              <a:rPr lang="de-DE" b="1" dirty="0" smtClean="0"/>
              <a:t> </a:t>
            </a:r>
            <a:r>
              <a:rPr lang="de-DE" dirty="0" smtClean="0"/>
              <a:t>Separates Data </a:t>
            </a:r>
            <a:r>
              <a:rPr lang="de-DE" i="1" dirty="0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i="1" dirty="0" smtClean="0"/>
              <a:t>Reader (</a:t>
            </a:r>
            <a:r>
              <a:rPr lang="de-DE" i="1" dirty="0" err="1" smtClean="0"/>
              <a:t>Iterator</a:t>
            </a:r>
            <a:r>
              <a:rPr lang="de-DE" i="1" dirty="0" smtClean="0"/>
              <a:t>)</a:t>
            </a:r>
          </a:p>
          <a:p>
            <a:r>
              <a:rPr lang="de-DE" dirty="0" err="1" smtClean="0"/>
              <a:t>Supported</a:t>
            </a:r>
            <a:r>
              <a:rPr lang="de-DE" b="1" dirty="0" smtClean="0"/>
              <a:t> </a:t>
            </a:r>
            <a:r>
              <a:rPr lang="de-DE" dirty="0"/>
              <a:t>D</a:t>
            </a:r>
            <a:r>
              <a:rPr lang="de-DE" dirty="0" smtClean="0"/>
              <a:t>ata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Readers: </a:t>
            </a:r>
          </a:p>
          <a:p>
            <a:pPr marL="0" indent="0">
              <a:buNone/>
            </a:pPr>
            <a:endParaRPr lang="de-DE" sz="1300" dirty="0" smtClean="0"/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R&gt; </a:t>
            </a:r>
            <a:r>
              <a:rPr lang="de-DE" sz="2000" dirty="0" err="1" smtClean="0">
                <a:latin typeface="Courier"/>
                <a:cs typeface="Courier"/>
              </a:rPr>
              <a:t>tm</a:t>
            </a:r>
            <a:r>
              <a:rPr lang="de-DE" sz="2000" dirty="0">
                <a:latin typeface="Courier"/>
                <a:cs typeface="Courier"/>
              </a:rPr>
              <a:t>::</a:t>
            </a:r>
            <a:r>
              <a:rPr lang="de-DE" sz="2000" dirty="0" err="1">
                <a:latin typeface="Courier"/>
                <a:cs typeface="Courier"/>
              </a:rPr>
              <a:t>getSources</a:t>
            </a:r>
            <a:r>
              <a:rPr lang="de-DE" sz="2000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[1] "</a:t>
            </a:r>
            <a:r>
              <a:rPr lang="de-DE" sz="2000" dirty="0" err="1">
                <a:latin typeface="Courier"/>
                <a:cs typeface="Courier"/>
              </a:rPr>
              <a:t>DataframeSource</a:t>
            </a:r>
            <a:r>
              <a:rPr lang="de-DE" sz="2000" dirty="0">
                <a:latin typeface="Courier"/>
                <a:cs typeface="Courier"/>
              </a:rPr>
              <a:t>" "</a:t>
            </a:r>
            <a:r>
              <a:rPr lang="de-DE" sz="2000" dirty="0" err="1">
                <a:latin typeface="Courier"/>
                <a:cs typeface="Courier"/>
              </a:rPr>
              <a:t>DirSource</a:t>
            </a:r>
            <a:r>
              <a:rPr lang="de-DE" sz="2000" dirty="0">
                <a:latin typeface="Courier"/>
                <a:cs typeface="Courier"/>
              </a:rPr>
              <a:t>"       "</a:t>
            </a:r>
            <a:r>
              <a:rPr lang="de-DE" sz="2000" dirty="0" err="1">
                <a:latin typeface="Courier"/>
                <a:cs typeface="Courier"/>
              </a:rPr>
              <a:t>URISource</a:t>
            </a:r>
            <a:r>
              <a:rPr lang="de-DE" sz="2000" dirty="0">
                <a:latin typeface="Courier"/>
                <a:cs typeface="Courier"/>
              </a:rPr>
              <a:t>"       "</a:t>
            </a:r>
            <a:r>
              <a:rPr lang="de-DE" sz="2000" dirty="0" err="1">
                <a:latin typeface="Courier"/>
                <a:cs typeface="Courier"/>
              </a:rPr>
              <a:t>VectorSource</a:t>
            </a:r>
            <a:r>
              <a:rPr lang="de-DE" sz="2000" dirty="0">
                <a:latin typeface="Courier"/>
                <a:cs typeface="Courier"/>
              </a:rPr>
              <a:t>"  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[5] "</a:t>
            </a:r>
            <a:r>
              <a:rPr lang="fr-FR" sz="2000" dirty="0" err="1">
                <a:latin typeface="Courier"/>
                <a:cs typeface="Courier"/>
              </a:rPr>
              <a:t>XMLSource</a:t>
            </a:r>
            <a:r>
              <a:rPr lang="fr-FR" sz="2000" dirty="0">
                <a:latin typeface="Courier"/>
                <a:cs typeface="Courier"/>
              </a:rPr>
              <a:t>"       "</a:t>
            </a:r>
            <a:r>
              <a:rPr lang="fr-FR" sz="2000" dirty="0" err="1">
                <a:latin typeface="Courier"/>
                <a:cs typeface="Courier"/>
              </a:rPr>
              <a:t>ZipSource</a:t>
            </a:r>
            <a:r>
              <a:rPr lang="fr-FR" sz="2000" dirty="0">
                <a:latin typeface="Courier"/>
                <a:cs typeface="Courier"/>
              </a:rPr>
              <a:t>" 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R&gt; </a:t>
            </a:r>
            <a:r>
              <a:rPr lang="de-DE" sz="2000" dirty="0" err="1">
                <a:latin typeface="Courier"/>
                <a:cs typeface="Courier"/>
              </a:rPr>
              <a:t>tm</a:t>
            </a:r>
            <a:r>
              <a:rPr lang="de-DE" sz="2000" dirty="0">
                <a:latin typeface="Courier"/>
                <a:cs typeface="Courier"/>
              </a:rPr>
              <a:t>::</a:t>
            </a:r>
            <a:r>
              <a:rPr lang="de-DE" sz="2000" dirty="0" err="1">
                <a:latin typeface="Courier"/>
                <a:cs typeface="Courier"/>
              </a:rPr>
              <a:t>getReaders</a:t>
            </a:r>
            <a:r>
              <a:rPr lang="de-DE" sz="2000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[1] "</a:t>
            </a:r>
            <a:r>
              <a:rPr lang="en-US" sz="2000" dirty="0" err="1">
                <a:latin typeface="Courier"/>
                <a:cs typeface="Courier"/>
              </a:rPr>
              <a:t>readDOC</a:t>
            </a:r>
            <a:r>
              <a:rPr lang="en-US" sz="2000" dirty="0">
                <a:latin typeface="Courier"/>
                <a:cs typeface="Courier"/>
              </a:rPr>
              <a:t>"                 "</a:t>
            </a:r>
            <a:r>
              <a:rPr lang="en-US" sz="2000" dirty="0" err="1">
                <a:latin typeface="Courier"/>
                <a:cs typeface="Courier"/>
              </a:rPr>
              <a:t>readPDF</a:t>
            </a:r>
            <a:r>
              <a:rPr lang="en-US" sz="2000" dirty="0">
                <a:latin typeface="Courier"/>
                <a:cs typeface="Courier"/>
              </a:rPr>
              <a:t>" 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[3] "</a:t>
            </a:r>
            <a:r>
              <a:rPr lang="en-US" sz="2000" dirty="0" err="1">
                <a:latin typeface="Courier"/>
                <a:cs typeface="Courier"/>
              </a:rPr>
              <a:t>readPlain</a:t>
            </a:r>
            <a:r>
              <a:rPr lang="en-US" sz="2000" dirty="0">
                <a:latin typeface="Courier"/>
                <a:cs typeface="Courier"/>
              </a:rPr>
              <a:t>"               "readRCV1"   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[5] "readRCV1asPlain"         "readReut21578XML"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[7] "readReut21578XMLasPlain" "</a:t>
            </a:r>
            <a:r>
              <a:rPr lang="en-US" sz="2000" dirty="0" err="1">
                <a:latin typeface="Courier"/>
                <a:cs typeface="Courier"/>
              </a:rPr>
              <a:t>readTabular</a:t>
            </a:r>
            <a:r>
              <a:rPr lang="en-US" sz="2000" dirty="0">
                <a:latin typeface="Courier"/>
                <a:cs typeface="Courier"/>
              </a:rPr>
              <a:t>"           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[9] "</a:t>
            </a:r>
            <a:r>
              <a:rPr lang="en-US" sz="2000" dirty="0" err="1">
                <a:latin typeface="Courier"/>
                <a:cs typeface="Courier"/>
              </a:rPr>
              <a:t>readTagged</a:t>
            </a:r>
            <a:r>
              <a:rPr lang="en-US" sz="2000" dirty="0">
                <a:latin typeface="Courier"/>
                <a:cs typeface="Courier"/>
              </a:rPr>
              <a:t>"              "</a:t>
            </a:r>
            <a:r>
              <a:rPr lang="en-US" sz="2000" dirty="0" err="1">
                <a:latin typeface="Courier"/>
                <a:cs typeface="Courier"/>
              </a:rPr>
              <a:t>readXML</a:t>
            </a:r>
            <a:r>
              <a:rPr lang="en-US" sz="2000" dirty="0">
                <a:latin typeface="Courier"/>
                <a:cs typeface="Courier"/>
              </a:rPr>
              <a:t>" 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dirty="0"/>
              <a:t>e</a:t>
            </a:r>
            <a:r>
              <a:rPr lang="de-DE" dirty="0" smtClean="0"/>
              <a:t>.g. Read PDF </a:t>
            </a:r>
            <a:r>
              <a:rPr lang="de-DE" dirty="0"/>
              <a:t>F</a:t>
            </a:r>
            <a:r>
              <a:rPr lang="de-DE" dirty="0" smtClean="0"/>
              <a:t>iles </a:t>
            </a:r>
            <a:r>
              <a:rPr lang="de-DE" dirty="0" err="1" smtClean="0"/>
              <a:t>from</a:t>
            </a:r>
            <a:r>
              <a:rPr lang="de-DE" dirty="0" smtClean="0"/>
              <a:t> Directory:</a:t>
            </a:r>
          </a:p>
          <a:p>
            <a:pPr marL="0" indent="0">
              <a:buNone/>
            </a:pPr>
            <a:endParaRPr lang="de-DE" sz="1300" dirty="0" smtClean="0"/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R</a:t>
            </a:r>
            <a:r>
              <a:rPr lang="de-DE" sz="2100" dirty="0">
                <a:latin typeface="Courier"/>
                <a:cs typeface="Courier"/>
              </a:rPr>
              <a:t>&gt; Corpus(</a:t>
            </a:r>
            <a:r>
              <a:rPr lang="de-DE" sz="2100" dirty="0" err="1">
                <a:latin typeface="Courier"/>
                <a:cs typeface="Courier"/>
              </a:rPr>
              <a:t>DirSource</a:t>
            </a:r>
            <a:r>
              <a:rPr lang="de-DE" sz="2100" dirty="0">
                <a:latin typeface="Courier"/>
                <a:cs typeface="Courier"/>
              </a:rPr>
              <a:t>(</a:t>
            </a:r>
            <a:r>
              <a:rPr lang="de-DE" sz="2100" dirty="0" err="1">
                <a:latin typeface="Courier"/>
                <a:cs typeface="Courier"/>
              </a:rPr>
              <a:t>directory</a:t>
            </a:r>
            <a:r>
              <a:rPr lang="de-DE" sz="2100" dirty="0">
                <a:latin typeface="Courier"/>
                <a:cs typeface="Courier"/>
              </a:rPr>
              <a:t> = </a:t>
            </a:r>
            <a:r>
              <a:rPr lang="de-DE" sz="2100" dirty="0" smtClean="0">
                <a:latin typeface="Courier"/>
                <a:cs typeface="Courier"/>
              </a:rPr>
              <a:t>“."</a:t>
            </a:r>
            <a:r>
              <a:rPr lang="de-DE" sz="2100" dirty="0">
                <a:latin typeface="Courier"/>
                <a:cs typeface="Courier"/>
              </a:rPr>
              <a:t>, </a:t>
            </a:r>
            <a:r>
              <a:rPr lang="de-DE" sz="2100" dirty="0" err="1">
                <a:latin typeface="Courier"/>
                <a:cs typeface="Courier"/>
              </a:rPr>
              <a:t>pattern</a:t>
            </a:r>
            <a:r>
              <a:rPr lang="de-DE" sz="2100" dirty="0">
                <a:latin typeface="Courier"/>
                <a:cs typeface="Courier"/>
              </a:rPr>
              <a:t> = "*.</a:t>
            </a:r>
            <a:r>
              <a:rPr lang="de-DE" sz="2100" dirty="0" err="1">
                <a:latin typeface="Courier"/>
                <a:cs typeface="Courier"/>
              </a:rPr>
              <a:t>pdf</a:t>
            </a:r>
            <a:r>
              <a:rPr lang="de-DE" sz="2100" dirty="0">
                <a:latin typeface="Courier"/>
                <a:cs typeface="Courier"/>
              </a:rPr>
              <a:t>"), </a:t>
            </a:r>
            <a:r>
              <a:rPr lang="de-DE" sz="2100" dirty="0" err="1">
                <a:latin typeface="Courier"/>
                <a:cs typeface="Courier"/>
              </a:rPr>
              <a:t>readerControl</a:t>
            </a:r>
            <a:r>
              <a:rPr lang="de-DE" sz="2100" dirty="0">
                <a:latin typeface="Courier"/>
                <a:cs typeface="Courier"/>
              </a:rPr>
              <a:t> = </a:t>
            </a:r>
            <a:r>
              <a:rPr lang="de-DE" sz="2100" dirty="0" err="1">
                <a:latin typeface="Courier"/>
                <a:cs typeface="Courier"/>
              </a:rPr>
              <a:t>list</a:t>
            </a:r>
            <a:r>
              <a:rPr lang="de-DE" sz="2100" dirty="0">
                <a:latin typeface="Courier"/>
                <a:cs typeface="Courier"/>
              </a:rPr>
              <a:t>(</a:t>
            </a:r>
            <a:r>
              <a:rPr lang="de-DE" sz="2100" dirty="0" err="1">
                <a:latin typeface="Courier"/>
                <a:cs typeface="Courier"/>
              </a:rPr>
              <a:t>reader</a:t>
            </a:r>
            <a:r>
              <a:rPr lang="de-DE" sz="2100" dirty="0">
                <a:latin typeface="Courier"/>
                <a:cs typeface="Courier"/>
              </a:rPr>
              <a:t> = </a:t>
            </a:r>
            <a:r>
              <a:rPr lang="de-DE" sz="2100" dirty="0" err="1">
                <a:latin typeface="Courier"/>
                <a:cs typeface="Courier"/>
              </a:rPr>
              <a:t>readPDF</a:t>
            </a:r>
            <a:r>
              <a:rPr lang="de-DE" sz="2100" dirty="0">
                <a:latin typeface="Courier"/>
                <a:cs typeface="Courier"/>
              </a:rPr>
              <a:t>, </a:t>
            </a:r>
            <a:r>
              <a:rPr lang="de-DE" sz="2100" dirty="0" err="1">
                <a:latin typeface="Courier"/>
                <a:cs typeface="Courier"/>
              </a:rPr>
              <a:t>language</a:t>
            </a:r>
            <a:r>
              <a:rPr lang="de-DE" sz="2100" dirty="0">
                <a:latin typeface="Courier"/>
                <a:cs typeface="Courier"/>
              </a:rPr>
              <a:t> = "en"))</a:t>
            </a:r>
          </a:p>
          <a:p>
            <a:pPr marL="0" indent="0">
              <a:buNone/>
            </a:pPr>
            <a:endParaRPr lang="de-DE" sz="21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9967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TextDocument</a:t>
            </a:r>
            <a:r>
              <a:rPr lang="de-DE" dirty="0" smtClean="0"/>
              <a:t> (</a:t>
            </a:r>
            <a:r>
              <a:rPr lang="de-DE" b="1" dirty="0" smtClean="0"/>
              <a:t>NLP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Annotations</a:t>
            </a:r>
            <a:r>
              <a:rPr lang="de-DE" dirty="0" smtClean="0"/>
              <a:t> (</a:t>
            </a:r>
            <a:r>
              <a:rPr lang="de-DE" b="1" dirty="0" smtClean="0"/>
              <a:t>NLP</a:t>
            </a:r>
            <a:r>
              <a:rPr lang="de-DE" dirty="0" smtClean="0"/>
              <a:t>)</a:t>
            </a:r>
          </a:p>
          <a:p>
            <a:r>
              <a:rPr lang="de-DE" dirty="0" smtClean="0"/>
              <a:t>Corpus</a:t>
            </a:r>
          </a:p>
          <a:p>
            <a:r>
              <a:rPr lang="de-DE" dirty="0" err="1" smtClean="0"/>
              <a:t>DocumentTermMatrix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506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Preprocessing</a:t>
            </a:r>
            <a:r>
              <a:rPr lang="de-DE" dirty="0" smtClean="0"/>
              <a:t> Pipeline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R&gt; </a:t>
            </a:r>
            <a:r>
              <a:rPr lang="de-DE" b="1" dirty="0" err="1">
                <a:latin typeface="Courier"/>
                <a:cs typeface="Courier"/>
              </a:rPr>
              <a:t>removePunctuation</a:t>
            </a:r>
            <a:r>
              <a:rPr lang="de-DE" dirty="0">
                <a:latin typeface="Courier"/>
                <a:cs typeface="Courier"/>
              </a:rPr>
              <a:t>("This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cool!")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[1] "This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cool"</a:t>
            </a: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R&gt; </a:t>
            </a:r>
            <a:r>
              <a:rPr lang="de-DE" b="1" dirty="0" err="1">
                <a:latin typeface="Courier"/>
                <a:cs typeface="Courier"/>
              </a:rPr>
              <a:t>tolower</a:t>
            </a:r>
            <a:r>
              <a:rPr lang="de-DE" dirty="0">
                <a:latin typeface="Courier"/>
                <a:cs typeface="Courier"/>
              </a:rPr>
              <a:t>("This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cool!")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[1] "</a:t>
            </a:r>
            <a:r>
              <a:rPr lang="de-DE" dirty="0" err="1">
                <a:latin typeface="Courier"/>
                <a:cs typeface="Courier"/>
              </a:rPr>
              <a:t>this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cool!"</a:t>
            </a: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R&gt; </a:t>
            </a:r>
            <a:r>
              <a:rPr lang="de-DE" b="1" dirty="0" err="1">
                <a:latin typeface="Courier"/>
                <a:cs typeface="Courier"/>
              </a:rPr>
              <a:t>removeWords</a:t>
            </a:r>
            <a:r>
              <a:rPr lang="de-DE" dirty="0">
                <a:latin typeface="Courier"/>
                <a:cs typeface="Courier"/>
              </a:rPr>
              <a:t>("This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cool!", </a:t>
            </a:r>
            <a:r>
              <a:rPr lang="de-DE" dirty="0" err="1">
                <a:latin typeface="Courier"/>
                <a:cs typeface="Courier"/>
              </a:rPr>
              <a:t>stopwords</a:t>
            </a:r>
            <a:r>
              <a:rPr lang="de-DE" dirty="0">
                <a:latin typeface="Courier"/>
                <a:cs typeface="Courier"/>
              </a:rPr>
              <a:t>())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[1] "This 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 cool</a:t>
            </a:r>
            <a:r>
              <a:rPr lang="de-DE" dirty="0" smtClean="0">
                <a:latin typeface="Courier"/>
                <a:cs typeface="Courier"/>
              </a:rPr>
              <a:t>!“</a:t>
            </a:r>
            <a:endParaRPr lang="de-DE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de-DE" dirty="0" smtClean="0">
                <a:latin typeface="Courier"/>
                <a:cs typeface="Courier"/>
              </a:rPr>
              <a:t>R&gt;</a:t>
            </a:r>
            <a:r>
              <a:rPr lang="de-DE" b="1" dirty="0" err="1" smtClean="0">
                <a:latin typeface="Courier"/>
                <a:cs typeface="Courier"/>
              </a:rPr>
              <a:t>stripWhitespace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removeWords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tolower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removePunctuation</a:t>
            </a:r>
            <a:r>
              <a:rPr lang="de-DE" dirty="0">
                <a:latin typeface="Courier"/>
                <a:cs typeface="Courier"/>
              </a:rPr>
              <a:t>("This </a:t>
            </a:r>
            <a:r>
              <a:rPr lang="de-DE" dirty="0" err="1">
                <a:latin typeface="Courier"/>
                <a:cs typeface="Courier"/>
              </a:rPr>
              <a:t>is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and</a:t>
            </a:r>
            <a:r>
              <a:rPr lang="de-DE" dirty="0">
                <a:latin typeface="Courier"/>
                <a:cs typeface="Courier"/>
              </a:rPr>
              <a:t> cool!")), </a:t>
            </a:r>
            <a:r>
              <a:rPr lang="de-DE" dirty="0" err="1">
                <a:latin typeface="Courier"/>
                <a:cs typeface="Courier"/>
              </a:rPr>
              <a:t>stopwords</a:t>
            </a:r>
            <a:r>
              <a:rPr lang="de-DE" dirty="0">
                <a:latin typeface="Courier"/>
                <a:cs typeface="Courier"/>
              </a:rPr>
              <a:t>()))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[1] " </a:t>
            </a:r>
            <a:r>
              <a:rPr lang="de-DE" dirty="0" err="1">
                <a:latin typeface="Courier"/>
                <a:cs typeface="Courier"/>
              </a:rPr>
              <a:t>awesome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smtClean="0">
                <a:latin typeface="Courier"/>
                <a:cs typeface="Courier"/>
              </a:rPr>
              <a:t>cool“</a:t>
            </a:r>
            <a:endParaRPr lang="de-DE" dirty="0">
              <a:latin typeface="Courier"/>
              <a:cs typeface="Courier"/>
            </a:endParaRPr>
          </a:p>
          <a:p>
            <a:pPr marL="0" lvl="1" indent="0">
              <a:buNone/>
            </a:pPr>
            <a:r>
              <a:rPr lang="de-DE" dirty="0" smtClean="0">
                <a:latin typeface="Courier"/>
                <a:cs typeface="Courier"/>
              </a:rPr>
              <a:t>R&gt;</a:t>
            </a:r>
            <a:r>
              <a:rPr lang="de-DE" dirty="0" err="1">
                <a:latin typeface="Courier"/>
                <a:cs typeface="Courier"/>
              </a:rPr>
              <a:t>stemDocument</a:t>
            </a:r>
            <a:r>
              <a:rPr lang="de-DE" dirty="0">
                <a:latin typeface="Courier"/>
                <a:cs typeface="Courier"/>
              </a:rPr>
              <a:t>(</a:t>
            </a:r>
            <a:r>
              <a:rPr lang="de-DE" dirty="0" err="1">
                <a:latin typeface="Courier"/>
                <a:cs typeface="Courier"/>
              </a:rPr>
              <a:t>crude</a:t>
            </a:r>
            <a:r>
              <a:rPr lang="de-DE" dirty="0">
                <a:latin typeface="Courier"/>
                <a:cs typeface="Courier"/>
              </a:rPr>
              <a:t>[[1]])</a:t>
            </a:r>
            <a:endParaRPr lang="de-DE" dirty="0" smtClean="0">
              <a:latin typeface="Courier"/>
              <a:cs typeface="Courier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7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Document</a:t>
            </a:r>
            <a:r>
              <a:rPr lang="de-DE" dirty="0" smtClean="0"/>
              <a:t> Term 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R&gt; </a:t>
            </a:r>
            <a:r>
              <a:rPr lang="de-DE" sz="2000" dirty="0" err="1" smtClean="0">
                <a:latin typeface="Courier"/>
                <a:cs typeface="Courier"/>
              </a:rPr>
              <a:t>control</a:t>
            </a:r>
            <a:r>
              <a:rPr lang="de-DE" sz="2000" dirty="0" smtClean="0">
                <a:latin typeface="Courier"/>
                <a:cs typeface="Courier"/>
              </a:rPr>
              <a:t> = </a:t>
            </a:r>
            <a:r>
              <a:rPr lang="de-DE" sz="2000" dirty="0" err="1" smtClean="0">
                <a:latin typeface="Courier"/>
                <a:cs typeface="Courier"/>
              </a:rPr>
              <a:t>list</a:t>
            </a:r>
            <a:r>
              <a:rPr lang="de-DE" sz="2000" dirty="0" smtClean="0">
                <a:latin typeface="Courier"/>
                <a:cs typeface="Courier"/>
              </a:rPr>
              <a:t>( 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removePunctuation</a:t>
            </a:r>
            <a:r>
              <a:rPr lang="de-DE" sz="2000" dirty="0" smtClean="0">
                <a:latin typeface="Courier"/>
                <a:cs typeface="Courier"/>
              </a:rPr>
              <a:t> = TRUE, 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removeNumbers</a:t>
            </a:r>
            <a:r>
              <a:rPr lang="de-DE" sz="2000" dirty="0" smtClean="0">
                <a:latin typeface="Courier"/>
                <a:cs typeface="Courier"/>
              </a:rPr>
              <a:t> = TRUE, 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tolower</a:t>
            </a:r>
            <a:r>
              <a:rPr lang="de-DE" sz="2000" dirty="0" smtClean="0">
                <a:latin typeface="Courier"/>
                <a:cs typeface="Courier"/>
              </a:rPr>
              <a:t> = TRUE, 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removeWords</a:t>
            </a:r>
            <a:r>
              <a:rPr lang="de-DE" sz="2000" dirty="0" smtClean="0">
                <a:latin typeface="Courier"/>
                <a:cs typeface="Courier"/>
              </a:rPr>
              <a:t> = </a:t>
            </a:r>
            <a:r>
              <a:rPr lang="de-DE" sz="2000" dirty="0" err="1" smtClean="0">
                <a:latin typeface="Courier"/>
                <a:cs typeface="Courier"/>
              </a:rPr>
              <a:t>list</a:t>
            </a:r>
            <a:r>
              <a:rPr lang="de-DE" sz="2000" dirty="0" smtClean="0">
                <a:latin typeface="Courier"/>
                <a:cs typeface="Courier"/>
              </a:rPr>
              <a:t>(</a:t>
            </a:r>
            <a:r>
              <a:rPr lang="de-DE" sz="2000" dirty="0" err="1" smtClean="0">
                <a:latin typeface="Courier"/>
                <a:cs typeface="Courier"/>
              </a:rPr>
              <a:t>stopwords</a:t>
            </a:r>
            <a:r>
              <a:rPr lang="de-DE" sz="2000" dirty="0" smtClean="0">
                <a:latin typeface="Courier"/>
                <a:cs typeface="Courier"/>
              </a:rPr>
              <a:t>("</a:t>
            </a:r>
            <a:r>
              <a:rPr lang="de-DE" sz="2000" dirty="0" err="1" smtClean="0">
                <a:latin typeface="Courier"/>
                <a:cs typeface="Courier"/>
              </a:rPr>
              <a:t>english</a:t>
            </a:r>
            <a:r>
              <a:rPr lang="de-DE" sz="2000" dirty="0" smtClean="0">
                <a:latin typeface="Courier"/>
                <a:cs typeface="Courier"/>
              </a:rPr>
              <a:t>")),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stripWhitespace</a:t>
            </a:r>
            <a:r>
              <a:rPr lang="de-DE" sz="2000" dirty="0" smtClean="0">
                <a:latin typeface="Courier"/>
                <a:cs typeface="Courier"/>
              </a:rPr>
              <a:t> = TRUE,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  </a:t>
            </a:r>
            <a:r>
              <a:rPr lang="de-DE" sz="2000" dirty="0" err="1" smtClean="0">
                <a:latin typeface="Courier"/>
                <a:cs typeface="Courier"/>
              </a:rPr>
              <a:t>stemDocument</a:t>
            </a:r>
            <a:r>
              <a:rPr lang="de-DE" sz="2000" dirty="0" smtClean="0">
                <a:latin typeface="Courier"/>
                <a:cs typeface="Courier"/>
              </a:rPr>
              <a:t> = TRUE)</a:t>
            </a:r>
          </a:p>
          <a:p>
            <a:pPr marL="0" indent="0">
              <a:buNone/>
            </a:pPr>
            <a:r>
              <a:rPr lang="de-DE" sz="2000" dirty="0" smtClean="0">
                <a:latin typeface="Courier"/>
                <a:cs typeface="Courier"/>
              </a:rPr>
              <a:t>R&gt; </a:t>
            </a:r>
            <a:r>
              <a:rPr lang="de-DE" sz="2000" dirty="0" err="1" smtClean="0">
                <a:latin typeface="Courier"/>
                <a:cs typeface="Courier"/>
              </a:rPr>
              <a:t>dtm</a:t>
            </a:r>
            <a:r>
              <a:rPr lang="de-DE" sz="2000" dirty="0" smtClean="0">
                <a:latin typeface="Courier"/>
                <a:cs typeface="Courier"/>
              </a:rPr>
              <a:t> &lt;- </a:t>
            </a:r>
            <a:r>
              <a:rPr lang="de-DE" sz="2000" dirty="0" err="1" smtClean="0">
                <a:latin typeface="Courier"/>
                <a:cs typeface="Courier"/>
              </a:rPr>
              <a:t>DocumentTermMatrix</a:t>
            </a:r>
            <a:r>
              <a:rPr lang="de-DE" sz="2000" dirty="0" smtClean="0">
                <a:latin typeface="Courier"/>
                <a:cs typeface="Courier"/>
              </a:rPr>
              <a:t>(</a:t>
            </a:r>
            <a:r>
              <a:rPr lang="de-DE" sz="2000" dirty="0" err="1" smtClean="0">
                <a:latin typeface="Courier"/>
                <a:cs typeface="Courier"/>
              </a:rPr>
              <a:t>crude</a:t>
            </a:r>
            <a:r>
              <a:rPr lang="de-DE" sz="2000" dirty="0" smtClean="0">
                <a:latin typeface="Courier"/>
                <a:cs typeface="Courier"/>
              </a:rPr>
              <a:t>, </a:t>
            </a:r>
            <a:r>
              <a:rPr lang="de-DE" sz="2000" dirty="0" err="1" smtClean="0">
                <a:latin typeface="Courier"/>
                <a:cs typeface="Courier"/>
              </a:rPr>
              <a:t>control</a:t>
            </a:r>
            <a:r>
              <a:rPr lang="de-DE" sz="2000" dirty="0" smtClean="0">
                <a:latin typeface="Courier"/>
                <a:cs typeface="Courier"/>
              </a:rPr>
              <a:t>=</a:t>
            </a:r>
            <a:r>
              <a:rPr lang="de-DE" sz="2000" dirty="0" err="1" smtClean="0">
                <a:latin typeface="Courier"/>
                <a:cs typeface="Courier"/>
              </a:rPr>
              <a:t>control</a:t>
            </a:r>
            <a:r>
              <a:rPr lang="de-DE" sz="2000" dirty="0" smtClean="0">
                <a:latin typeface="Courier"/>
                <a:cs typeface="Courier"/>
              </a:rPr>
              <a:t>)</a:t>
            </a:r>
            <a:endParaRPr lang="de-DE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8818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Simple Sentiment Score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DTM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sentiment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dictionary</a:t>
            </a:r>
            <a:endParaRPr lang="de-DE" dirty="0" smtClean="0"/>
          </a:p>
          <a:p>
            <a:r>
              <a:rPr lang="de-DE" dirty="0" smtClean="0"/>
              <a:t>e.g.</a:t>
            </a:r>
          </a:p>
          <a:p>
            <a:pPr marL="0" indent="0">
              <a:buNone/>
            </a:pPr>
            <a:r>
              <a:rPr lang="de-DE" sz="2000" dirty="0" err="1">
                <a:latin typeface="Courier"/>
                <a:cs typeface="Courier"/>
              </a:rPr>
              <a:t>sentiment</a:t>
            </a:r>
            <a:r>
              <a:rPr lang="de-DE" sz="2000" dirty="0">
                <a:latin typeface="Courier"/>
                <a:cs typeface="Courier"/>
              </a:rPr>
              <a:t> &lt;- </a:t>
            </a:r>
            <a:r>
              <a:rPr lang="de-DE" sz="2000" dirty="0" err="1">
                <a:latin typeface="Courier"/>
                <a:cs typeface="Courier"/>
              </a:rPr>
              <a:t>DocumentTermMatrix</a:t>
            </a:r>
            <a:r>
              <a:rPr lang="de-DE" sz="2000" dirty="0">
                <a:latin typeface="Courier"/>
                <a:cs typeface="Courier"/>
              </a:rPr>
              <a:t>(</a:t>
            </a:r>
            <a:r>
              <a:rPr lang="de-DE" sz="2000" dirty="0" err="1">
                <a:latin typeface="Courier"/>
                <a:cs typeface="Courier"/>
              </a:rPr>
              <a:t>crude</a:t>
            </a:r>
            <a:r>
              <a:rPr lang="de-DE" sz="2000" dirty="0">
                <a:latin typeface="Courier"/>
                <a:cs typeface="Courier"/>
              </a:rPr>
              <a:t>, </a:t>
            </a:r>
            <a:r>
              <a:rPr lang="de-DE" sz="2000" dirty="0" err="1">
                <a:latin typeface="Courier"/>
                <a:cs typeface="Courier"/>
              </a:rPr>
              <a:t>control</a:t>
            </a:r>
            <a:r>
              <a:rPr lang="de-DE" sz="2000" dirty="0">
                <a:latin typeface="Courier"/>
                <a:cs typeface="Courier"/>
              </a:rPr>
              <a:t>=</a:t>
            </a:r>
            <a:r>
              <a:rPr lang="de-DE" sz="2000" dirty="0" err="1">
                <a:latin typeface="Courier"/>
                <a:cs typeface="Courier"/>
              </a:rPr>
              <a:t>control</a:t>
            </a:r>
            <a:r>
              <a:rPr lang="de-DE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latin typeface="Courier"/>
                <a:cs typeface="Courier"/>
              </a:rPr>
              <a:t>pos</a:t>
            </a:r>
            <a:r>
              <a:rPr lang="de-DE" sz="2000" dirty="0">
                <a:latin typeface="Courier"/>
                <a:cs typeface="Courier"/>
              </a:rPr>
              <a:t> &lt;- </a:t>
            </a:r>
            <a:r>
              <a:rPr lang="de-DE" sz="2000" dirty="0" err="1">
                <a:latin typeface="Courier"/>
                <a:cs typeface="Courier"/>
              </a:rPr>
              <a:t>tm_term_score</a:t>
            </a:r>
            <a:r>
              <a:rPr lang="de-DE" sz="2000" dirty="0">
                <a:latin typeface="Courier"/>
                <a:cs typeface="Courier"/>
              </a:rPr>
              <a:t>(</a:t>
            </a:r>
            <a:r>
              <a:rPr lang="de-DE" sz="2000" dirty="0" err="1">
                <a:latin typeface="Courier"/>
                <a:cs typeface="Courier"/>
              </a:rPr>
              <a:t>dtm</a:t>
            </a:r>
            <a:r>
              <a:rPr lang="de-DE" sz="2000" dirty="0">
                <a:latin typeface="Courier"/>
                <a:cs typeface="Courier"/>
              </a:rPr>
              <a:t>, </a:t>
            </a:r>
            <a:r>
              <a:rPr lang="de-DE" sz="2000" dirty="0" err="1">
                <a:latin typeface="Courier"/>
                <a:cs typeface="Courier"/>
              </a:rPr>
              <a:t>dic_gi$positive</a:t>
            </a:r>
            <a:r>
              <a:rPr lang="de-DE" sz="2000" dirty="0">
                <a:latin typeface="Courier"/>
                <a:cs typeface="Courier"/>
              </a:rPr>
              <a:t>, FUN = </a:t>
            </a:r>
            <a:r>
              <a:rPr lang="de-DE" sz="2000" dirty="0" err="1">
                <a:latin typeface="Courier"/>
                <a:cs typeface="Courier"/>
              </a:rPr>
              <a:t>slam</a:t>
            </a:r>
            <a:r>
              <a:rPr lang="de-DE" sz="2000" dirty="0">
                <a:latin typeface="Courier"/>
                <a:cs typeface="Courier"/>
              </a:rPr>
              <a:t>::</a:t>
            </a:r>
            <a:r>
              <a:rPr lang="de-DE" sz="2000" dirty="0" err="1">
                <a:latin typeface="Courier"/>
                <a:cs typeface="Courier"/>
              </a:rPr>
              <a:t>row_sums</a:t>
            </a:r>
            <a:r>
              <a:rPr lang="de-DE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latin typeface="Courier"/>
                <a:cs typeface="Courier"/>
              </a:rPr>
              <a:t>neg</a:t>
            </a:r>
            <a:r>
              <a:rPr lang="de-DE" sz="2000" dirty="0">
                <a:latin typeface="Courier"/>
                <a:cs typeface="Courier"/>
              </a:rPr>
              <a:t> &lt;- </a:t>
            </a:r>
            <a:r>
              <a:rPr lang="de-DE" sz="2000" dirty="0" err="1">
                <a:latin typeface="Courier"/>
                <a:cs typeface="Courier"/>
              </a:rPr>
              <a:t>tm_term_score</a:t>
            </a:r>
            <a:r>
              <a:rPr lang="de-DE" sz="2000" dirty="0">
                <a:latin typeface="Courier"/>
                <a:cs typeface="Courier"/>
              </a:rPr>
              <a:t>(</a:t>
            </a:r>
            <a:r>
              <a:rPr lang="de-DE" sz="2000" dirty="0" err="1">
                <a:latin typeface="Courier"/>
                <a:cs typeface="Courier"/>
              </a:rPr>
              <a:t>dtm</a:t>
            </a:r>
            <a:r>
              <a:rPr lang="de-DE" sz="2000" dirty="0">
                <a:latin typeface="Courier"/>
                <a:cs typeface="Courier"/>
              </a:rPr>
              <a:t>, </a:t>
            </a:r>
            <a:r>
              <a:rPr lang="de-DE" sz="2000" dirty="0" err="1">
                <a:latin typeface="Courier"/>
                <a:cs typeface="Courier"/>
              </a:rPr>
              <a:t>dic_gi$negative</a:t>
            </a:r>
            <a:r>
              <a:rPr lang="de-DE" sz="2000" dirty="0">
                <a:latin typeface="Courier"/>
                <a:cs typeface="Courier"/>
              </a:rPr>
              <a:t>, FUN = </a:t>
            </a:r>
            <a:r>
              <a:rPr lang="de-DE" sz="2000" dirty="0" err="1">
                <a:latin typeface="Courier"/>
                <a:cs typeface="Courier"/>
              </a:rPr>
              <a:t>slam</a:t>
            </a:r>
            <a:r>
              <a:rPr lang="de-DE" sz="2000" dirty="0">
                <a:latin typeface="Courier"/>
                <a:cs typeface="Courier"/>
              </a:rPr>
              <a:t>::</a:t>
            </a:r>
            <a:r>
              <a:rPr lang="de-DE" sz="2000" dirty="0" err="1">
                <a:latin typeface="Courier"/>
                <a:cs typeface="Courier"/>
              </a:rPr>
              <a:t>row_sums</a:t>
            </a:r>
            <a:r>
              <a:rPr lang="de-DE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latin typeface="Courier"/>
                <a:cs typeface="Courier"/>
              </a:rPr>
              <a:t>sentiment</a:t>
            </a:r>
            <a:r>
              <a:rPr lang="de-DE" sz="2000" dirty="0">
                <a:latin typeface="Courier"/>
                <a:cs typeface="Courier"/>
              </a:rPr>
              <a:t> &lt;- (</a:t>
            </a:r>
            <a:r>
              <a:rPr lang="de-DE" sz="2000" dirty="0" err="1">
                <a:latin typeface="Courier"/>
                <a:cs typeface="Courier"/>
              </a:rPr>
              <a:t>pos</a:t>
            </a:r>
            <a:r>
              <a:rPr lang="de-DE" sz="2000" dirty="0">
                <a:latin typeface="Courier"/>
                <a:cs typeface="Courier"/>
              </a:rPr>
              <a:t> - </a:t>
            </a:r>
            <a:r>
              <a:rPr lang="de-DE" sz="2000" dirty="0" err="1">
                <a:latin typeface="Courier"/>
                <a:cs typeface="Courier"/>
              </a:rPr>
              <a:t>neg</a:t>
            </a:r>
            <a:r>
              <a:rPr lang="de-DE" sz="2000" dirty="0">
                <a:latin typeface="Courier"/>
                <a:cs typeface="Courier"/>
              </a:rPr>
              <a:t>) / (</a:t>
            </a:r>
            <a:r>
              <a:rPr lang="de-DE" sz="2000" dirty="0" err="1">
                <a:latin typeface="Courier"/>
                <a:cs typeface="Courier"/>
              </a:rPr>
              <a:t>pos</a:t>
            </a:r>
            <a:r>
              <a:rPr lang="de-DE" sz="2000" dirty="0">
                <a:latin typeface="Courier"/>
                <a:cs typeface="Courier"/>
              </a:rPr>
              <a:t> + </a:t>
            </a:r>
            <a:r>
              <a:rPr lang="de-DE" sz="2000" dirty="0" err="1">
                <a:latin typeface="Courier"/>
                <a:cs typeface="Courier"/>
              </a:rPr>
              <a:t>neg</a:t>
            </a:r>
            <a:r>
              <a:rPr lang="de-DE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463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Macintosh PowerPoint</Application>
  <PresentationFormat>Bildschirmpräsentation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Text Mining in R (tm 101)</vt:lpstr>
      <vt:lpstr>Textmining?</vt:lpstr>
      <vt:lpstr>tm?</vt:lpstr>
      <vt:lpstr>Contents</vt:lpstr>
      <vt:lpstr>Data Reading</vt:lpstr>
      <vt:lpstr>Data Structures</vt:lpstr>
      <vt:lpstr>Preprocessing Pipeline</vt:lpstr>
      <vt:lpstr>Document Term Matrix</vt:lpstr>
      <vt:lpstr>Calculate Simple Sentiment Score</vt:lpstr>
      <vt:lpstr>Known Weaknesses</vt:lpstr>
      <vt:lpstr>SentimentAnalysis package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(tm) 101</dc:title>
  <dc:creator>Mario Annau</dc:creator>
  <cp:lastModifiedBy>Mario Annau</cp:lastModifiedBy>
  <cp:revision>26</cp:revision>
  <dcterms:created xsi:type="dcterms:W3CDTF">2016-02-22T17:52:15Z</dcterms:created>
  <dcterms:modified xsi:type="dcterms:W3CDTF">2016-03-06T18:10:07Z</dcterms:modified>
</cp:coreProperties>
</file>