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528faab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528faab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527b844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527b844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527b844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527b844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52aa2972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2aa2972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528faab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28faab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27b8441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27b8441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527b8441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527b8441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527b8441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527b8441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527b844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527b844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51dd6b5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51dd6b5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51f54b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51f54b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youtu.be/3lTLfvisl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55" name="Google Shape;55;p13"/>
          <p:cNvSpPr txBox="1"/>
          <p:nvPr>
            <p:ph type="title"/>
          </p:nvPr>
        </p:nvSpPr>
        <p:spPr>
          <a:xfrm>
            <a:off x="311700" y="4055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ConverStation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2"/>
          <p:cNvPicPr preferRelativeResize="0"/>
          <p:nvPr/>
        </p:nvPicPr>
        <p:blipFill rotWithShape="1">
          <a:blip r:embed="rId3">
            <a:alphaModFix/>
          </a:blip>
          <a:srcRect b="43771" l="30492" r="32057" t="13666"/>
          <a:stretch/>
        </p:blipFill>
        <p:spPr>
          <a:xfrm>
            <a:off x="2483325" y="-75"/>
            <a:ext cx="3275702" cy="2094128"/>
          </a:xfrm>
          <a:prstGeom prst="rect">
            <a:avLst/>
          </a:prstGeom>
          <a:noFill/>
          <a:ln>
            <a:noFill/>
          </a:ln>
        </p:spPr>
      </p:pic>
      <p:pic>
        <p:nvPicPr>
          <p:cNvPr id="124" name="Google Shape;124;p22"/>
          <p:cNvPicPr preferRelativeResize="0"/>
          <p:nvPr/>
        </p:nvPicPr>
        <p:blipFill rotWithShape="1">
          <a:blip r:embed="rId4">
            <a:alphaModFix/>
          </a:blip>
          <a:srcRect b="45307" l="31971" r="36324" t="20894"/>
          <a:stretch/>
        </p:blipFill>
        <p:spPr>
          <a:xfrm>
            <a:off x="2483323" y="2597351"/>
            <a:ext cx="3275698" cy="1964215"/>
          </a:xfrm>
          <a:prstGeom prst="rect">
            <a:avLst/>
          </a:prstGeom>
          <a:noFill/>
          <a:ln>
            <a:noFill/>
          </a:ln>
        </p:spPr>
      </p:pic>
      <p:pic>
        <p:nvPicPr>
          <p:cNvPr id="125" name="Google Shape;125;p22"/>
          <p:cNvPicPr preferRelativeResize="0"/>
          <p:nvPr/>
        </p:nvPicPr>
        <p:blipFill rotWithShape="1">
          <a:blip r:embed="rId3">
            <a:alphaModFix/>
          </a:blip>
          <a:srcRect b="4594" l="30492" r="32057" t="56335"/>
          <a:stretch/>
        </p:blipFill>
        <p:spPr>
          <a:xfrm>
            <a:off x="5789644" y="-77"/>
            <a:ext cx="3354355" cy="1968451"/>
          </a:xfrm>
          <a:prstGeom prst="rect">
            <a:avLst/>
          </a:prstGeom>
          <a:noFill/>
          <a:ln>
            <a:noFill/>
          </a:ln>
        </p:spPr>
      </p:pic>
      <p:pic>
        <p:nvPicPr>
          <p:cNvPr id="126" name="Google Shape;126;p22"/>
          <p:cNvPicPr preferRelativeResize="0"/>
          <p:nvPr/>
        </p:nvPicPr>
        <p:blipFill rotWithShape="1">
          <a:blip r:embed="rId4">
            <a:alphaModFix/>
          </a:blip>
          <a:srcRect b="7224" l="31971" r="36324" t="54693"/>
          <a:stretch/>
        </p:blipFill>
        <p:spPr>
          <a:xfrm>
            <a:off x="5789650" y="2288627"/>
            <a:ext cx="3354350" cy="2266310"/>
          </a:xfrm>
          <a:prstGeom prst="rect">
            <a:avLst/>
          </a:prstGeom>
          <a:noFill/>
          <a:ln>
            <a:noFill/>
          </a:ln>
        </p:spPr>
      </p:pic>
      <p:sp>
        <p:nvSpPr>
          <p:cNvPr id="127" name="Google Shape;127;p22"/>
          <p:cNvSpPr txBox="1"/>
          <p:nvPr/>
        </p:nvSpPr>
        <p:spPr>
          <a:xfrm>
            <a:off x="2196500" y="2008125"/>
            <a:ext cx="3565800" cy="6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(Mr. ConverStation, I want a conversation partner at 4:00pm tomorrow!)</a:t>
            </a:r>
            <a:endParaRPr sz="800"/>
          </a:p>
        </p:txBody>
      </p:sp>
      <p:sp>
        <p:nvSpPr>
          <p:cNvPr id="128" name="Google Shape;128;p22"/>
          <p:cNvSpPr txBox="1"/>
          <p:nvPr/>
        </p:nvSpPr>
        <p:spPr>
          <a:xfrm>
            <a:off x="6633390" y="1954645"/>
            <a:ext cx="1652400" cy="6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(1 Day Later)</a:t>
            </a:r>
            <a:endParaRPr sz="800"/>
          </a:p>
        </p:txBody>
      </p:sp>
      <p:sp>
        <p:nvSpPr>
          <p:cNvPr id="129" name="Google Shape;129;p22"/>
          <p:cNvSpPr txBox="1"/>
          <p:nvPr/>
        </p:nvSpPr>
        <p:spPr>
          <a:xfrm>
            <a:off x="2954243" y="4431650"/>
            <a:ext cx="1906200" cy="7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(And awaaaaay we go . . .)</a:t>
            </a:r>
            <a:endParaRPr sz="800"/>
          </a:p>
        </p:txBody>
      </p:sp>
      <p:sp>
        <p:nvSpPr>
          <p:cNvPr id="130" name="Google Shape;130;p22"/>
          <p:cNvSpPr txBox="1"/>
          <p:nvPr/>
        </p:nvSpPr>
        <p:spPr>
          <a:xfrm>
            <a:off x="6232783" y="4414564"/>
            <a:ext cx="2210100" cy="7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 . . to a new conversation!)</a:t>
            </a:r>
            <a:endParaRPr sz="800"/>
          </a:p>
        </p:txBody>
      </p:sp>
      <p:sp>
        <p:nvSpPr>
          <p:cNvPr id="131" name="Google Shape;131;p22"/>
          <p:cNvSpPr txBox="1"/>
          <p:nvPr/>
        </p:nvSpPr>
        <p:spPr>
          <a:xfrm>
            <a:off x="819075" y="670200"/>
            <a:ext cx="4599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T</a:t>
            </a:r>
            <a:endParaRPr sz="3600"/>
          </a:p>
          <a:p>
            <a:pPr indent="0" lvl="0" marL="0" rtl="0" algn="l">
              <a:spcBef>
                <a:spcPts val="0"/>
              </a:spcBef>
              <a:spcAft>
                <a:spcPts val="0"/>
              </a:spcAft>
              <a:buNone/>
            </a:pPr>
            <a:r>
              <a:rPr lang="en" sz="3600"/>
              <a:t>A</a:t>
            </a:r>
            <a:br>
              <a:rPr lang="en" sz="3600"/>
            </a:br>
            <a:r>
              <a:rPr lang="en" sz="3600"/>
              <a:t>S</a:t>
            </a:r>
            <a:br>
              <a:rPr lang="en" sz="3600"/>
            </a:br>
            <a:r>
              <a:rPr lang="en" sz="3600"/>
              <a:t>K</a:t>
            </a:r>
            <a:br>
              <a:rPr lang="en" sz="3600"/>
            </a:br>
            <a:br>
              <a:rPr lang="en" sz="3600"/>
            </a:br>
            <a:r>
              <a:rPr lang="en" sz="3600"/>
              <a:t>2</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nvSpPr>
        <p:spPr>
          <a:xfrm>
            <a:off x="819075" y="670200"/>
            <a:ext cx="4599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T</a:t>
            </a:r>
            <a:endParaRPr sz="3600"/>
          </a:p>
          <a:p>
            <a:pPr indent="0" lvl="0" marL="0" rtl="0" algn="l">
              <a:spcBef>
                <a:spcPts val="0"/>
              </a:spcBef>
              <a:spcAft>
                <a:spcPts val="0"/>
              </a:spcAft>
              <a:buNone/>
            </a:pPr>
            <a:r>
              <a:rPr lang="en" sz="3600"/>
              <a:t>A</a:t>
            </a:r>
            <a:br>
              <a:rPr lang="en" sz="3600"/>
            </a:br>
            <a:r>
              <a:rPr lang="en" sz="3600"/>
              <a:t>S</a:t>
            </a:r>
            <a:br>
              <a:rPr lang="en" sz="3600"/>
            </a:br>
            <a:r>
              <a:rPr lang="en" sz="3600"/>
              <a:t>K</a:t>
            </a:r>
            <a:br>
              <a:rPr lang="en" sz="3600"/>
            </a:br>
            <a:br>
              <a:rPr lang="en" sz="3600"/>
            </a:br>
            <a:r>
              <a:rPr lang="en" sz="3600"/>
              <a:t>3</a:t>
            </a:r>
            <a:endParaRPr sz="3600"/>
          </a:p>
        </p:txBody>
      </p:sp>
      <p:pic>
        <p:nvPicPr>
          <p:cNvPr id="137" name="Google Shape;137;p23"/>
          <p:cNvPicPr preferRelativeResize="0"/>
          <p:nvPr/>
        </p:nvPicPr>
        <p:blipFill rotWithShape="1">
          <a:blip r:embed="rId3">
            <a:alphaModFix/>
          </a:blip>
          <a:srcRect b="13487" l="34382" r="42996" t="55860"/>
          <a:stretch/>
        </p:blipFill>
        <p:spPr>
          <a:xfrm>
            <a:off x="6016138" y="4620"/>
            <a:ext cx="3127862" cy="2465980"/>
          </a:xfrm>
          <a:prstGeom prst="rect">
            <a:avLst/>
          </a:prstGeom>
          <a:noFill/>
          <a:ln>
            <a:noFill/>
          </a:ln>
        </p:spPr>
      </p:pic>
      <p:pic>
        <p:nvPicPr>
          <p:cNvPr id="138" name="Google Shape;138;p23"/>
          <p:cNvPicPr preferRelativeResize="0"/>
          <p:nvPr/>
        </p:nvPicPr>
        <p:blipFill rotWithShape="1">
          <a:blip r:embed="rId3">
            <a:alphaModFix/>
          </a:blip>
          <a:srcRect b="48601" l="34382" r="42996" t="18263"/>
          <a:stretch/>
        </p:blipFill>
        <p:spPr>
          <a:xfrm>
            <a:off x="2320701" y="0"/>
            <a:ext cx="3022594" cy="2490372"/>
          </a:xfrm>
          <a:prstGeom prst="rect">
            <a:avLst/>
          </a:prstGeom>
          <a:noFill/>
          <a:ln>
            <a:noFill/>
          </a:ln>
        </p:spPr>
      </p:pic>
      <p:pic>
        <p:nvPicPr>
          <p:cNvPr id="139" name="Google Shape;139;p23"/>
          <p:cNvPicPr preferRelativeResize="0"/>
          <p:nvPr/>
        </p:nvPicPr>
        <p:blipFill rotWithShape="1">
          <a:blip r:embed="rId4">
            <a:alphaModFix/>
          </a:blip>
          <a:srcRect b="11336" l="35139" r="36495" t="48059"/>
          <a:stretch/>
        </p:blipFill>
        <p:spPr>
          <a:xfrm>
            <a:off x="5884822" y="2142985"/>
            <a:ext cx="3259176" cy="2624373"/>
          </a:xfrm>
          <a:prstGeom prst="rect">
            <a:avLst/>
          </a:prstGeom>
          <a:noFill/>
          <a:ln>
            <a:noFill/>
          </a:ln>
        </p:spPr>
      </p:pic>
      <p:sp>
        <p:nvSpPr>
          <p:cNvPr id="140" name="Google Shape;140;p23"/>
          <p:cNvSpPr txBox="1"/>
          <p:nvPr/>
        </p:nvSpPr>
        <p:spPr>
          <a:xfrm>
            <a:off x="2669218" y="2138522"/>
            <a:ext cx="3002100" cy="5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(Mr. ConverStation, find more people for my event!)</a:t>
            </a:r>
            <a:endParaRPr sz="800"/>
          </a:p>
        </p:txBody>
      </p:sp>
      <p:sp>
        <p:nvSpPr>
          <p:cNvPr id="141" name="Google Shape;141;p23"/>
          <p:cNvSpPr txBox="1"/>
          <p:nvPr/>
        </p:nvSpPr>
        <p:spPr>
          <a:xfrm>
            <a:off x="6398964" y="2102484"/>
            <a:ext cx="1938600" cy="7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(This way, ma’am)</a:t>
            </a:r>
            <a:endParaRPr sz="800"/>
          </a:p>
        </p:txBody>
      </p:sp>
      <p:sp>
        <p:nvSpPr>
          <p:cNvPr id="142" name="Google Shape;142;p23"/>
          <p:cNvSpPr txBox="1"/>
          <p:nvPr/>
        </p:nvSpPr>
        <p:spPr>
          <a:xfrm>
            <a:off x="6050056" y="4453615"/>
            <a:ext cx="2733000" cy="7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(And a great time was had by all)</a:t>
            </a:r>
            <a:endParaRPr sz="800"/>
          </a:p>
        </p:txBody>
      </p:sp>
      <p:pic>
        <p:nvPicPr>
          <p:cNvPr id="143" name="Google Shape;143;p23"/>
          <p:cNvPicPr preferRelativeResize="0"/>
          <p:nvPr/>
        </p:nvPicPr>
        <p:blipFill rotWithShape="1">
          <a:blip r:embed="rId4">
            <a:alphaModFix/>
          </a:blip>
          <a:srcRect b="54038" l="31691" r="42044" t="16102"/>
          <a:stretch/>
        </p:blipFill>
        <p:spPr>
          <a:xfrm>
            <a:off x="2320700" y="2425926"/>
            <a:ext cx="3564120" cy="2279418"/>
          </a:xfrm>
          <a:prstGeom prst="rect">
            <a:avLst/>
          </a:prstGeom>
          <a:noFill/>
          <a:ln>
            <a:noFill/>
          </a:ln>
        </p:spPr>
      </p:pic>
      <p:sp>
        <p:nvSpPr>
          <p:cNvPr id="144" name="Google Shape;144;p23"/>
          <p:cNvSpPr txBox="1"/>
          <p:nvPr/>
        </p:nvSpPr>
        <p:spPr>
          <a:xfrm>
            <a:off x="2948179" y="4439680"/>
            <a:ext cx="2694300" cy="7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(Why not join this lovely event?)</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9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Concept Video Link:</a:t>
            </a:r>
            <a:endParaRPr/>
          </a:p>
        </p:txBody>
      </p:sp>
      <p:sp>
        <p:nvSpPr>
          <p:cNvPr id="61" name="Google Shape;61;p14"/>
          <p:cNvSpPr txBox="1"/>
          <p:nvPr/>
        </p:nvSpPr>
        <p:spPr>
          <a:xfrm>
            <a:off x="-138300" y="1521475"/>
            <a:ext cx="94206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u="sng">
                <a:solidFill>
                  <a:schemeClr val="hlink"/>
                </a:solidFill>
                <a:latin typeface="Calibri"/>
                <a:ea typeface="Calibri"/>
                <a:cs typeface="Calibri"/>
                <a:sym typeface="Calibri"/>
                <a:hlinkClick r:id="rId3"/>
              </a:rPr>
              <a:t>https://youtu.be/3lTLfvislgY</a:t>
            </a:r>
            <a:endParaRPr sz="48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ConverStation:</a:t>
            </a:r>
            <a:endParaRPr/>
          </a:p>
          <a:p>
            <a:pPr indent="0" lvl="0" marL="0" rtl="0" algn="l">
              <a:spcBef>
                <a:spcPts val="0"/>
              </a:spcBef>
              <a:spcAft>
                <a:spcPts val="0"/>
              </a:spcAft>
              <a:buNone/>
            </a:pPr>
            <a:r>
              <a:rPr lang="en"/>
              <a:t>Meet new people, find new perspectives</a:t>
            </a:r>
            <a:endParaRPr/>
          </a:p>
        </p:txBody>
      </p:sp>
      <p:sp>
        <p:nvSpPr>
          <p:cNvPr id="67" name="Google Shape;67;p15"/>
          <p:cNvSpPr txBox="1"/>
          <p:nvPr>
            <p:ph idx="1" type="body"/>
          </p:nvPr>
        </p:nvSpPr>
        <p:spPr>
          <a:xfrm>
            <a:off x="311700" y="1533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Everyday we are surrounded by so many people with a variety of background, interests, and life stories</a:t>
            </a:r>
            <a:r>
              <a:rPr lang="en"/>
              <a:t>. We could learn so much from talking to these people</a:t>
            </a:r>
            <a:r>
              <a:rPr lang="en"/>
              <a:t>, but we often times find it awkward to just approach a stranger and start a conversation, especially if we’re not sure if they’re busy or available. Our solution is ConverStation, which connects users who are both available in the same immediate area, prompting them to start a conversation and meet someone they would have otherwise passed right by.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Meetup! (</a:t>
            </a:r>
            <a:r>
              <a:rPr lang="en">
                <a:solidFill>
                  <a:srgbClr val="6AA84F"/>
                </a:solidFill>
              </a:rPr>
              <a:t>Simple</a:t>
            </a:r>
            <a:r>
              <a:rPr lang="en"/>
              <a:t>)</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Jack has some </a:t>
            </a:r>
            <a:r>
              <a:rPr lang="en"/>
              <a:t>free time</a:t>
            </a:r>
            <a:r>
              <a:rPr lang="en"/>
              <a:t> at the park but doesn’t have anyone to hang out with or anything to do, so he decides to turn on ConverStation</a:t>
            </a:r>
            <a:r>
              <a:rPr lang="en"/>
              <a:t>. </a:t>
            </a:r>
            <a:r>
              <a:rPr lang="en"/>
              <a:t>After a few minutes, he gets a notification that another ConverStation user, Jill, is in the same area. ConverStation gives them each other’s photo so they can recognize each other, names and pronouns to get that out of the way, </a:t>
            </a:r>
            <a:r>
              <a:rPr lang="en"/>
              <a:t>a potential topic to start the conversation with,</a:t>
            </a:r>
            <a:r>
              <a:rPr lang="en"/>
              <a:t> and a closeby public place for them to meet. Jack and Jill introduce themselves and have a nice 15 minute conversation. Jack learns about Jill’s interest in Japanese History and Jill learns about Jack’s struggles finding a CS internship. Each gains a new perspective through their conversation as well as a new friend. The two exchange phone numbers</a:t>
            </a:r>
            <a:r>
              <a:rPr lang="en"/>
              <a:t> so that they can keep in touch</a:t>
            </a:r>
            <a:r>
              <a:rPr lang="en"/>
              <a:t> before parting ways.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for a meetup in the future (</a:t>
            </a:r>
            <a:r>
              <a:rPr lang="en">
                <a:solidFill>
                  <a:srgbClr val="E69138"/>
                </a:solidFill>
              </a:rPr>
              <a:t>Medium</a:t>
            </a:r>
            <a:r>
              <a:rPr lang="en"/>
              <a:t>)</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Mike has a pocket of free time between classes tomorrow from 3:00pm to 3:30pm. He doesn’t have any plans, so he decides to ask ConverStation to find him a conversation partner </a:t>
            </a:r>
            <a:r>
              <a:rPr lang="en"/>
              <a:t>during</a:t>
            </a:r>
            <a:r>
              <a:rPr lang="en"/>
              <a:t> that time. ConverStation matches Mike with Ike, who is visiting from abroad and will be in the same area at that time. Come tomorrow, ConverStation shows Mike and Ike where to meet, and Mike learns all about life in Ike’s home country of Yugoslavia. Though their conversation was short, Mike was introduced to a new culture and made a friend on the other side of the world.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 an event (</a:t>
            </a:r>
            <a:r>
              <a:rPr lang="en">
                <a:solidFill>
                  <a:srgbClr val="CC0000"/>
                </a:solidFill>
              </a:rPr>
              <a:t>Complex</a:t>
            </a:r>
            <a:r>
              <a:rPr lang="en"/>
              <a:t>)</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Right now, Don and Gilda are hosting a flash fiction reading and discussion at the cafe, but nobody showed up! They decide to post their event on ConverStation. ConverStation notifies nearby active users </a:t>
            </a:r>
            <a:r>
              <a:rPr lang="en"/>
              <a:t>Norman, Emma, and Ray</a:t>
            </a:r>
            <a:r>
              <a:rPr lang="en"/>
              <a:t> of the event happening now, and they decide to join in. Norman, Emma, and Ray bring interesting ideas and </a:t>
            </a:r>
            <a:r>
              <a:rPr lang="en"/>
              <a:t>perspectives</a:t>
            </a:r>
            <a:r>
              <a:rPr lang="en"/>
              <a:t> to the reading that Don and Gilda wouldn’t have found on their own, and the five decide to make their Flash Fiction meetings a regular occurence.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descr="Image" id="95" name="Google Shape;95;p20"/>
          <p:cNvPicPr preferRelativeResize="0"/>
          <p:nvPr/>
        </p:nvPicPr>
        <p:blipFill rotWithShape="1">
          <a:blip r:embed="rId3">
            <a:alphaModFix/>
          </a:blip>
          <a:srcRect b="48243" l="2222" r="1992" t="19017"/>
          <a:stretch/>
        </p:blipFill>
        <p:spPr>
          <a:xfrm>
            <a:off x="1234588" y="1072899"/>
            <a:ext cx="4072885" cy="1044071"/>
          </a:xfrm>
          <a:prstGeom prst="rect">
            <a:avLst/>
          </a:prstGeom>
          <a:noFill/>
          <a:ln>
            <a:noFill/>
          </a:ln>
        </p:spPr>
      </p:pic>
      <p:pic>
        <p:nvPicPr>
          <p:cNvPr descr="Image" id="96" name="Google Shape;96;p20"/>
          <p:cNvPicPr preferRelativeResize="0"/>
          <p:nvPr/>
        </p:nvPicPr>
        <p:blipFill rotWithShape="1">
          <a:blip r:embed="rId4">
            <a:alphaModFix/>
          </a:blip>
          <a:srcRect b="48105" l="0" r="4415" t="2630"/>
          <a:stretch/>
        </p:blipFill>
        <p:spPr>
          <a:xfrm>
            <a:off x="1234588" y="2116974"/>
            <a:ext cx="3274250" cy="1265637"/>
          </a:xfrm>
          <a:prstGeom prst="rect">
            <a:avLst/>
          </a:prstGeom>
          <a:noFill/>
          <a:ln>
            <a:noFill/>
          </a:ln>
        </p:spPr>
      </p:pic>
      <p:pic>
        <p:nvPicPr>
          <p:cNvPr descr="Image" id="97" name="Google Shape;97;p20"/>
          <p:cNvPicPr preferRelativeResize="0"/>
          <p:nvPr/>
        </p:nvPicPr>
        <p:blipFill rotWithShape="1">
          <a:blip r:embed="rId3">
            <a:alphaModFix/>
          </a:blip>
          <a:srcRect b="13772" l="2992" r="32921" t="51940"/>
          <a:stretch/>
        </p:blipFill>
        <p:spPr>
          <a:xfrm>
            <a:off x="5307473" y="1072899"/>
            <a:ext cx="2601940" cy="1044071"/>
          </a:xfrm>
          <a:prstGeom prst="rect">
            <a:avLst/>
          </a:prstGeom>
          <a:noFill/>
          <a:ln>
            <a:noFill/>
          </a:ln>
        </p:spPr>
      </p:pic>
      <p:pic>
        <p:nvPicPr>
          <p:cNvPr descr="Image" id="98" name="Google Shape;98;p20"/>
          <p:cNvPicPr preferRelativeResize="0"/>
          <p:nvPr/>
        </p:nvPicPr>
        <p:blipFill rotWithShape="1">
          <a:blip r:embed="rId4">
            <a:alphaModFix/>
          </a:blip>
          <a:srcRect b="0" l="0" r="4415" t="52355"/>
          <a:stretch/>
        </p:blipFill>
        <p:spPr>
          <a:xfrm>
            <a:off x="4508839" y="2116974"/>
            <a:ext cx="3400573" cy="1271233"/>
          </a:xfrm>
          <a:prstGeom prst="rect">
            <a:avLst/>
          </a:prstGeom>
          <a:noFill/>
          <a:ln>
            <a:noFill/>
          </a:ln>
        </p:spPr>
      </p:pic>
      <p:pic>
        <p:nvPicPr>
          <p:cNvPr descr="Image" id="99" name="Google Shape;99;p20"/>
          <p:cNvPicPr preferRelativeResize="0"/>
          <p:nvPr/>
        </p:nvPicPr>
        <p:blipFill rotWithShape="1">
          <a:blip r:embed="rId5">
            <a:alphaModFix/>
          </a:blip>
          <a:srcRect b="48172" l="0" r="4415" t="2496"/>
          <a:stretch/>
        </p:blipFill>
        <p:spPr>
          <a:xfrm>
            <a:off x="1234588" y="3382602"/>
            <a:ext cx="3274252" cy="1265637"/>
          </a:xfrm>
          <a:prstGeom prst="rect">
            <a:avLst/>
          </a:prstGeom>
          <a:noFill/>
          <a:ln>
            <a:noFill/>
          </a:ln>
        </p:spPr>
      </p:pic>
      <p:pic>
        <p:nvPicPr>
          <p:cNvPr descr="Image" id="100" name="Google Shape;100;p20"/>
          <p:cNvPicPr preferRelativeResize="0"/>
          <p:nvPr/>
        </p:nvPicPr>
        <p:blipFill rotWithShape="1">
          <a:blip r:embed="rId5">
            <a:alphaModFix/>
          </a:blip>
          <a:srcRect b="0" l="0" r="4415" t="52500"/>
          <a:stretch/>
        </p:blipFill>
        <p:spPr>
          <a:xfrm>
            <a:off x="4508840" y="3382612"/>
            <a:ext cx="3400571" cy="1265637"/>
          </a:xfrm>
          <a:prstGeom prst="rect">
            <a:avLst/>
          </a:prstGeom>
          <a:noFill/>
          <a:ln>
            <a:noFill/>
          </a:ln>
        </p:spPr>
      </p:pic>
      <p:sp>
        <p:nvSpPr>
          <p:cNvPr id="101" name="Google Shape;101;p20"/>
          <p:cNvSpPr txBox="1"/>
          <p:nvPr/>
        </p:nvSpPr>
        <p:spPr>
          <a:xfrm>
            <a:off x="1782300" y="135450"/>
            <a:ext cx="5579400" cy="1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t>Storyboards</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1"/>
          <p:cNvPicPr preferRelativeResize="0"/>
          <p:nvPr/>
        </p:nvPicPr>
        <p:blipFill rotWithShape="1">
          <a:blip r:embed="rId3">
            <a:alphaModFix/>
          </a:blip>
          <a:srcRect b="60800" l="31098" r="34850" t="6797"/>
          <a:stretch/>
        </p:blipFill>
        <p:spPr>
          <a:xfrm>
            <a:off x="1447800" y="12579"/>
            <a:ext cx="3285000" cy="1758440"/>
          </a:xfrm>
          <a:prstGeom prst="rect">
            <a:avLst/>
          </a:prstGeom>
          <a:noFill/>
          <a:ln>
            <a:noFill/>
          </a:ln>
        </p:spPr>
      </p:pic>
      <p:pic>
        <p:nvPicPr>
          <p:cNvPr id="107" name="Google Shape;107;p21"/>
          <p:cNvPicPr preferRelativeResize="0"/>
          <p:nvPr/>
        </p:nvPicPr>
        <p:blipFill rotWithShape="1">
          <a:blip r:embed="rId4">
            <a:alphaModFix/>
          </a:blip>
          <a:srcRect b="7603" l="33582" r="38399" t="67635"/>
          <a:stretch/>
        </p:blipFill>
        <p:spPr>
          <a:xfrm>
            <a:off x="1447800" y="2443054"/>
            <a:ext cx="3484315" cy="1732064"/>
          </a:xfrm>
          <a:prstGeom prst="rect">
            <a:avLst/>
          </a:prstGeom>
          <a:noFill/>
          <a:ln>
            <a:noFill/>
          </a:ln>
        </p:spPr>
      </p:pic>
      <p:pic>
        <p:nvPicPr>
          <p:cNvPr id="108" name="Google Shape;108;p21"/>
          <p:cNvPicPr preferRelativeResize="0"/>
          <p:nvPr/>
        </p:nvPicPr>
        <p:blipFill rotWithShape="1">
          <a:blip r:embed="rId5">
            <a:alphaModFix/>
          </a:blip>
          <a:srcRect b="5254" l="31047" r="37248" t="56968"/>
          <a:stretch/>
        </p:blipFill>
        <p:spPr>
          <a:xfrm>
            <a:off x="6752522" y="2507186"/>
            <a:ext cx="2392838" cy="1603803"/>
          </a:xfrm>
          <a:prstGeom prst="rect">
            <a:avLst/>
          </a:prstGeom>
          <a:noFill/>
          <a:ln>
            <a:noFill/>
          </a:ln>
        </p:spPr>
      </p:pic>
      <p:pic>
        <p:nvPicPr>
          <p:cNvPr id="109" name="Google Shape;109;p21"/>
          <p:cNvPicPr preferRelativeResize="0"/>
          <p:nvPr/>
        </p:nvPicPr>
        <p:blipFill rotWithShape="1">
          <a:blip r:embed="rId3">
            <a:alphaModFix/>
          </a:blip>
          <a:srcRect b="3869" l="28494" r="29559" t="43273"/>
          <a:stretch/>
        </p:blipFill>
        <p:spPr>
          <a:xfrm>
            <a:off x="4732795" y="-13917"/>
            <a:ext cx="2405957" cy="1705433"/>
          </a:xfrm>
          <a:prstGeom prst="rect">
            <a:avLst/>
          </a:prstGeom>
          <a:noFill/>
          <a:ln>
            <a:noFill/>
          </a:ln>
        </p:spPr>
      </p:pic>
      <p:pic>
        <p:nvPicPr>
          <p:cNvPr id="110" name="Google Shape;110;p21"/>
          <p:cNvPicPr preferRelativeResize="0"/>
          <p:nvPr/>
        </p:nvPicPr>
        <p:blipFill rotWithShape="1">
          <a:blip r:embed="rId4">
            <a:alphaModFix/>
          </a:blip>
          <a:srcRect b="43519" l="38752" r="37622" t="17582"/>
          <a:stretch/>
        </p:blipFill>
        <p:spPr>
          <a:xfrm>
            <a:off x="7099908" y="-16225"/>
            <a:ext cx="1846373" cy="1710061"/>
          </a:xfrm>
          <a:prstGeom prst="rect">
            <a:avLst/>
          </a:prstGeom>
          <a:noFill/>
          <a:ln>
            <a:noFill/>
          </a:ln>
        </p:spPr>
      </p:pic>
      <p:pic>
        <p:nvPicPr>
          <p:cNvPr id="111" name="Google Shape;111;p21"/>
          <p:cNvPicPr preferRelativeResize="0"/>
          <p:nvPr/>
        </p:nvPicPr>
        <p:blipFill rotWithShape="1">
          <a:blip r:embed="rId5">
            <a:alphaModFix/>
          </a:blip>
          <a:srcRect b="48444" l="35498" r="37247" t="15640"/>
          <a:stretch/>
        </p:blipFill>
        <p:spPr>
          <a:xfrm>
            <a:off x="4932116" y="2546743"/>
            <a:ext cx="2057006" cy="1524682"/>
          </a:xfrm>
          <a:prstGeom prst="rect">
            <a:avLst/>
          </a:prstGeom>
          <a:noFill/>
          <a:ln>
            <a:noFill/>
          </a:ln>
        </p:spPr>
      </p:pic>
      <p:sp>
        <p:nvSpPr>
          <p:cNvPr id="112" name="Google Shape;112;p21"/>
          <p:cNvSpPr txBox="1"/>
          <p:nvPr/>
        </p:nvSpPr>
        <p:spPr>
          <a:xfrm>
            <a:off x="1830501" y="1770025"/>
            <a:ext cx="2453100" cy="7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(Strangers sit in silence, looking at their phones)</a:t>
            </a:r>
            <a:endParaRPr sz="800"/>
          </a:p>
        </p:txBody>
      </p:sp>
      <p:sp>
        <p:nvSpPr>
          <p:cNvPr id="113" name="Google Shape;113;p21"/>
          <p:cNvSpPr txBox="1"/>
          <p:nvPr/>
        </p:nvSpPr>
        <p:spPr>
          <a:xfrm>
            <a:off x="4932486" y="1771039"/>
            <a:ext cx="2006700" cy="7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(A poke on the shoulder?)</a:t>
            </a:r>
            <a:endParaRPr sz="800"/>
          </a:p>
        </p:txBody>
      </p:sp>
      <p:sp>
        <p:nvSpPr>
          <p:cNvPr id="114" name="Google Shape;114;p21"/>
          <p:cNvSpPr txBox="1"/>
          <p:nvPr/>
        </p:nvSpPr>
        <p:spPr>
          <a:xfrm>
            <a:off x="7138762" y="1764342"/>
            <a:ext cx="2006700" cy="7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(It’s Mr. ConverStation!)</a:t>
            </a:r>
            <a:endParaRPr sz="800"/>
          </a:p>
        </p:txBody>
      </p:sp>
      <p:sp>
        <p:nvSpPr>
          <p:cNvPr id="115" name="Google Shape;115;p21"/>
          <p:cNvSpPr txBox="1"/>
          <p:nvPr/>
        </p:nvSpPr>
        <p:spPr>
          <a:xfrm>
            <a:off x="1961105" y="4261664"/>
            <a:ext cx="2235300" cy="8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(Why don’t you two sit together and talk?)</a:t>
            </a:r>
            <a:endParaRPr sz="800"/>
          </a:p>
        </p:txBody>
      </p:sp>
      <p:sp>
        <p:nvSpPr>
          <p:cNvPr id="116" name="Google Shape;116;p21"/>
          <p:cNvSpPr txBox="1"/>
          <p:nvPr/>
        </p:nvSpPr>
        <p:spPr>
          <a:xfrm>
            <a:off x="4709969" y="4251321"/>
            <a:ext cx="2235300" cy="8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(What a lovely conversation!)</a:t>
            </a:r>
            <a:endParaRPr sz="800"/>
          </a:p>
        </p:txBody>
      </p:sp>
      <p:sp>
        <p:nvSpPr>
          <p:cNvPr id="117" name="Google Shape;117;p21"/>
          <p:cNvSpPr txBox="1"/>
          <p:nvPr/>
        </p:nvSpPr>
        <p:spPr>
          <a:xfrm>
            <a:off x="6831164" y="4292494"/>
            <a:ext cx="2235300" cy="8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(Bye bye new friend)</a:t>
            </a:r>
            <a:endParaRPr sz="800"/>
          </a:p>
        </p:txBody>
      </p:sp>
      <p:sp>
        <p:nvSpPr>
          <p:cNvPr id="118" name="Google Shape;118;p21"/>
          <p:cNvSpPr txBox="1"/>
          <p:nvPr/>
        </p:nvSpPr>
        <p:spPr>
          <a:xfrm>
            <a:off x="819075" y="670200"/>
            <a:ext cx="4599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T</a:t>
            </a:r>
            <a:endParaRPr sz="3600"/>
          </a:p>
          <a:p>
            <a:pPr indent="0" lvl="0" marL="0" rtl="0" algn="l">
              <a:spcBef>
                <a:spcPts val="0"/>
              </a:spcBef>
              <a:spcAft>
                <a:spcPts val="0"/>
              </a:spcAft>
              <a:buNone/>
            </a:pPr>
            <a:r>
              <a:rPr lang="en" sz="3600"/>
              <a:t>A</a:t>
            </a:r>
            <a:br>
              <a:rPr lang="en" sz="3600"/>
            </a:br>
            <a:r>
              <a:rPr lang="en" sz="3600"/>
              <a:t>S</a:t>
            </a:r>
            <a:br>
              <a:rPr lang="en" sz="3600"/>
            </a:br>
            <a:r>
              <a:rPr lang="en" sz="3600"/>
              <a:t>K</a:t>
            </a:r>
            <a:br>
              <a:rPr lang="en" sz="3600"/>
            </a:br>
            <a:br>
              <a:rPr lang="en" sz="3600"/>
            </a:br>
            <a:r>
              <a:rPr lang="en" sz="3600"/>
              <a:t>1</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