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</a:rPr>
              <a:t>My name is Greg Sakowski and my project is: </a:t>
            </a:r>
            <a:r>
              <a:rPr b="1" lang="en" sz="2500">
                <a:solidFill>
                  <a:schemeClr val="dk1"/>
                </a:solidFill>
              </a:rPr>
              <a:t>Let the Soil Play its Simple Part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469ba52d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469ba52d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This project started with the question </a:t>
            </a:r>
            <a:r>
              <a:rPr b="1" lang="en" sz="1050">
                <a:solidFill>
                  <a:schemeClr val="dk1"/>
                </a:solidFill>
              </a:rPr>
              <a:t>Who can benefit the most from converting to regenerative agriculture?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Regenerative agriculture can mean different things, but the benefits I focused on were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</a:rPr>
              <a:t>Swapping manufactured chemical inputs like pesticides for biodiversity, and manufactured fertilizer for manure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</a:rPr>
              <a:t>Cover cropping to enhance water infiltration and improve drought mitigation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I had three underlying questions I wanted to address over the course of analysis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Which areas have the highest risk of drought?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Which areas have the highest costs of chemicals and fertilizer?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Which factors are most important for predicting drought?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de0ca8c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de0ca8c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gathered data from three primary sources and my final dataset had weekly, county-level data for the 15 most agriculturally productive states for the years 2002, 7, 12, and 17.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established my target variable as the “in drought” condition, when the majority of a county is experiencing drought for the observed week. During my analysis I found several states with clear drought risks… </a:t>
            </a:r>
            <a:endParaRPr sz="8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de0ca8c4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de0ca8c4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Georgia had the highest rate of drought at 74%. North Carolina and California were tied for second with 64% drought.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Turning to examine costs by state…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de0ca8c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de0ca8c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California is by far the frontrunner in total costs, </a:t>
            </a:r>
            <a:r>
              <a:rPr lang="en" sz="1050">
                <a:solidFill>
                  <a:schemeClr val="dk1"/>
                </a:solidFill>
              </a:rPr>
              <a:t>averaging</a:t>
            </a:r>
            <a:r>
              <a:rPr lang="en" sz="1050">
                <a:solidFill>
                  <a:schemeClr val="dk1"/>
                </a:solidFill>
              </a:rPr>
              <a:t> $127 per acre for fertilizer and chemical expenses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So, with states with </a:t>
            </a:r>
            <a:r>
              <a:rPr i="1" lang="en" sz="1050">
                <a:solidFill>
                  <a:schemeClr val="dk1"/>
                </a:solidFill>
              </a:rPr>
              <a:t>high risks</a:t>
            </a:r>
            <a:r>
              <a:rPr lang="en" sz="1050">
                <a:solidFill>
                  <a:schemeClr val="dk1"/>
                </a:solidFill>
              </a:rPr>
              <a:t> and </a:t>
            </a:r>
            <a:r>
              <a:rPr i="1" lang="en" sz="1050">
                <a:solidFill>
                  <a:schemeClr val="dk1"/>
                </a:solidFill>
              </a:rPr>
              <a:t>high rewards</a:t>
            </a:r>
            <a:r>
              <a:rPr lang="en" sz="1050">
                <a:solidFill>
                  <a:schemeClr val="dk1"/>
                </a:solidFill>
              </a:rPr>
              <a:t> in mind, I moved on to modeling…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de0ca8c4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de0ca8c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wanted my models to be interpretable—I needed to be able to check what features were most important in predicting drought for a county. The most successful model I ran was the Random Forest at 94% accuracy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Going into modeling I had speculated if the combined chemical and fertilizer expenses feature would be predictive for drought…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de0ca8c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de0ca8c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 features that were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were actually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the observation was made, and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Longitude – the east to west coordinates of the observed county.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summarize: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found states with high drought risk and high spending on chemicals and fertilizers and we know that areas that are clustered together longitudinally are likely to have similar drought conditions.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some additional analysis I found a cluster of counties that would benefit the most from converting to regenerative agriculture…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de0ca8c4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de0ca8c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California’s Central Valley.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a high drought risk of 63.4% and a high cost of chemical and fertilizer inputs, $148 an acre--almost triple the national average. Finally it is tightly clustered longitudinally--an important factor in my models.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Central Valley is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productive--it makes up about 8% of the United States' total agricultural production.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Central Valley can mitigate its high risk of drought and lower overhead costs by converting to regenerative agriculture and letting the soil play its simple part.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809660" y="6073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83700" y="2217650"/>
            <a:ext cx="6909900" cy="222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344450" y="1354725"/>
            <a:ext cx="6455100" cy="20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EFEFEF"/>
                </a:solidFill>
              </a:rPr>
              <a:t>Let the Soil Play its Simple Part</a:t>
            </a:r>
            <a:endParaRPr b="1" sz="250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D9D9D9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247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</a:rPr>
              <a:t>By Greg Sakowski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4589400"/>
            <a:ext cx="333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E9E9E"/>
                </a:solidFill>
              </a:rPr>
              <a:t>Image courtesy:</a:t>
            </a:r>
            <a:endParaRPr sz="6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E9E9E"/>
                </a:solidFill>
              </a:rPr>
              <a:t>https://www.storyblocks.com/video/stock/close-up-of-young-plant-growing-from-soil-background-low-angle-view-hiw506dfgjese0pf0</a:t>
            </a:r>
            <a:endParaRPr sz="6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683700" y="755350"/>
            <a:ext cx="69099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Background</a:t>
            </a:r>
            <a:endParaRPr sz="254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83700" y="1480150"/>
            <a:ext cx="6909900" cy="29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2F2F2"/>
                </a:solidFill>
              </a:rPr>
              <a:t>Who can benefit the most from converting to regenerative agriculture?</a:t>
            </a:r>
            <a:endParaRPr b="1"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35">
                <a:solidFill>
                  <a:srgbClr val="F2F2F2"/>
                </a:solidFill>
              </a:rPr>
              <a:t>Focusing on two benefits of regenerative farming:</a:t>
            </a:r>
            <a:endParaRPr sz="1135">
              <a:solidFill>
                <a:srgbClr val="F2F2F2"/>
              </a:solidFill>
            </a:endParaRPr>
          </a:p>
          <a:p>
            <a:pPr indent="-300690" lvl="0" marL="914400" rtl="0" algn="l">
              <a:spcBef>
                <a:spcPts val="1100"/>
              </a:spcBef>
              <a:spcAft>
                <a:spcPts val="0"/>
              </a:spcAft>
              <a:buClr>
                <a:srgbClr val="F2F2F2"/>
              </a:buClr>
              <a:buSzPts val="1135"/>
              <a:buAutoNum type="arabicPeriod"/>
            </a:pPr>
            <a:r>
              <a:rPr lang="en" sz="1135">
                <a:solidFill>
                  <a:srgbClr val="F2F2F2"/>
                </a:solidFill>
              </a:rPr>
              <a:t>Removing Chemical and Fertilizer inputs</a:t>
            </a:r>
            <a:endParaRPr sz="1135">
              <a:solidFill>
                <a:srgbClr val="F2F2F2"/>
              </a:solidFill>
            </a:endParaRPr>
          </a:p>
          <a:p>
            <a:pPr indent="-300690" lvl="0" marL="9144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35"/>
              <a:buAutoNum type="arabicPeriod"/>
            </a:pPr>
            <a:r>
              <a:rPr lang="en" sz="1135">
                <a:solidFill>
                  <a:srgbClr val="F2F2F2"/>
                </a:solidFill>
              </a:rPr>
              <a:t>Cover cropping for water retention</a:t>
            </a:r>
            <a:endParaRPr sz="1135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F2F2"/>
                </a:solidFill>
              </a:rPr>
              <a:t>Three underlying questions:</a:t>
            </a:r>
            <a:endParaRPr b="1" sz="1200">
              <a:solidFill>
                <a:srgbClr val="F2F2F2"/>
              </a:solidFill>
            </a:endParaRPr>
          </a:p>
          <a:p>
            <a:pPr indent="-298450" lvl="0" marL="914400" rtl="0" algn="l">
              <a:spcBef>
                <a:spcPts val="1100"/>
              </a:spcBef>
              <a:spcAft>
                <a:spcPts val="0"/>
              </a:spcAft>
              <a:buClr>
                <a:srgbClr val="F2F2F2"/>
              </a:buClr>
              <a:buSzPts val="1100"/>
              <a:buAutoNum type="arabicPeriod"/>
            </a:pPr>
            <a:r>
              <a:rPr lang="en" sz="1100">
                <a:solidFill>
                  <a:srgbClr val="F2F2F2"/>
                </a:solidFill>
              </a:rPr>
              <a:t>Which areas have the highest risk of drought?</a:t>
            </a:r>
            <a:endParaRPr sz="1100">
              <a:solidFill>
                <a:srgbClr val="F2F2F2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AutoNum type="arabicPeriod"/>
            </a:pPr>
            <a:r>
              <a:rPr lang="en" sz="1100">
                <a:solidFill>
                  <a:srgbClr val="F2F2F2"/>
                </a:solidFill>
              </a:rPr>
              <a:t>Which areas have the highest costs of chemicals and fertilizer?</a:t>
            </a:r>
            <a:endParaRPr sz="1100">
              <a:solidFill>
                <a:srgbClr val="F2F2F2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AutoNum type="arabicPeriod"/>
            </a:pPr>
            <a:r>
              <a:rPr lang="en" sz="1100">
                <a:solidFill>
                  <a:srgbClr val="F2F2F2"/>
                </a:solidFill>
              </a:rPr>
              <a:t>Which factors are most important for predicting drought?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683700" y="755350"/>
            <a:ext cx="69099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Data Acquisition, Wrangling and Analysis</a:t>
            </a:r>
            <a:endParaRPr sz="254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34550" y="1803200"/>
            <a:ext cx="7674900" cy="27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8">
                <a:solidFill>
                  <a:srgbClr val="F2F2F2"/>
                </a:solidFill>
              </a:rPr>
              <a:t>Primary Data Sources:</a:t>
            </a:r>
            <a:endParaRPr sz="1508">
              <a:solidFill>
                <a:srgbClr val="F2F2F2"/>
              </a:solidFill>
            </a:endParaRPr>
          </a:p>
          <a:p>
            <a:pPr indent="-292100" lvl="0" marL="457200" rtl="0" algn="l">
              <a:spcBef>
                <a:spcPts val="1100"/>
              </a:spcBef>
              <a:spcAft>
                <a:spcPts val="0"/>
              </a:spcAft>
              <a:buClr>
                <a:srgbClr val="F2F2F2"/>
              </a:buClr>
              <a:buSzPct val="100000"/>
              <a:buChar char="●"/>
            </a:pPr>
            <a:r>
              <a:rPr lang="en" sz="1600">
                <a:solidFill>
                  <a:srgbClr val="F2F2F2"/>
                </a:solidFill>
              </a:rPr>
              <a:t>Drought levels from US Drought Monitor</a:t>
            </a:r>
            <a:endParaRPr sz="1600">
              <a:solidFill>
                <a:srgbClr val="F2F2F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0000"/>
              <a:buChar char="●"/>
            </a:pPr>
            <a:r>
              <a:rPr lang="en" sz="1600">
                <a:solidFill>
                  <a:srgbClr val="F2F2F2"/>
                </a:solidFill>
              </a:rPr>
              <a:t>Weather data from  the National Oceanic and Atmospheric Association </a:t>
            </a:r>
            <a:endParaRPr sz="1600">
              <a:solidFill>
                <a:srgbClr val="F2F2F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0000"/>
              <a:buChar char="●"/>
            </a:pPr>
            <a:r>
              <a:rPr lang="en" sz="1600">
                <a:solidFill>
                  <a:srgbClr val="F2F2F2"/>
                </a:solidFill>
              </a:rPr>
              <a:t>USDA Census of Agriculture</a:t>
            </a:r>
            <a:endParaRPr sz="16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F2F2"/>
                </a:solidFill>
              </a:rPr>
              <a:t>Final dataset:</a:t>
            </a:r>
            <a:endParaRPr sz="1500">
              <a:solidFill>
                <a:srgbClr val="F2F2F2"/>
              </a:solidFill>
            </a:endParaRPr>
          </a:p>
          <a:p>
            <a:pPr indent="-294803" lvl="0" marL="457200" rtl="0" algn="l">
              <a:spcBef>
                <a:spcPts val="1100"/>
              </a:spcBef>
              <a:spcAft>
                <a:spcPts val="0"/>
              </a:spcAft>
              <a:buClr>
                <a:srgbClr val="F2F2F2"/>
              </a:buClr>
              <a:buSzPct val="100000"/>
              <a:buChar char="●"/>
            </a:pPr>
            <a:r>
              <a:rPr lang="en" sz="1668">
                <a:solidFill>
                  <a:srgbClr val="F2F2F2"/>
                </a:solidFill>
              </a:rPr>
              <a:t>County-level data</a:t>
            </a:r>
            <a:endParaRPr sz="1668">
              <a:solidFill>
                <a:srgbClr val="F2F2F2"/>
              </a:solidFill>
            </a:endParaRPr>
          </a:p>
          <a:p>
            <a:pPr indent="-294803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0000"/>
              <a:buChar char="●"/>
            </a:pPr>
            <a:r>
              <a:rPr lang="en" sz="1668">
                <a:solidFill>
                  <a:srgbClr val="F2F2F2"/>
                </a:solidFill>
              </a:rPr>
              <a:t>Narrowed to 15 states</a:t>
            </a:r>
            <a:endParaRPr sz="1668">
              <a:solidFill>
                <a:srgbClr val="F2F2F2"/>
              </a:solidFill>
            </a:endParaRPr>
          </a:p>
          <a:p>
            <a:pPr indent="-294803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0000"/>
              <a:buChar char="●"/>
            </a:pPr>
            <a:r>
              <a:rPr lang="en" sz="1668">
                <a:solidFill>
                  <a:srgbClr val="F2F2F2"/>
                </a:solidFill>
              </a:rPr>
              <a:t>For the years 2002, 2007, 2012, 2017</a:t>
            </a:r>
            <a:endParaRPr sz="1668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F2F2"/>
                </a:solidFill>
              </a:rPr>
              <a:t>Target Variable:</a:t>
            </a:r>
            <a:endParaRPr sz="1500">
              <a:solidFill>
                <a:srgbClr val="F2F2F2"/>
              </a:solidFill>
            </a:endParaRPr>
          </a:p>
          <a:p>
            <a:pPr indent="-292100" lvl="0" marL="457200" rtl="0" algn="l">
              <a:spcBef>
                <a:spcPts val="1100"/>
              </a:spcBef>
              <a:spcAft>
                <a:spcPts val="0"/>
              </a:spcAft>
              <a:buClr>
                <a:srgbClr val="F2F2F2"/>
              </a:buClr>
              <a:buSzPct val="100000"/>
              <a:buChar char="●"/>
            </a:pPr>
            <a:r>
              <a:rPr lang="en" sz="1600">
                <a:solidFill>
                  <a:srgbClr val="F2F2F2"/>
                </a:solidFill>
              </a:rPr>
              <a:t>“In drought” - when the majority of  a county’s area is experiencing drought conditions for the observed week.</a:t>
            </a:r>
            <a:endParaRPr sz="16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000" y="1356825"/>
            <a:ext cx="2336728" cy="4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129" y="1323463"/>
            <a:ext cx="1971650" cy="5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7163" y="1373939"/>
            <a:ext cx="2510987" cy="4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83700" y="1714500"/>
            <a:ext cx="6909900" cy="27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00" y="414024"/>
            <a:ext cx="8080201" cy="43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683700" y="1714500"/>
            <a:ext cx="6909900" cy="27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00" y="437324"/>
            <a:ext cx="7992997" cy="42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683700" y="755350"/>
            <a:ext cx="69099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Modeling Drought</a:t>
            </a:r>
            <a:endParaRPr sz="254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683700" y="1714500"/>
            <a:ext cx="6909900" cy="27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F2F2"/>
                </a:solidFill>
              </a:rPr>
              <a:t>Four Models that are focused on interpretability</a:t>
            </a:r>
            <a:endParaRPr b="1">
              <a:solidFill>
                <a:srgbClr val="F2F2F2"/>
              </a:solidFill>
            </a:endParaRPr>
          </a:p>
          <a:p>
            <a:pPr indent="45720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2F2F2"/>
                </a:solidFill>
              </a:rPr>
              <a:t>Two standard Classifiers:</a:t>
            </a:r>
            <a:r>
              <a:rPr b="1" lang="en" sz="1200">
                <a:solidFill>
                  <a:srgbClr val="F2F2F2"/>
                </a:solidFill>
              </a:rPr>
              <a:t> Logistic Regression</a:t>
            </a:r>
            <a:r>
              <a:rPr lang="en" sz="1200">
                <a:solidFill>
                  <a:srgbClr val="F2F2F2"/>
                </a:solidFill>
              </a:rPr>
              <a:t> and </a:t>
            </a:r>
            <a:r>
              <a:rPr b="1" lang="en" sz="1200">
                <a:solidFill>
                  <a:srgbClr val="F2F2F2"/>
                </a:solidFill>
              </a:rPr>
              <a:t>Decision Tree</a:t>
            </a:r>
            <a:endParaRPr b="1" sz="1200">
              <a:solidFill>
                <a:srgbClr val="F2F2F2"/>
              </a:solidFill>
            </a:endParaRPr>
          </a:p>
          <a:p>
            <a:pPr indent="45720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2F2F2"/>
                </a:solidFill>
              </a:rPr>
              <a:t>Two Ensemble Classifiers:</a:t>
            </a:r>
            <a:r>
              <a:rPr b="1" lang="en" sz="1200">
                <a:solidFill>
                  <a:srgbClr val="F2F2F2"/>
                </a:solidFill>
              </a:rPr>
              <a:t> Random Forest</a:t>
            </a:r>
            <a:r>
              <a:rPr lang="en" sz="1200">
                <a:solidFill>
                  <a:srgbClr val="F2F2F2"/>
                </a:solidFill>
              </a:rPr>
              <a:t> and </a:t>
            </a:r>
            <a:r>
              <a:rPr b="1" lang="en" sz="1200">
                <a:solidFill>
                  <a:srgbClr val="F2F2F2"/>
                </a:solidFill>
              </a:rPr>
              <a:t>Gradient Boosting</a:t>
            </a:r>
            <a:endParaRPr b="1" sz="1200">
              <a:solidFill>
                <a:srgbClr val="F2F2F2"/>
              </a:solidFill>
            </a:endParaRPr>
          </a:p>
          <a:p>
            <a:pPr indent="45720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2F2F2"/>
                </a:solidFill>
              </a:rPr>
              <a:t>Feature Selection: </a:t>
            </a:r>
            <a:r>
              <a:rPr b="1" lang="en" sz="1200">
                <a:solidFill>
                  <a:srgbClr val="F2F2F2"/>
                </a:solidFill>
              </a:rPr>
              <a:t>Removed 5</a:t>
            </a:r>
            <a:r>
              <a:rPr lang="en" sz="1200">
                <a:solidFill>
                  <a:srgbClr val="F2F2F2"/>
                </a:solidFill>
              </a:rPr>
              <a:t> variables, </a:t>
            </a:r>
            <a:r>
              <a:rPr b="1" lang="en" sz="1200">
                <a:solidFill>
                  <a:srgbClr val="F2F2F2"/>
                </a:solidFill>
              </a:rPr>
              <a:t>Converted 4</a:t>
            </a:r>
            <a:r>
              <a:rPr lang="en" sz="1200">
                <a:solidFill>
                  <a:srgbClr val="F2F2F2"/>
                </a:solidFill>
              </a:rPr>
              <a:t> variables </a:t>
            </a:r>
            <a:endParaRPr sz="1200">
              <a:solidFill>
                <a:srgbClr val="F2F2F2"/>
              </a:solidFill>
            </a:endParaRPr>
          </a:p>
          <a:p>
            <a:pPr indent="45720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600">
                <a:solidFill>
                  <a:srgbClr val="F2F2F2"/>
                </a:solidFill>
              </a:rPr>
              <a:t>Random Forest was the most successful with 94% accuracy.</a:t>
            </a:r>
            <a:endParaRPr b="1" sz="16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683700" y="1714500"/>
            <a:ext cx="6909900" cy="27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00" y="414024"/>
            <a:ext cx="8080201" cy="43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683700" y="1714500"/>
            <a:ext cx="6909900" cy="27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00" y="414024"/>
            <a:ext cx="8080201" cy="43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