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nton" charset="1" panose="00000500000000000000"/>
      <p:regular r:id="rId17"/>
    </p:embeddedFont>
    <p:embeddedFont>
      <p:font typeface="Poppins Medium" charset="1" panose="000006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jpe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7215" y="3801505"/>
            <a:ext cx="18502431" cy="3580218"/>
            <a:chOff x="0" y="0"/>
            <a:chExt cx="4873068" cy="9429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73068" cy="942938"/>
            </a:xfrm>
            <a:custGeom>
              <a:avLst/>
              <a:gdLst/>
              <a:ahLst/>
              <a:cxnLst/>
              <a:rect r="r" b="b" t="t" l="l"/>
              <a:pathLst>
                <a:path h="942938" w="4873068">
                  <a:moveTo>
                    <a:pt x="0" y="0"/>
                  </a:moveTo>
                  <a:lnTo>
                    <a:pt x="4873068" y="0"/>
                  </a:lnTo>
                  <a:lnTo>
                    <a:pt x="4873068" y="942938"/>
                  </a:lnTo>
                  <a:lnTo>
                    <a:pt x="0" y="942938"/>
                  </a:lnTo>
                  <a:close/>
                </a:path>
              </a:pathLst>
            </a:custGeom>
            <a:solidFill>
              <a:srgbClr val="191919">
                <a:alpha val="4078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73068" cy="981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75865" y="901013"/>
            <a:ext cx="572565" cy="327924"/>
          </a:xfrm>
          <a:custGeom>
            <a:avLst/>
            <a:gdLst/>
            <a:ahLst/>
            <a:cxnLst/>
            <a:rect r="r" b="b" t="t" l="l"/>
            <a:pathLst>
              <a:path h="327924" w="572565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09617" y="3829987"/>
            <a:ext cx="11800299" cy="24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5"/>
              </a:lnSpc>
              <a:spcBef>
                <a:spcPct val="0"/>
              </a:spcBef>
            </a:pPr>
            <a:r>
              <a:rPr lang="en-US" sz="14467">
                <a:solidFill>
                  <a:srgbClr val="A2D3FF">
                    <a:alpha val="71765"/>
                  </a:srgbClr>
                </a:solidFill>
                <a:latin typeface="Anton"/>
                <a:ea typeface="Anton"/>
                <a:cs typeface="Anton"/>
                <a:sym typeface="Anton"/>
              </a:rPr>
              <a:t>MICROSERVICES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14712" y="9182100"/>
            <a:ext cx="7858576" cy="49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  <a:spcBef>
                <a:spcPct val="0"/>
              </a:spcBef>
            </a:pPr>
            <a:r>
              <a:rPr lang="en-US" b="true" sz="27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GONCALVES - GUÉHO - MHAILI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66141" y="3834388"/>
            <a:ext cx="11800299" cy="24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5"/>
              </a:lnSpc>
              <a:spcBef>
                <a:spcPct val="0"/>
              </a:spcBef>
            </a:pPr>
            <a:r>
              <a:rPr lang="en-US" sz="1446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MICROSERVICES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06092" y="6475625"/>
            <a:ext cx="12475815" cy="43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  <a:spcBef>
                <a:spcPct val="0"/>
              </a:spcBef>
            </a:pPr>
            <a:r>
              <a:rPr lang="en-US" b="true" sz="237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 Microservices : Application de Gestion d’Utilisateurs et de To-Do List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4057047" y="4061712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H="true">
            <a:off x="8644" y="16976"/>
            <a:ext cx="3928529" cy="20004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498890" y="1700848"/>
            <a:ext cx="8057507" cy="4992443"/>
            <a:chOff x="0" y="0"/>
            <a:chExt cx="2122142" cy="13148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22142" cy="1314882"/>
            </a:xfrm>
            <a:custGeom>
              <a:avLst/>
              <a:gdLst/>
              <a:ahLst/>
              <a:cxnLst/>
              <a:rect r="r" b="b" t="t" l="l"/>
              <a:pathLst>
                <a:path h="1314882" w="2122142">
                  <a:moveTo>
                    <a:pt x="0" y="0"/>
                  </a:moveTo>
                  <a:lnTo>
                    <a:pt x="2122142" y="0"/>
                  </a:lnTo>
                  <a:lnTo>
                    <a:pt x="2122142" y="1314882"/>
                  </a:lnTo>
                  <a:lnTo>
                    <a:pt x="0" y="131488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22142" cy="1352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022326" y="2640619"/>
            <a:ext cx="7109360" cy="2893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1"/>
              </a:lnSpc>
            </a:pPr>
            <a:r>
              <a:rPr lang="en-US" sz="8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PRÉSENTATION DU FONCTIONNEMENT DE L’APPLICATION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75865" y="901013"/>
            <a:ext cx="572565" cy="327924"/>
          </a:xfrm>
          <a:custGeom>
            <a:avLst/>
            <a:gdLst/>
            <a:ahLst/>
            <a:cxnLst/>
            <a:rect r="r" b="b" t="t" l="l"/>
            <a:pathLst>
              <a:path h="327924" w="572565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52450" y="1995627"/>
            <a:ext cx="21069300" cy="3026326"/>
            <a:chOff x="0" y="0"/>
            <a:chExt cx="5549116" cy="7970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9116" cy="797057"/>
            </a:xfrm>
            <a:custGeom>
              <a:avLst/>
              <a:gdLst/>
              <a:ahLst/>
              <a:cxnLst/>
              <a:rect r="r" b="b" t="t" l="l"/>
              <a:pathLst>
                <a:path h="797057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797057"/>
                  </a:lnTo>
                  <a:lnTo>
                    <a:pt x="0" y="797057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9116" cy="835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86425" y="2601846"/>
            <a:ext cx="7139009" cy="195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1"/>
              </a:lnSpc>
            </a:pPr>
            <a:r>
              <a:rPr lang="en-US" sz="8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  <a:p>
            <a:pPr algn="ctr">
              <a:lnSpc>
                <a:spcPts val="7441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72099" y="3508790"/>
            <a:ext cx="3491551" cy="2475827"/>
          </a:xfrm>
          <a:custGeom>
            <a:avLst/>
            <a:gdLst/>
            <a:ahLst/>
            <a:cxnLst/>
            <a:rect r="r" b="b" t="t" l="l"/>
            <a:pathLst>
              <a:path h="2475827" w="3491551">
                <a:moveTo>
                  <a:pt x="0" y="0"/>
                </a:moveTo>
                <a:lnTo>
                  <a:pt x="3491551" y="0"/>
                </a:lnTo>
                <a:lnTo>
                  <a:pt x="3491551" y="2475827"/>
                </a:lnTo>
                <a:lnTo>
                  <a:pt x="0" y="2475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4532931" y="3472456"/>
            <a:ext cx="3491551" cy="2475827"/>
          </a:xfrm>
          <a:custGeom>
            <a:avLst/>
            <a:gdLst/>
            <a:ahLst/>
            <a:cxnLst/>
            <a:rect r="r" b="b" t="t" l="l"/>
            <a:pathLst>
              <a:path h="2475827" w="3491551">
                <a:moveTo>
                  <a:pt x="3491550" y="0"/>
                </a:moveTo>
                <a:lnTo>
                  <a:pt x="0" y="0"/>
                </a:lnTo>
                <a:lnTo>
                  <a:pt x="0" y="2475827"/>
                </a:lnTo>
                <a:lnTo>
                  <a:pt x="3491550" y="2475827"/>
                </a:lnTo>
                <a:lnTo>
                  <a:pt x="349155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11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66579" y="5869632"/>
            <a:ext cx="4994141" cy="2530110"/>
            <a:chOff x="0" y="0"/>
            <a:chExt cx="1315329" cy="6663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15329" cy="666366"/>
            </a:xfrm>
            <a:custGeom>
              <a:avLst/>
              <a:gdLst/>
              <a:ahLst/>
              <a:cxnLst/>
              <a:rect r="r" b="b" t="t" l="l"/>
              <a:pathLst>
                <a:path h="666366" w="1315329">
                  <a:moveTo>
                    <a:pt x="0" y="0"/>
                  </a:moveTo>
                  <a:lnTo>
                    <a:pt x="1315329" y="0"/>
                  </a:lnTo>
                  <a:lnTo>
                    <a:pt x="131532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15329" cy="704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62150" y="5411426"/>
            <a:ext cx="345440" cy="345440"/>
            <a:chOff x="0" y="0"/>
            <a:chExt cx="90980" cy="909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593603" y="5992352"/>
            <a:ext cx="3665024" cy="206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5513" indent="-212756" lvl="1">
              <a:lnSpc>
                <a:spcPts val="2759"/>
              </a:lnSpc>
              <a:buFont typeface="Arial"/>
              <a:buChar char="•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Scalabilité, modularité, maintenance facilitée.</a:t>
            </a:r>
          </a:p>
          <a:p>
            <a:pPr algn="l">
              <a:lnSpc>
                <a:spcPts val="2759"/>
              </a:lnSpc>
            </a:pPr>
          </a:p>
          <a:p>
            <a:pPr algn="l" marL="425513" indent="-212756" lvl="1">
              <a:lnSpc>
                <a:spcPts val="2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Possibilité d’évolution et d’ajout de nouvelles fonctionnalités.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93603" y="5277337"/>
            <a:ext cx="4055875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Bénéfices :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594297" y="5689811"/>
            <a:ext cx="4994141" cy="2530110"/>
            <a:chOff x="0" y="0"/>
            <a:chExt cx="1315329" cy="6663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15329" cy="666366"/>
            </a:xfrm>
            <a:custGeom>
              <a:avLst/>
              <a:gdLst/>
              <a:ahLst/>
              <a:cxnLst/>
              <a:rect r="r" b="b" t="t" l="l"/>
              <a:pathLst>
                <a:path h="666366" w="1315329">
                  <a:moveTo>
                    <a:pt x="0" y="0"/>
                  </a:moveTo>
                  <a:lnTo>
                    <a:pt x="1315329" y="0"/>
                  </a:lnTo>
                  <a:lnTo>
                    <a:pt x="131532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315329" cy="704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646848" y="5181530"/>
            <a:ext cx="293152" cy="345440"/>
            <a:chOff x="0" y="0"/>
            <a:chExt cx="77209" cy="9098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7209" cy="90980"/>
            </a:xfrm>
            <a:custGeom>
              <a:avLst/>
              <a:gdLst/>
              <a:ahLst/>
              <a:cxnLst/>
              <a:rect r="r" b="b" t="t" l="l"/>
              <a:pathLst>
                <a:path h="90980" w="77209">
                  <a:moveTo>
                    <a:pt x="0" y="0"/>
                  </a:moveTo>
                  <a:lnTo>
                    <a:pt x="77209" y="0"/>
                  </a:lnTo>
                  <a:lnTo>
                    <a:pt x="77209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77209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1521321" y="5975611"/>
            <a:ext cx="4238187" cy="172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9"/>
              </a:lnSpc>
            </a:pPr>
          </a:p>
          <a:p>
            <a:pPr algn="l" marL="425513" indent="-212756" lvl="1">
              <a:lnSpc>
                <a:spcPts val="2759"/>
              </a:lnSpc>
              <a:buFont typeface="Arial"/>
              <a:buChar char="•"/>
            </a:pPr>
            <a:r>
              <a:rPr lang="en-US" sz="19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Ajout d’un système de réinitialisation de mot de passe via l’envoi d’un email</a:t>
            </a:r>
          </a:p>
          <a:p>
            <a:pPr algn="l">
              <a:lnSpc>
                <a:spcPts val="275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1120891" y="5066595"/>
            <a:ext cx="4638617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Améliorations possibles 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98890" y="1700848"/>
            <a:ext cx="8057507" cy="4992443"/>
            <a:chOff x="0" y="0"/>
            <a:chExt cx="2122142" cy="1314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2142" cy="1314882"/>
            </a:xfrm>
            <a:custGeom>
              <a:avLst/>
              <a:gdLst/>
              <a:ahLst/>
              <a:cxnLst/>
              <a:rect r="r" b="b" t="t" l="l"/>
              <a:pathLst>
                <a:path h="1314882" w="2122142">
                  <a:moveTo>
                    <a:pt x="0" y="0"/>
                  </a:moveTo>
                  <a:lnTo>
                    <a:pt x="2122142" y="0"/>
                  </a:lnTo>
                  <a:lnTo>
                    <a:pt x="2122142" y="1314882"/>
                  </a:lnTo>
                  <a:lnTo>
                    <a:pt x="0" y="131488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22142" cy="1352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75865" y="901013"/>
            <a:ext cx="572565" cy="327924"/>
          </a:xfrm>
          <a:custGeom>
            <a:avLst/>
            <a:gdLst/>
            <a:ahLst/>
            <a:cxnLst/>
            <a:rect r="r" b="b" t="t" l="l"/>
            <a:pathLst>
              <a:path h="327924" w="572565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49190" y="5837903"/>
            <a:ext cx="345440" cy="345440"/>
            <a:chOff x="0" y="0"/>
            <a:chExt cx="90980" cy="909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949190" y="1705980"/>
            <a:ext cx="345440" cy="345440"/>
            <a:chOff x="0" y="0"/>
            <a:chExt cx="90980" cy="909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49190" y="3716015"/>
            <a:ext cx="345440" cy="345440"/>
            <a:chOff x="0" y="0"/>
            <a:chExt cx="90980" cy="909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1795216" y="2483299"/>
            <a:ext cx="1040529" cy="1040529"/>
          </a:xfrm>
          <a:custGeom>
            <a:avLst/>
            <a:gdLst/>
            <a:ahLst/>
            <a:cxnLst/>
            <a:rect r="r" b="b" t="t" l="l"/>
            <a:pathLst>
              <a:path h="1040529" w="1040529">
                <a:moveTo>
                  <a:pt x="0" y="0"/>
                </a:moveTo>
                <a:lnTo>
                  <a:pt x="1040529" y="0"/>
                </a:lnTo>
                <a:lnTo>
                  <a:pt x="1040529" y="1040529"/>
                </a:lnTo>
                <a:lnTo>
                  <a:pt x="0" y="10405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95216" y="4014423"/>
            <a:ext cx="4523662" cy="10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1"/>
              </a:lnSpc>
            </a:pPr>
            <a:r>
              <a:rPr lang="en-US" sz="8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SOMMAIRE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80643" y="5756571"/>
            <a:ext cx="3962400" cy="101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Présentation des microservices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80643" y="1624648"/>
            <a:ext cx="3962400" cy="151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</a:pPr>
            <a:r>
              <a:rPr lang="en-US" sz="287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Problématique et Objectif</a:t>
            </a:r>
          </a:p>
          <a:p>
            <a:pPr algn="l">
              <a:lnSpc>
                <a:spcPts val="401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580643" y="3634683"/>
            <a:ext cx="3962400" cy="101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Architecture Générale</a:t>
            </a:r>
          </a:p>
        </p:txBody>
      </p:sp>
      <p:sp>
        <p:nvSpPr>
          <p:cNvPr name="Freeform 25" id="25"/>
          <p:cNvSpPr/>
          <p:nvPr/>
        </p:nvSpPr>
        <p:spPr>
          <a:xfrm flipH="true" flipV="true" rot="0">
            <a:off x="14057047" y="4061712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949190" y="7955733"/>
            <a:ext cx="345440" cy="345440"/>
            <a:chOff x="0" y="0"/>
            <a:chExt cx="90980" cy="9098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580643" y="7874401"/>
            <a:ext cx="3962400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75865" y="901013"/>
            <a:ext cx="572565" cy="327924"/>
          </a:xfrm>
          <a:custGeom>
            <a:avLst/>
            <a:gdLst/>
            <a:ahLst/>
            <a:cxnLst/>
            <a:rect r="r" b="b" t="t" l="l"/>
            <a:pathLst>
              <a:path h="327924" w="572565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619606" y="1385936"/>
            <a:ext cx="21069300" cy="3026326"/>
            <a:chOff x="0" y="0"/>
            <a:chExt cx="5549116" cy="7970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9116" cy="797057"/>
            </a:xfrm>
            <a:custGeom>
              <a:avLst/>
              <a:gdLst/>
              <a:ahLst/>
              <a:cxnLst/>
              <a:rect r="r" b="b" t="t" l="l"/>
              <a:pathLst>
                <a:path h="797057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797057"/>
                  </a:lnTo>
                  <a:lnTo>
                    <a:pt x="0" y="797057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9116" cy="835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19269" y="1992155"/>
            <a:ext cx="7139009" cy="289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1"/>
              </a:lnSpc>
            </a:pPr>
            <a:r>
              <a:rPr lang="en-US" sz="8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PROBLÉMATIQUE ET OBJECTIF</a:t>
            </a:r>
          </a:p>
          <a:p>
            <a:pPr algn="ctr">
              <a:lnSpc>
                <a:spcPts val="7441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22744" y="2862765"/>
            <a:ext cx="3491551" cy="2475827"/>
          </a:xfrm>
          <a:custGeom>
            <a:avLst/>
            <a:gdLst/>
            <a:ahLst/>
            <a:cxnLst/>
            <a:rect r="r" b="b" t="t" l="l"/>
            <a:pathLst>
              <a:path h="2475827" w="3491551">
                <a:moveTo>
                  <a:pt x="0" y="0"/>
                </a:moveTo>
                <a:lnTo>
                  <a:pt x="3491550" y="0"/>
                </a:lnTo>
                <a:lnTo>
                  <a:pt x="3491550" y="2475827"/>
                </a:lnTo>
                <a:lnTo>
                  <a:pt x="0" y="2475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4465775" y="2862765"/>
            <a:ext cx="3491551" cy="2475827"/>
          </a:xfrm>
          <a:custGeom>
            <a:avLst/>
            <a:gdLst/>
            <a:ahLst/>
            <a:cxnLst/>
            <a:rect r="r" b="b" t="t" l="l"/>
            <a:pathLst>
              <a:path h="2475827" w="3491551">
                <a:moveTo>
                  <a:pt x="3491551" y="0"/>
                </a:moveTo>
                <a:lnTo>
                  <a:pt x="0" y="0"/>
                </a:lnTo>
                <a:lnTo>
                  <a:pt x="0" y="2475827"/>
                </a:lnTo>
                <a:lnTo>
                  <a:pt x="3491551" y="2475827"/>
                </a:lnTo>
                <a:lnTo>
                  <a:pt x="34915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931644" y="6636452"/>
            <a:ext cx="345440" cy="345440"/>
            <a:chOff x="0" y="0"/>
            <a:chExt cx="90980" cy="909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562835" y="6502363"/>
            <a:ext cx="3092822" cy="202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Séparer les responsabilités dans plusieurs microservices.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200031" y="6636452"/>
            <a:ext cx="345440" cy="345440"/>
            <a:chOff x="0" y="0"/>
            <a:chExt cx="90980" cy="909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831484" y="6502363"/>
            <a:ext cx="4167122" cy="151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Faciliter la maintenance et l’évolutivité.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765671" y="6636452"/>
            <a:ext cx="345440" cy="345440"/>
            <a:chOff x="0" y="0"/>
            <a:chExt cx="90980" cy="909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397124" y="6502363"/>
            <a:ext cx="3665024" cy="252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</a:pPr>
            <a:r>
              <a:rPr lang="en-US" sz="287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Permettre une gestion flexible des utilisateurs et des tâches.</a:t>
            </a:r>
          </a:p>
          <a:p>
            <a:pPr algn="l">
              <a:lnSpc>
                <a:spcPts val="4019"/>
              </a:lnSpc>
              <a:spcBef>
                <a:spcPct val="0"/>
              </a:spcBef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-107215" y="4573861"/>
            <a:ext cx="18502431" cy="1139279"/>
            <a:chOff x="0" y="0"/>
            <a:chExt cx="4873068" cy="30005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873068" cy="300057"/>
            </a:xfrm>
            <a:custGeom>
              <a:avLst/>
              <a:gdLst/>
              <a:ahLst/>
              <a:cxnLst/>
              <a:rect r="r" b="b" t="t" l="l"/>
              <a:pathLst>
                <a:path h="300057" w="4873068">
                  <a:moveTo>
                    <a:pt x="0" y="0"/>
                  </a:moveTo>
                  <a:lnTo>
                    <a:pt x="4873068" y="0"/>
                  </a:lnTo>
                  <a:lnTo>
                    <a:pt x="4873068" y="300057"/>
                  </a:lnTo>
                  <a:lnTo>
                    <a:pt x="0" y="300057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4873068" cy="338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4497526" y="4903512"/>
            <a:ext cx="9382497" cy="43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  <a:spcBef>
                <a:spcPct val="0"/>
              </a:spcBef>
            </a:pPr>
            <a:r>
              <a:rPr lang="en-US" b="true" sz="23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Comment concevoir une application évolutive et modulaire  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75865" y="901013"/>
            <a:ext cx="572565" cy="327924"/>
          </a:xfrm>
          <a:custGeom>
            <a:avLst/>
            <a:gdLst/>
            <a:ahLst/>
            <a:cxnLst/>
            <a:rect r="r" b="b" t="t" l="l"/>
            <a:pathLst>
              <a:path h="327924" w="572565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07215" y="2201022"/>
            <a:ext cx="18502431" cy="4859288"/>
            <a:chOff x="0" y="0"/>
            <a:chExt cx="4873068" cy="12798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73068" cy="1279813"/>
            </a:xfrm>
            <a:custGeom>
              <a:avLst/>
              <a:gdLst/>
              <a:ahLst/>
              <a:cxnLst/>
              <a:rect r="r" b="b" t="t" l="l"/>
              <a:pathLst>
                <a:path h="1279813" w="4873068">
                  <a:moveTo>
                    <a:pt x="0" y="0"/>
                  </a:moveTo>
                  <a:lnTo>
                    <a:pt x="4873068" y="0"/>
                  </a:lnTo>
                  <a:lnTo>
                    <a:pt x="4873068" y="1279813"/>
                  </a:lnTo>
                  <a:lnTo>
                    <a:pt x="0" y="1279813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73068" cy="1317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3319937"/>
            <a:ext cx="6454684" cy="3256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1"/>
              </a:lnSpc>
            </a:pPr>
            <a:r>
              <a:rPr lang="en-US" sz="8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ARCHITECTURE GÉNÉRALE</a:t>
            </a:r>
          </a:p>
          <a:p>
            <a:pPr algn="l">
              <a:lnSpc>
                <a:spcPts val="8481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8196681" y="3263526"/>
            <a:ext cx="345440" cy="345440"/>
            <a:chOff x="0" y="0"/>
            <a:chExt cx="90980" cy="909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562922" y="3879927"/>
            <a:ext cx="6471563" cy="180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050" indent="-277525" lvl="1">
              <a:lnSpc>
                <a:spcPts val="3599"/>
              </a:lnSpc>
              <a:buFont typeface="Arial"/>
              <a:buChar char="•"/>
            </a:pPr>
            <a:r>
              <a:rPr lang="en-US" b="true" sz="25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Service d’Authentification</a:t>
            </a:r>
          </a:p>
          <a:p>
            <a:pPr algn="l" marL="555050" indent="-277525" lvl="1">
              <a:lnSpc>
                <a:spcPts val="3599"/>
              </a:lnSpc>
              <a:buFont typeface="Arial"/>
              <a:buChar char="•"/>
            </a:pPr>
            <a:r>
              <a:rPr lang="en-US" b="true" sz="25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Service d’Envoi de Mail</a:t>
            </a:r>
          </a:p>
          <a:p>
            <a:pPr algn="l" marL="555050" indent="-277525" lvl="1">
              <a:lnSpc>
                <a:spcPts val="3599"/>
              </a:lnSpc>
              <a:buFont typeface="Arial"/>
              <a:buChar char="•"/>
            </a:pPr>
            <a:r>
              <a:rPr lang="en-US" b="true" sz="25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Service de Gestion des Tâches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828134" y="3129437"/>
            <a:ext cx="8234013" cy="82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57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Schéma global de l’architecture microservices :</a:t>
            </a:r>
          </a:p>
          <a:p>
            <a:pPr algn="l">
              <a:lnSpc>
                <a:spcPts val="28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75865" y="901013"/>
            <a:ext cx="572565" cy="327924"/>
          </a:xfrm>
          <a:custGeom>
            <a:avLst/>
            <a:gdLst/>
            <a:ahLst/>
            <a:cxnLst/>
            <a:rect r="r" b="b" t="t" l="l"/>
            <a:pathLst>
              <a:path h="327924" w="572565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12143" y="2507132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52450" y="1995627"/>
            <a:ext cx="21069300" cy="6267450"/>
            <a:chOff x="0" y="0"/>
            <a:chExt cx="5549116" cy="16506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9116" cy="1650686"/>
            </a:xfrm>
            <a:custGeom>
              <a:avLst/>
              <a:gdLst/>
              <a:ahLst/>
              <a:cxnLst/>
              <a:rect r="r" b="b" t="t" l="l"/>
              <a:pathLst>
                <a:path h="1650686" w="554911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66579" y="3752850"/>
            <a:ext cx="3976827" cy="3976827"/>
            <a:chOff x="0" y="0"/>
            <a:chExt cx="14840029" cy="148400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-6324" t="0" r="-6324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true" flipV="false" rot="0">
            <a:off x="13141693" y="2507132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0"/>
                </a:moveTo>
                <a:lnTo>
                  <a:pt x="0" y="0"/>
                </a:lnTo>
                <a:lnTo>
                  <a:pt x="0" y="4114800"/>
                </a:lnTo>
                <a:lnTo>
                  <a:pt x="5802923" y="4114800"/>
                </a:lnTo>
                <a:lnTo>
                  <a:pt x="58029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41669" y="2449446"/>
            <a:ext cx="7004662" cy="289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1"/>
              </a:lnSpc>
            </a:pPr>
            <a:r>
              <a:rPr lang="en-US" sz="8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TECHNOLOGIES UTILISÉES</a:t>
            </a:r>
          </a:p>
          <a:p>
            <a:pPr algn="ctr">
              <a:lnSpc>
                <a:spcPts val="7441"/>
              </a:lnSpc>
            </a:pP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7404136" y="5741264"/>
            <a:ext cx="3976827" cy="3976827"/>
            <a:chOff x="0" y="0"/>
            <a:chExt cx="14840029" cy="148400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-24712" t="0" r="-24712" b="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3141693" y="3752850"/>
            <a:ext cx="3976827" cy="3976827"/>
            <a:chOff x="0" y="0"/>
            <a:chExt cx="14840029" cy="1484002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8F8FF">
                    <a:alpha val="100000"/>
                  </a:srgbClr>
                </a:gs>
                <a:gs pos="100000">
                  <a:srgbClr val="4612B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-5929" t="0" r="-5929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98890" y="1700848"/>
            <a:ext cx="8057507" cy="4992443"/>
            <a:chOff x="0" y="0"/>
            <a:chExt cx="2122142" cy="1314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2142" cy="1314882"/>
            </a:xfrm>
            <a:custGeom>
              <a:avLst/>
              <a:gdLst/>
              <a:ahLst/>
              <a:cxnLst/>
              <a:rect r="r" b="b" t="t" l="l"/>
              <a:pathLst>
                <a:path h="1314882" w="2122142">
                  <a:moveTo>
                    <a:pt x="0" y="0"/>
                  </a:moveTo>
                  <a:lnTo>
                    <a:pt x="2122142" y="0"/>
                  </a:lnTo>
                  <a:lnTo>
                    <a:pt x="2122142" y="1314882"/>
                  </a:lnTo>
                  <a:lnTo>
                    <a:pt x="0" y="131488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22142" cy="1352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75865" y="901013"/>
            <a:ext cx="572565" cy="327924"/>
          </a:xfrm>
          <a:custGeom>
            <a:avLst/>
            <a:gdLst/>
            <a:ahLst/>
            <a:cxnLst/>
            <a:rect r="r" b="b" t="t" l="l"/>
            <a:pathLst>
              <a:path h="327924" w="572565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62150" y="2272479"/>
            <a:ext cx="345440" cy="345440"/>
            <a:chOff x="0" y="0"/>
            <a:chExt cx="90980" cy="909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962150" y="4472436"/>
            <a:ext cx="345440" cy="345440"/>
            <a:chOff x="0" y="0"/>
            <a:chExt cx="90980" cy="909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62150" y="6482471"/>
            <a:ext cx="345440" cy="345440"/>
            <a:chOff x="0" y="0"/>
            <a:chExt cx="90980" cy="909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98890" y="3475779"/>
            <a:ext cx="7010635" cy="289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1"/>
              </a:lnSpc>
            </a:pPr>
            <a:r>
              <a:rPr lang="en-US" sz="8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MICROSERVICE 1 - AUTHENTIFICATION</a:t>
            </a:r>
          </a:p>
          <a:p>
            <a:pPr algn="l">
              <a:lnSpc>
                <a:spcPts val="7441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593603" y="2773872"/>
            <a:ext cx="6915150" cy="137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Création de compte</a:t>
            </a:r>
          </a:p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Connexion / Déconnexion</a:t>
            </a:r>
          </a:p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Suppression de compte</a:t>
            </a:r>
          </a:p>
          <a:p>
            <a:pPr algn="l">
              <a:lnSpc>
                <a:spcPts val="275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593603" y="2191146"/>
            <a:ext cx="5092843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Rôles du microservice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93603" y="4973829"/>
            <a:ext cx="6915150" cy="34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Node.js + Express + JWT + SQLite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93603" y="4391104"/>
            <a:ext cx="4433418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Technologies 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93603" y="6983864"/>
            <a:ext cx="6915150" cy="34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API REST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93603" y="6401139"/>
            <a:ext cx="6053719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 de communication : </a:t>
            </a:r>
          </a:p>
        </p:txBody>
      </p:sp>
      <p:sp>
        <p:nvSpPr>
          <p:cNvPr name="Freeform 27" id="27"/>
          <p:cNvSpPr/>
          <p:nvPr/>
        </p:nvSpPr>
        <p:spPr>
          <a:xfrm flipH="true" flipV="true" rot="0">
            <a:off x="14057047" y="4061712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98890" y="1700848"/>
            <a:ext cx="8057507" cy="4992443"/>
            <a:chOff x="0" y="0"/>
            <a:chExt cx="2122142" cy="1314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2142" cy="1314882"/>
            </a:xfrm>
            <a:custGeom>
              <a:avLst/>
              <a:gdLst/>
              <a:ahLst/>
              <a:cxnLst/>
              <a:rect r="r" b="b" t="t" l="l"/>
              <a:pathLst>
                <a:path h="1314882" w="2122142">
                  <a:moveTo>
                    <a:pt x="0" y="0"/>
                  </a:moveTo>
                  <a:lnTo>
                    <a:pt x="2122142" y="0"/>
                  </a:lnTo>
                  <a:lnTo>
                    <a:pt x="2122142" y="1314882"/>
                  </a:lnTo>
                  <a:lnTo>
                    <a:pt x="0" y="131488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22142" cy="1352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75865" y="901013"/>
            <a:ext cx="572565" cy="327924"/>
          </a:xfrm>
          <a:custGeom>
            <a:avLst/>
            <a:gdLst/>
            <a:ahLst/>
            <a:cxnLst/>
            <a:rect r="r" b="b" t="t" l="l"/>
            <a:pathLst>
              <a:path h="327924" w="572565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62150" y="2272479"/>
            <a:ext cx="345440" cy="345440"/>
            <a:chOff x="0" y="0"/>
            <a:chExt cx="90980" cy="909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962150" y="4472436"/>
            <a:ext cx="345440" cy="345440"/>
            <a:chOff x="0" y="0"/>
            <a:chExt cx="90980" cy="909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62150" y="6482471"/>
            <a:ext cx="345440" cy="345440"/>
            <a:chOff x="0" y="0"/>
            <a:chExt cx="90980" cy="909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98890" y="3475779"/>
            <a:ext cx="7010635" cy="289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1"/>
              </a:lnSpc>
            </a:pPr>
            <a:r>
              <a:rPr lang="en-US" sz="8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MICROSERVICE 2 - ENVOI DE MAIL</a:t>
            </a:r>
          </a:p>
          <a:p>
            <a:pPr algn="l">
              <a:lnSpc>
                <a:spcPts val="7441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593603" y="2773872"/>
            <a:ext cx="6915150" cy="103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sz="19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Envoi de mail a un ou plusieurs destinataire</a:t>
            </a:r>
          </a:p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sz="19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Permet la vérification d’un compte via un code</a:t>
            </a:r>
          </a:p>
          <a:p>
            <a:pPr algn="l">
              <a:lnSpc>
                <a:spcPts val="275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593603" y="2191146"/>
            <a:ext cx="5092843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Rôles du microservice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93603" y="4973829"/>
            <a:ext cx="6915150" cy="34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Golang + API Google Oauth2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93603" y="4391104"/>
            <a:ext cx="4433418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Technologies 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93603" y="6983864"/>
            <a:ext cx="6915150" cy="34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API REST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93603" y="6401139"/>
            <a:ext cx="6053719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 de communication : </a:t>
            </a:r>
          </a:p>
        </p:txBody>
      </p:sp>
      <p:sp>
        <p:nvSpPr>
          <p:cNvPr name="Freeform 27" id="27"/>
          <p:cNvSpPr/>
          <p:nvPr/>
        </p:nvSpPr>
        <p:spPr>
          <a:xfrm flipH="true" flipV="true" rot="0">
            <a:off x="14057047" y="4061712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98890" y="1700848"/>
            <a:ext cx="8057507" cy="4992443"/>
            <a:chOff x="0" y="0"/>
            <a:chExt cx="2122142" cy="1314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2142" cy="1314882"/>
            </a:xfrm>
            <a:custGeom>
              <a:avLst/>
              <a:gdLst/>
              <a:ahLst/>
              <a:cxnLst/>
              <a:rect r="r" b="b" t="t" l="l"/>
              <a:pathLst>
                <a:path h="1314882" w="2122142">
                  <a:moveTo>
                    <a:pt x="0" y="0"/>
                  </a:moveTo>
                  <a:lnTo>
                    <a:pt x="2122142" y="0"/>
                  </a:lnTo>
                  <a:lnTo>
                    <a:pt x="2122142" y="1314882"/>
                  </a:lnTo>
                  <a:lnTo>
                    <a:pt x="0" y="131488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22142" cy="1352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75865" y="901013"/>
            <a:ext cx="572565" cy="327924"/>
          </a:xfrm>
          <a:custGeom>
            <a:avLst/>
            <a:gdLst/>
            <a:ahLst/>
            <a:cxnLst/>
            <a:rect r="r" b="b" t="t" l="l"/>
            <a:pathLst>
              <a:path h="327924" w="572565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62150" y="2272479"/>
            <a:ext cx="345440" cy="345440"/>
            <a:chOff x="0" y="0"/>
            <a:chExt cx="90980" cy="909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962150" y="4472436"/>
            <a:ext cx="345440" cy="345440"/>
            <a:chOff x="0" y="0"/>
            <a:chExt cx="90980" cy="909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62150" y="6482471"/>
            <a:ext cx="345440" cy="345440"/>
            <a:chOff x="0" y="0"/>
            <a:chExt cx="90980" cy="909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0980" cy="90980"/>
            </a:xfrm>
            <a:custGeom>
              <a:avLst/>
              <a:gdLst/>
              <a:ahLst/>
              <a:cxnLst/>
              <a:rect r="r" b="b" t="t" l="l"/>
              <a:pathLst>
                <a:path h="90980" w="90980">
                  <a:moveTo>
                    <a:pt x="0" y="0"/>
                  </a:moveTo>
                  <a:lnTo>
                    <a:pt x="90980" y="0"/>
                  </a:lnTo>
                  <a:lnTo>
                    <a:pt x="90980" y="90980"/>
                  </a:lnTo>
                  <a:lnTo>
                    <a:pt x="0" y="90980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0980" cy="129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22326" y="2640619"/>
            <a:ext cx="7010635" cy="383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1"/>
              </a:lnSpc>
            </a:pPr>
            <a:r>
              <a:rPr lang="en-US" sz="80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MICROSERVICE 3 - GESTION DES TÂCHES</a:t>
            </a:r>
          </a:p>
          <a:p>
            <a:pPr algn="l">
              <a:lnSpc>
                <a:spcPts val="7441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593603" y="2773872"/>
            <a:ext cx="7065876" cy="172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sz="19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Ajout / Suppression de tâches par utilisateur</a:t>
            </a:r>
          </a:p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sz="19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Modification et mise à jour des tâches</a:t>
            </a:r>
          </a:p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sz="19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Récupération des tâches pour affichage dans le front-end</a:t>
            </a:r>
          </a:p>
          <a:p>
            <a:pPr algn="l">
              <a:lnSpc>
                <a:spcPts val="275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593603" y="2191146"/>
            <a:ext cx="5092843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Rôles du microservice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93603" y="4973829"/>
            <a:ext cx="6915150" cy="34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Node.js + Express + JWT + SQLite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93603" y="4391104"/>
            <a:ext cx="4433418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Technologies 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93603" y="6983864"/>
            <a:ext cx="6915150" cy="34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026" indent="-283675" lvl="2">
              <a:lnSpc>
                <a:spcPts val="2759"/>
              </a:lnSpc>
              <a:buFont typeface="Arial"/>
              <a:buChar char="⚬"/>
            </a:pPr>
            <a:r>
              <a:rPr lang="en-US" b="true" sz="19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API REST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93603" y="6401139"/>
            <a:ext cx="6053719" cy="50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9"/>
              </a:lnSpc>
              <a:spcBef>
                <a:spcPct val="0"/>
              </a:spcBef>
            </a:pPr>
            <a:r>
              <a:rPr lang="en-US" b="true" sz="28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 de communication : </a:t>
            </a:r>
          </a:p>
        </p:txBody>
      </p:sp>
      <p:sp>
        <p:nvSpPr>
          <p:cNvPr name="Freeform 27" id="27"/>
          <p:cNvSpPr/>
          <p:nvPr/>
        </p:nvSpPr>
        <p:spPr>
          <a:xfrm flipH="true" flipV="true" rot="0">
            <a:off x="14057047" y="4061712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5460" y="9029768"/>
            <a:ext cx="742179" cy="742179"/>
            <a:chOff x="0" y="0"/>
            <a:chExt cx="195471" cy="195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71" cy="195471"/>
            </a:xfrm>
            <a:custGeom>
              <a:avLst/>
              <a:gdLst/>
              <a:ahLst/>
              <a:cxnLst/>
              <a:rect r="r" b="b" t="t" l="l"/>
              <a:pathLst>
                <a:path h="195471" w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4057047" y="4061712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H="true">
            <a:off x="8644" y="16976"/>
            <a:ext cx="3928529" cy="20004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1208954" y="1202888"/>
            <a:ext cx="15870092" cy="8243107"/>
            <a:chOff x="0" y="0"/>
            <a:chExt cx="26406812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406813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6406813">
                  <a:moveTo>
                    <a:pt x="22356694" y="13716000"/>
                  </a:moveTo>
                  <a:lnTo>
                    <a:pt x="4050118" y="13716000"/>
                  </a:lnTo>
                  <a:lnTo>
                    <a:pt x="0" y="11612322"/>
                  </a:lnTo>
                  <a:lnTo>
                    <a:pt x="0" y="2103678"/>
                  </a:lnTo>
                  <a:lnTo>
                    <a:pt x="4050118" y="0"/>
                  </a:lnTo>
                  <a:lnTo>
                    <a:pt x="22356694" y="0"/>
                  </a:lnTo>
                  <a:lnTo>
                    <a:pt x="26406813" y="2103678"/>
                  </a:lnTo>
                  <a:lnTo>
                    <a:pt x="26406813" y="11612322"/>
                  </a:lnTo>
                  <a:close/>
                </a:path>
              </a:pathLst>
            </a:custGeom>
            <a:blipFill>
              <a:blip r:embed="rId5"/>
              <a:stretch>
                <a:fillRect l="0" t="-4147" r="0" b="-4147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41728" y="9182100"/>
            <a:ext cx="724851" cy="4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b="true" sz="247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DAGXNy2srV4</dc:identifier>
  <dcterms:modified xsi:type="dcterms:W3CDTF">2011-08-01T06:04:30Z</dcterms:modified>
  <cp:revision>1</cp:revision>
  <dc:title>Microservices</dc:title>
</cp:coreProperties>
</file>