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81" r:id="rId3"/>
    <p:sldId id="257" r:id="rId4"/>
    <p:sldId id="258" r:id="rId5"/>
    <p:sldId id="261" r:id="rId6"/>
    <p:sldId id="259" r:id="rId7"/>
    <p:sldId id="260" r:id="rId8"/>
    <p:sldId id="264" r:id="rId9"/>
    <p:sldId id="262" r:id="rId10"/>
    <p:sldId id="266" r:id="rId11"/>
    <p:sldId id="268" r:id="rId12"/>
    <p:sldId id="267" r:id="rId13"/>
    <p:sldId id="277" r:id="rId14"/>
    <p:sldId id="271" r:id="rId15"/>
    <p:sldId id="270" r:id="rId16"/>
    <p:sldId id="278" r:id="rId17"/>
    <p:sldId id="279" r:id="rId18"/>
    <p:sldId id="280" r:id="rId19"/>
    <p:sldId id="265" r:id="rId20"/>
    <p:sldId id="269" r:id="rId21"/>
    <p:sldId id="273" r:id="rId22"/>
    <p:sldId id="275" r:id="rId23"/>
    <p:sldId id="276"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72" y="-4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24793-A503-4F90-ABDF-E673D6CE5CC6}" type="datetimeFigureOut">
              <a:rPr lang="fr-FR" smtClean="0"/>
              <a:pPr/>
              <a:t>03/05/2022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651DC8-2098-43C4-98FA-F1051C851578}"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651DC8-2098-43C4-98FA-F1051C851578}" type="slidenum">
              <a:rPr lang="fr-FR" smtClean="0"/>
              <a:pPr/>
              <a:t>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46424B8A-6F70-4E04-A385-B9478C8C335B}" type="datetimeFigureOut">
              <a:rPr lang="fr-FR" smtClean="0"/>
              <a:pPr/>
              <a:t>03/05/2022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6D288883-700E-4736-B20E-A00B5FB264F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03/05/2022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03/05/2022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03/05/2022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03/05/2022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6424B8A-6F70-4E04-A385-B9478C8C335B}" type="datetimeFigureOut">
              <a:rPr lang="fr-FR" smtClean="0"/>
              <a:pPr/>
              <a:t>03/05/2022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46424B8A-6F70-4E04-A385-B9478C8C335B}" type="datetimeFigureOut">
              <a:rPr lang="fr-FR" smtClean="0"/>
              <a:pPr/>
              <a:t>03/05/2022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46424B8A-6F70-4E04-A385-B9478C8C335B}" type="datetimeFigureOut">
              <a:rPr lang="fr-FR" smtClean="0"/>
              <a:pPr/>
              <a:t>03/05/2022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46424B8A-6F70-4E04-A385-B9478C8C335B}" type="datetimeFigureOut">
              <a:rPr lang="fr-FR" smtClean="0"/>
              <a:pPr/>
              <a:t>03/05/2022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46424B8A-6F70-4E04-A385-B9478C8C335B}" type="datetimeFigureOut">
              <a:rPr lang="fr-FR" smtClean="0"/>
              <a:pPr/>
              <a:t>03/05/2022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46424B8A-6F70-4E04-A385-B9478C8C335B}" type="datetimeFigureOut">
              <a:rPr lang="fr-FR" smtClean="0"/>
              <a:pPr/>
              <a:t>03/05/2022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6D288883-700E-4736-B20E-A00B5FB264FA}"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6424B8A-6F70-4E04-A385-B9478C8C335B}" type="datetimeFigureOut">
              <a:rPr lang="fr-FR" smtClean="0"/>
              <a:pPr/>
              <a:t>03/05/2022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D288883-700E-4736-B20E-A00B5FB264F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hyperlink" Target="https://gwenaelgressier.github.io/GwenaelGressier_04_28022022/" TargetMode="External"/><Relationship Id="rId2" Type="http://schemas.openxmlformats.org/officeDocument/2006/relationships/hyperlink" Target="https://gwenaelgressier.github.io/panthere-origin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cs typeface="Tahoma" pitchFamily="2"/>
              </a:rPr>
              <a:t>Rapport d’audit </a:t>
            </a:r>
            <a:br>
              <a:rPr lang="fr-FR" dirty="0" smtClean="0">
                <a:cs typeface="Tahoma" pitchFamily="2"/>
              </a:rPr>
            </a:br>
            <a:r>
              <a:rPr lang="fr-FR" dirty="0" smtClean="0">
                <a:cs typeface="Tahoma" pitchFamily="2"/>
              </a:rPr>
              <a:t>SEO &amp; accessibilité</a:t>
            </a:r>
            <a:endParaRPr lang="fr-FR" dirty="0"/>
          </a:p>
        </p:txBody>
      </p:sp>
      <p:sp>
        <p:nvSpPr>
          <p:cNvPr id="3" name="Sous-titre 2"/>
          <p:cNvSpPr>
            <a:spLocks noGrp="1"/>
          </p:cNvSpPr>
          <p:nvPr>
            <p:ph type="subTitle" idx="1"/>
          </p:nvPr>
        </p:nvSpPr>
        <p:spPr>
          <a:xfrm>
            <a:off x="4429124" y="4429132"/>
            <a:ext cx="4529142" cy="428629"/>
          </a:xfrm>
        </p:spPr>
        <p:txBody>
          <a:bodyPr>
            <a:normAutofit fontScale="77500" lnSpcReduction="20000"/>
          </a:bodyPr>
          <a:lstStyle/>
          <a:p>
            <a:r>
              <a:rPr lang="fr-FR" dirty="0" smtClean="0"/>
              <a:t>Gwenaël GRESSIER </a:t>
            </a:r>
            <a:r>
              <a:rPr lang="fr-FR" smtClean="0"/>
              <a:t>- </a:t>
            </a:r>
            <a:r>
              <a:rPr lang="fr-FR" smtClean="0"/>
              <a:t>03/05/2022</a:t>
            </a:r>
            <a:endParaRPr lang="fr-FR" dirty="0"/>
          </a:p>
        </p:txBody>
      </p:sp>
      <p:pic>
        <p:nvPicPr>
          <p:cNvPr id="4" name="Picture 2" descr="Comment réussir sa formation OpenClassrooms ? | by Clément Lionne | Medium"/>
          <p:cNvPicPr>
            <a:picLocks noChangeAspect="1" noChangeArrowheads="1"/>
          </p:cNvPicPr>
          <p:nvPr/>
        </p:nvPicPr>
        <p:blipFill>
          <a:blip r:embed="rId2" cstate="print"/>
          <a:srcRect t="31835" b="33147"/>
          <a:stretch>
            <a:fillRect/>
          </a:stretch>
        </p:blipFill>
        <p:spPr bwMode="auto">
          <a:xfrm>
            <a:off x="142845" y="142852"/>
            <a:ext cx="3286148" cy="647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Il vaut mieux privilégier la qualité à la quantité, c’est partenaires et </a:t>
            </a:r>
            <a:r>
              <a:rPr lang="fr-FR" sz="1600" dirty="0" err="1" smtClean="0">
                <a:cs typeface="Tahoma" pitchFamily="2"/>
              </a:rPr>
              <a:t>backlinks</a:t>
            </a:r>
            <a:r>
              <a:rPr lang="fr-FR" sz="1600" dirty="0" smtClean="0">
                <a:cs typeface="Tahoma" pitchFamily="2"/>
              </a:rPr>
              <a:t> ne sont pas pertinents pour votre entreprise car</a:t>
            </a:r>
          </a:p>
          <a:p>
            <a:pPr lvl="0"/>
            <a:r>
              <a:rPr lang="fr-FR" sz="1600" dirty="0" smtClean="0">
                <a:cs typeface="Tahoma" pitchFamily="2"/>
              </a:rPr>
              <a:t>ils sont de mauvaise qualité ou hors sujet. Ils ont même un impact négatif car cela s’apparente à du spam.</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 l’annuaire et des partenaires</a:t>
            </a:r>
            <a:endParaRPr lang="fr-FR" dirty="0"/>
          </a:p>
        </p:txBody>
      </p:sp>
      <p:pic>
        <p:nvPicPr>
          <p:cNvPr id="2050" name="Picture 2" descr="C:\Users\gress\Desktop\P4_gressier_gwenael\seo page 2 apres modif footer.PNG"/>
          <p:cNvPicPr>
            <a:picLocks noChangeAspect="1" noChangeArrowheads="1"/>
          </p:cNvPicPr>
          <p:nvPr/>
        </p:nvPicPr>
        <p:blipFill>
          <a:blip r:embed="rId2" cstate="print"/>
          <a:srcRect/>
          <a:stretch>
            <a:fillRect/>
          </a:stretch>
        </p:blipFill>
        <p:spPr bwMode="auto">
          <a:xfrm>
            <a:off x="5715008" y="4572008"/>
            <a:ext cx="1058862" cy="1333500"/>
          </a:xfrm>
          <a:prstGeom prst="rect">
            <a:avLst/>
          </a:prstGeom>
          <a:noFill/>
        </p:spPr>
      </p:pic>
      <p:pic>
        <p:nvPicPr>
          <p:cNvPr id="2051" name="Picture 3" descr="C:\Users\gress\Desktop\P4_gressier_gwenael\lighthouse sur index apres modif description.PNG"/>
          <p:cNvPicPr>
            <a:picLocks noChangeAspect="1" noChangeArrowheads="1"/>
          </p:cNvPicPr>
          <p:nvPr/>
        </p:nvPicPr>
        <p:blipFill>
          <a:blip r:embed="rId3" cstate="print"/>
          <a:srcRect/>
          <a:stretch>
            <a:fillRect/>
          </a:stretch>
        </p:blipFill>
        <p:spPr bwMode="auto">
          <a:xfrm>
            <a:off x="2571736" y="4572008"/>
            <a:ext cx="1082675" cy="1341437"/>
          </a:xfrm>
          <a:prstGeom prst="rect">
            <a:avLst/>
          </a:prstGeom>
          <a:noFill/>
        </p:spPr>
      </p:pic>
      <p:sp>
        <p:nvSpPr>
          <p:cNvPr id="6" name="Flèche droite 5"/>
          <p:cNvSpPr/>
          <p:nvPr/>
        </p:nvSpPr>
        <p:spPr>
          <a:xfrm>
            <a:off x="3929058" y="5214950"/>
            <a:ext cx="150019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Il y a celons moi un fort intérêt au niveau de l’accessibilité pour les malvoyants et ça augmente même le score SEO de nos pages.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Augmentation de la taille des polices si &lt;12px</a:t>
            </a:r>
            <a:endParaRPr lang="fr-FR" dirty="0"/>
          </a:p>
        </p:txBody>
      </p:sp>
      <p:graphicFrame>
        <p:nvGraphicFramePr>
          <p:cNvPr id="5" name="Tableau 4"/>
          <p:cNvGraphicFramePr>
            <a:graphicFrameLocks noGrp="1"/>
          </p:cNvGraphicFramePr>
          <p:nvPr/>
        </p:nvGraphicFramePr>
        <p:xfrm>
          <a:off x="2928926" y="3071810"/>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2050" name="Picture 2" descr="C:\Users\gress\Desktop\P4_gressier_gwenael\seo index apres modif footer.PNG"/>
          <p:cNvPicPr>
            <a:picLocks noChangeAspect="1" noChangeArrowheads="1"/>
          </p:cNvPicPr>
          <p:nvPr/>
        </p:nvPicPr>
        <p:blipFill>
          <a:blip r:embed="rId2" cstate="print"/>
          <a:srcRect/>
          <a:stretch>
            <a:fillRect/>
          </a:stretch>
        </p:blipFill>
        <p:spPr bwMode="auto">
          <a:xfrm>
            <a:off x="4857752" y="3571876"/>
            <a:ext cx="981083" cy="1235546"/>
          </a:xfrm>
          <a:prstGeom prst="rect">
            <a:avLst/>
          </a:prstGeom>
          <a:noFill/>
        </p:spPr>
      </p:pic>
      <p:pic>
        <p:nvPicPr>
          <p:cNvPr id="2051" name="Picture 3" descr="C:\Users\gress\Desktop\P4_gressier_gwenael\seo augmentation police.PNG"/>
          <p:cNvPicPr>
            <a:picLocks noChangeAspect="1" noChangeArrowheads="1"/>
          </p:cNvPicPr>
          <p:nvPr/>
        </p:nvPicPr>
        <p:blipFill>
          <a:blip r:embed="rId3" cstate="print"/>
          <a:srcRect/>
          <a:stretch>
            <a:fillRect/>
          </a:stretch>
        </p:blipFill>
        <p:spPr bwMode="auto">
          <a:xfrm>
            <a:off x="4857752" y="4857760"/>
            <a:ext cx="972656" cy="1239837"/>
          </a:xfrm>
          <a:prstGeom prst="rect">
            <a:avLst/>
          </a:prstGeom>
          <a:noFill/>
        </p:spPr>
      </p:pic>
      <p:pic>
        <p:nvPicPr>
          <p:cNvPr id="7" name="Picture 6" descr="C:\Users\gress\Desktop\P4_gressier_gwenael\seo page 2 apres modif description.PNG"/>
          <p:cNvPicPr>
            <a:picLocks noChangeAspect="1" noChangeArrowheads="1"/>
          </p:cNvPicPr>
          <p:nvPr/>
        </p:nvPicPr>
        <p:blipFill>
          <a:blip r:embed="rId4" cstate="print"/>
          <a:srcRect/>
          <a:stretch>
            <a:fillRect/>
          </a:stretch>
        </p:blipFill>
        <p:spPr bwMode="auto">
          <a:xfrm>
            <a:off x="7286644" y="3571876"/>
            <a:ext cx="1000132" cy="1231048"/>
          </a:xfrm>
          <a:prstGeom prst="rect">
            <a:avLst/>
          </a:prstGeom>
          <a:noFill/>
        </p:spPr>
      </p:pic>
      <p:pic>
        <p:nvPicPr>
          <p:cNvPr id="1026" name="Picture 2"/>
          <p:cNvPicPr>
            <a:picLocks noChangeAspect="1" noChangeArrowheads="1"/>
          </p:cNvPicPr>
          <p:nvPr/>
        </p:nvPicPr>
        <p:blipFill>
          <a:blip r:embed="rId5" cstate="print"/>
          <a:srcRect/>
          <a:stretch>
            <a:fillRect/>
          </a:stretch>
        </p:blipFill>
        <p:spPr bwMode="auto">
          <a:xfrm>
            <a:off x="7358082" y="4857760"/>
            <a:ext cx="1000125" cy="12763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04796"/>
          </a:xfrm>
        </p:spPr>
        <p:txBody>
          <a:bodyPr>
            <a:normAutofit fontScale="62500" lnSpcReduction="20000"/>
          </a:bodyPr>
          <a:lstStyle/>
          <a:p>
            <a:pPr lvl="0"/>
            <a:r>
              <a:rPr lang="fr-FR" dirty="0" smtClean="0">
                <a:cs typeface="Tahoma" pitchFamily="2"/>
              </a:rPr>
              <a:t>Cela permet de charger le  site plus rapidement, car les images sont des fichiers plus lourds que du texte brute. Ca permet aussi à Google de savoir de quoi parle le texte car il pourra le lire, et permet aussi au malvoyants de lire le texte via un lecteur d’écran.</a:t>
            </a:r>
          </a:p>
          <a:p>
            <a:pPr lvl="0"/>
            <a:endParaRPr lang="fr-FR" dirty="0" smtClean="0">
              <a:cs typeface="Tahoma" pitchFamily="2"/>
            </a:endParaRPr>
          </a:p>
          <a:p>
            <a:pPr lvl="0"/>
            <a:r>
              <a:rPr lang="fr-FR" dirty="0" smtClean="0">
                <a:cs typeface="Tahoma" pitchFamily="2"/>
              </a:rPr>
              <a:t>Le taille du site est allégée, le nombre de requête et donc le temps de chargement le sont aussi.</a:t>
            </a:r>
          </a:p>
          <a:p>
            <a:endParaRPr lang="fr-FR" dirty="0" smtClean="0"/>
          </a:p>
        </p:txBody>
      </p:sp>
      <p:sp>
        <p:nvSpPr>
          <p:cNvPr id="3" name="Titre 2"/>
          <p:cNvSpPr>
            <a:spLocks noGrp="1"/>
          </p:cNvSpPr>
          <p:nvPr>
            <p:ph type="title"/>
          </p:nvPr>
        </p:nvSpPr>
        <p:spPr/>
        <p:txBody>
          <a:bodyPr>
            <a:normAutofit fontScale="90000"/>
          </a:bodyPr>
          <a:lstStyle/>
          <a:p>
            <a:r>
              <a:rPr lang="fr-FR" dirty="0" smtClean="0">
                <a:cs typeface="Tahoma" pitchFamily="2"/>
              </a:rPr>
              <a:t>Remplacement des images qui n’affichent que du texte</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5357818" y="3786190"/>
            <a:ext cx="1000132" cy="1331060"/>
          </a:xfrm>
          <a:prstGeom prst="rect">
            <a:avLst/>
          </a:prstGeom>
          <a:noFill/>
          <a:ln w="9525">
            <a:noFill/>
            <a:miter lim="800000"/>
            <a:headEnd/>
            <a:tailEnd/>
          </a:ln>
          <a:effectLst/>
        </p:spPr>
      </p:pic>
      <p:pic>
        <p:nvPicPr>
          <p:cNvPr id="5" name="Picture 3" descr="C:\Users\gress\Desktop\P4_gressier_gwenael\lighthouse sur index apres modif lang.PNG"/>
          <p:cNvPicPr>
            <a:picLocks noChangeAspect="1" noChangeArrowheads="1"/>
          </p:cNvPicPr>
          <p:nvPr/>
        </p:nvPicPr>
        <p:blipFill>
          <a:blip r:embed="rId3" cstate="print"/>
          <a:srcRect/>
          <a:stretch>
            <a:fillRect/>
          </a:stretch>
        </p:blipFill>
        <p:spPr bwMode="auto">
          <a:xfrm>
            <a:off x="2071670" y="3786190"/>
            <a:ext cx="1448311" cy="1285884"/>
          </a:xfrm>
          <a:prstGeom prst="rect">
            <a:avLst/>
          </a:prstGeom>
          <a:noFill/>
        </p:spPr>
      </p:pic>
      <p:sp>
        <p:nvSpPr>
          <p:cNvPr id="6" name="Flèche droite 5"/>
          <p:cNvSpPr/>
          <p:nvPr/>
        </p:nvSpPr>
        <p:spPr>
          <a:xfrm>
            <a:off x="3643306" y="4214818"/>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304730"/>
          </a:xfrm>
        </p:spPr>
        <p:txBody>
          <a:bodyPr>
            <a:normAutofit/>
          </a:bodyPr>
          <a:lstStyle/>
          <a:p>
            <a:r>
              <a:rPr lang="fr-FR" sz="1600" dirty="0" smtClean="0"/>
              <a:t>L’ajout de attribut title dans les balises </a:t>
            </a:r>
            <a:r>
              <a:rPr lang="fr-FR" sz="1600" dirty="0" smtClean="0"/>
              <a:t>a est important pour les </a:t>
            </a:r>
            <a:r>
              <a:rPr lang="fr-FR" sz="1600" dirty="0" err="1" smtClean="0"/>
              <a:t>syntetiseurs</a:t>
            </a:r>
            <a:r>
              <a:rPr lang="fr-FR" sz="1600" dirty="0" smtClean="0"/>
              <a:t> vocaux </a:t>
            </a:r>
            <a:endParaRPr lang="fr-FR" sz="1600" dirty="0"/>
          </a:p>
        </p:txBody>
      </p:sp>
      <p:sp>
        <p:nvSpPr>
          <p:cNvPr id="3" name="Titre 2"/>
          <p:cNvSpPr>
            <a:spLocks noGrp="1"/>
          </p:cNvSpPr>
          <p:nvPr>
            <p:ph type="title"/>
          </p:nvPr>
        </p:nvSpPr>
        <p:spPr/>
        <p:txBody>
          <a:bodyPr/>
          <a:lstStyle/>
          <a:p>
            <a:r>
              <a:rPr lang="fr-FR" dirty="0" smtClean="0"/>
              <a:t>Attribut title dans les a</a:t>
            </a:r>
            <a:endParaRPr lang="fr-FR" dirty="0"/>
          </a:p>
        </p:txBody>
      </p:sp>
      <p:graphicFrame>
        <p:nvGraphicFramePr>
          <p:cNvPr id="8" name="Tableau 7"/>
          <p:cNvGraphicFramePr>
            <a:graphicFrameLocks noGrp="1"/>
          </p:cNvGraphicFramePr>
          <p:nvPr/>
        </p:nvGraphicFramePr>
        <p:xfrm>
          <a:off x="3048000" y="3571876"/>
          <a:ext cx="6096000" cy="3089117"/>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20450">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5072066" y="4071942"/>
            <a:ext cx="928694" cy="1235984"/>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5072066" y="5429264"/>
            <a:ext cx="935262" cy="1214446"/>
          </a:xfrm>
          <a:prstGeom prst="rect">
            <a:avLst/>
          </a:prstGeom>
          <a:noFill/>
          <a:ln w="9525">
            <a:noFill/>
            <a:miter lim="800000"/>
            <a:headEnd/>
            <a:tailEnd/>
          </a:ln>
          <a:effectLst/>
        </p:spPr>
      </p:pic>
      <p:pic>
        <p:nvPicPr>
          <p:cNvPr id="11" name="Picture 4" descr="C:\Users\gress\Desktop\P4_gressier_gwenael\lighthouse sur page2 apres modif lang.PNG"/>
          <p:cNvPicPr>
            <a:picLocks noChangeAspect="1" noChangeArrowheads="1"/>
          </p:cNvPicPr>
          <p:nvPr/>
        </p:nvPicPr>
        <p:blipFill>
          <a:blip r:embed="rId4" cstate="print"/>
          <a:srcRect/>
          <a:stretch>
            <a:fillRect/>
          </a:stretch>
        </p:blipFill>
        <p:spPr bwMode="auto">
          <a:xfrm>
            <a:off x="7286644" y="4071942"/>
            <a:ext cx="1285884" cy="1234184"/>
          </a:xfrm>
          <a:prstGeom prst="rect">
            <a:avLst/>
          </a:prstGeom>
          <a:noFill/>
        </p:spPr>
      </p:pic>
      <p:pic>
        <p:nvPicPr>
          <p:cNvPr id="4098" name="Picture 2"/>
          <p:cNvPicPr>
            <a:picLocks noChangeAspect="1" noChangeArrowheads="1"/>
          </p:cNvPicPr>
          <p:nvPr/>
        </p:nvPicPr>
        <p:blipFill>
          <a:blip r:embed="rId5" cstate="print"/>
          <a:srcRect/>
          <a:stretch>
            <a:fillRect/>
          </a:stretch>
        </p:blipFill>
        <p:spPr bwMode="auto">
          <a:xfrm>
            <a:off x="7572396" y="5429264"/>
            <a:ext cx="928693" cy="11112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smtClean="0">
                <a:cs typeface="Tahoma" pitchFamily="2"/>
              </a:rPr>
              <a:t>En optant sur du texte blanc sur fond noir, on supprime les erreurs lié au contraste de couleurs pour les malvoyants et l’accessibilité augmente sur les deux pages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 des erreurs de contraste</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143108" y="3714752"/>
            <a:ext cx="1000132" cy="1298679"/>
          </a:xfrm>
          <a:prstGeom prst="rect">
            <a:avLst/>
          </a:prstGeom>
          <a:noFill/>
          <a:ln w="9525">
            <a:noFill/>
            <a:miter lim="800000"/>
            <a:headEnd/>
            <a:tailEnd/>
          </a:ln>
          <a:effectLst/>
        </p:spPr>
      </p:pic>
      <p:sp>
        <p:nvSpPr>
          <p:cNvPr id="6" name="Flèche droite 5"/>
          <p:cNvSpPr/>
          <p:nvPr/>
        </p:nvSpPr>
        <p:spPr>
          <a:xfrm>
            <a:off x="3286116" y="4143380"/>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4" name="Picture 2"/>
          <p:cNvPicPr>
            <a:picLocks noChangeAspect="1" noChangeArrowheads="1"/>
          </p:cNvPicPr>
          <p:nvPr/>
        </p:nvPicPr>
        <p:blipFill>
          <a:blip r:embed="rId3" cstate="print"/>
          <a:srcRect/>
          <a:stretch>
            <a:fillRect/>
          </a:stretch>
        </p:blipFill>
        <p:spPr bwMode="auto">
          <a:xfrm>
            <a:off x="5000628" y="3714752"/>
            <a:ext cx="1015556" cy="128588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800" dirty="0" smtClean="0">
                <a:cs typeface="Tahoma" pitchFamily="2"/>
              </a:rPr>
              <a:t>Le chemin original cherchait des fichiers </a:t>
            </a:r>
            <a:r>
              <a:rPr lang="fr-FR" sz="1800" dirty="0" err="1" smtClean="0">
                <a:cs typeface="Tahoma" pitchFamily="2"/>
              </a:rPr>
              <a:t>css</a:t>
            </a:r>
            <a:r>
              <a:rPr lang="fr-FR" sz="1800" dirty="0" smtClean="0">
                <a:cs typeface="Tahoma" pitchFamily="2"/>
              </a:rPr>
              <a:t>  et JS </a:t>
            </a:r>
            <a:r>
              <a:rPr lang="fr-FR" sz="1800" dirty="0" err="1" smtClean="0">
                <a:cs typeface="Tahoma" pitchFamily="2"/>
              </a:rPr>
              <a:t>minifié</a:t>
            </a:r>
            <a:r>
              <a:rPr lang="fr-FR" sz="1800" dirty="0" smtClean="0">
                <a:cs typeface="Tahoma" pitchFamily="2"/>
              </a:rPr>
              <a:t> qui n’existe pas, d’où toutes les erreurs d’affichage du menu, du formulaire ou du texte.</a:t>
            </a:r>
            <a:br>
              <a:rPr lang="fr-FR" sz="1800" dirty="0" smtClean="0">
                <a:cs typeface="Tahoma" pitchFamily="2"/>
              </a:rPr>
            </a:br>
            <a:r>
              <a:rPr lang="fr-FR" sz="1800" dirty="0" smtClean="0">
                <a:cs typeface="Tahoma" pitchFamily="2"/>
              </a:rPr>
              <a:t>En mettant le bon fichier, c’est réglé, mais à terme il faudrait importer des fichiers </a:t>
            </a:r>
            <a:r>
              <a:rPr lang="fr-FR" sz="1800" dirty="0" err="1" smtClean="0">
                <a:cs typeface="Tahoma" pitchFamily="2"/>
              </a:rPr>
              <a:t>minifié</a:t>
            </a:r>
            <a:r>
              <a:rPr lang="fr-FR" sz="1800" dirty="0" smtClean="0">
                <a:cs typeface="Tahoma" pitchFamily="2"/>
              </a:rPr>
              <a:t> pour améliorer les performances.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 du chemin du fichier .</a:t>
            </a:r>
            <a:r>
              <a:rPr lang="fr-FR" dirty="0" err="1" smtClean="0">
                <a:cs typeface="Tahoma" pitchFamily="2"/>
              </a:rPr>
              <a:t>css</a:t>
            </a:r>
            <a:r>
              <a:rPr lang="fr-FR" dirty="0" smtClean="0">
                <a:cs typeface="Tahoma" pitchFamily="2"/>
              </a:rPr>
              <a:t> et .</a:t>
            </a:r>
            <a:r>
              <a:rPr lang="fr-FR" dirty="0" err="1" smtClean="0">
                <a:cs typeface="Tahoma" pitchFamily="2"/>
              </a:rPr>
              <a:t>js</a:t>
            </a:r>
            <a:r>
              <a:rPr lang="fr-FR" dirty="0" smtClean="0">
                <a:cs typeface="Tahoma" pitchFamily="2"/>
              </a:rPr>
              <a:t> pour la page contact</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428860" y="4714884"/>
            <a:ext cx="1000125" cy="1276350"/>
          </a:xfrm>
          <a:prstGeom prst="rect">
            <a:avLst/>
          </a:prstGeom>
          <a:noFill/>
          <a:ln w="9525">
            <a:noFill/>
            <a:miter lim="800000"/>
            <a:headEnd/>
            <a:tailEnd/>
          </a:ln>
          <a:effectLst/>
        </p:spPr>
      </p:pic>
      <p:sp>
        <p:nvSpPr>
          <p:cNvPr id="5" name="Flèche droite 4"/>
          <p:cNvSpPr/>
          <p:nvPr/>
        </p:nvSpPr>
        <p:spPr>
          <a:xfrm>
            <a:off x="3643306" y="5143512"/>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p:cNvPicPr>
            <a:picLocks noChangeAspect="1" noChangeArrowheads="1"/>
          </p:cNvPicPr>
          <p:nvPr/>
        </p:nvPicPr>
        <p:blipFill>
          <a:blip r:embed="rId3" cstate="print"/>
          <a:srcRect/>
          <a:stretch>
            <a:fillRect/>
          </a:stretch>
        </p:blipFill>
        <p:spPr bwMode="auto">
          <a:xfrm>
            <a:off x="5429256" y="4714884"/>
            <a:ext cx="990600" cy="13049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J’ai modifier l’</a:t>
            </a:r>
            <a:r>
              <a:rPr lang="fr-FR" dirty="0" err="1" smtClean="0"/>
              <a:t>element</a:t>
            </a:r>
            <a:r>
              <a:rPr lang="fr-FR" dirty="0" smtClean="0"/>
              <a:t> a en i car il ni a pas besoin de </a:t>
            </a:r>
            <a:r>
              <a:rPr lang="fr-FR" dirty="0" err="1" smtClean="0"/>
              <a:t>href</a:t>
            </a:r>
            <a:r>
              <a:rPr lang="fr-FR" dirty="0" smtClean="0"/>
              <a:t> pour se dernier.</a:t>
            </a:r>
            <a:endParaRPr lang="fr-FR" dirty="0"/>
          </a:p>
        </p:txBody>
      </p:sp>
      <p:sp>
        <p:nvSpPr>
          <p:cNvPr id="3" name="Titre 2"/>
          <p:cNvSpPr>
            <a:spLocks noGrp="1"/>
          </p:cNvSpPr>
          <p:nvPr>
            <p:ph type="title"/>
          </p:nvPr>
        </p:nvSpPr>
        <p:spPr/>
        <p:txBody>
          <a:bodyPr>
            <a:normAutofit fontScale="90000"/>
          </a:bodyPr>
          <a:lstStyle/>
          <a:p>
            <a:r>
              <a:rPr lang="fr-FR" dirty="0" smtClean="0"/>
              <a:t>Modification de la balise pour le bouton </a:t>
            </a:r>
            <a:r>
              <a:rPr lang="fr-FR" dirty="0" err="1" smtClean="0"/>
              <a:t>scrolltotop</a:t>
            </a:r>
            <a:endParaRPr lang="fr-FR" dirty="0"/>
          </a:p>
        </p:txBody>
      </p:sp>
      <p:sp>
        <p:nvSpPr>
          <p:cNvPr id="4" name="Flèche droite 3"/>
          <p:cNvSpPr/>
          <p:nvPr/>
        </p:nvSpPr>
        <p:spPr>
          <a:xfrm>
            <a:off x="3714744" y="4214818"/>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500298" y="3786190"/>
            <a:ext cx="990600" cy="13049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5643570" y="3714752"/>
            <a:ext cx="981075" cy="13430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600" dirty="0" smtClean="0"/>
              <a:t>En imbriquant les balise </a:t>
            </a:r>
            <a:r>
              <a:rPr lang="fr-FR" sz="1600" dirty="0" err="1" smtClean="0"/>
              <a:t>inpute</a:t>
            </a:r>
            <a:r>
              <a:rPr lang="fr-FR" sz="1600" dirty="0" smtClean="0"/>
              <a:t> et </a:t>
            </a:r>
            <a:r>
              <a:rPr lang="fr-FR" sz="1600" dirty="0" err="1" smtClean="0"/>
              <a:t>textarea</a:t>
            </a:r>
            <a:r>
              <a:rPr lang="fr-FR" sz="1600" dirty="0" smtClean="0"/>
              <a:t> dans la balise label.</a:t>
            </a:r>
          </a:p>
          <a:p>
            <a:r>
              <a:rPr lang="fr-FR" sz="1600" dirty="0" smtClean="0"/>
              <a:t>Ou on aurais aussi pu utiliser l’attribut « for »</a:t>
            </a:r>
            <a:endParaRPr lang="fr-FR" sz="1600" dirty="0"/>
          </a:p>
        </p:txBody>
      </p:sp>
      <p:sp>
        <p:nvSpPr>
          <p:cNvPr id="3" name="Titre 2"/>
          <p:cNvSpPr>
            <a:spLocks noGrp="1"/>
          </p:cNvSpPr>
          <p:nvPr>
            <p:ph type="title"/>
          </p:nvPr>
        </p:nvSpPr>
        <p:spPr/>
        <p:txBody>
          <a:bodyPr>
            <a:normAutofit fontScale="90000"/>
          </a:bodyPr>
          <a:lstStyle/>
          <a:p>
            <a:r>
              <a:rPr lang="fr-FR" dirty="0" smtClean="0"/>
              <a:t>Modification de la fin des balises label sur la page 2</a:t>
            </a:r>
            <a:endParaRPr lang="fr-FR" dirty="0"/>
          </a:p>
        </p:txBody>
      </p:sp>
      <p:sp>
        <p:nvSpPr>
          <p:cNvPr id="4" name="Flèche droite 3"/>
          <p:cNvSpPr/>
          <p:nvPr/>
        </p:nvSpPr>
        <p:spPr>
          <a:xfrm>
            <a:off x="3643306" y="3286124"/>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571736" y="2928934"/>
            <a:ext cx="928693" cy="1111256"/>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cstate="print"/>
          <a:srcRect/>
          <a:stretch>
            <a:fillRect/>
          </a:stretch>
        </p:blipFill>
        <p:spPr bwMode="auto">
          <a:xfrm>
            <a:off x="5357818" y="2857496"/>
            <a:ext cx="906242" cy="114300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des question évidente de lisibilité j’ai passer le texte en noir</a:t>
            </a:r>
            <a:endParaRPr lang="fr-FR" sz="1600" dirty="0"/>
          </a:p>
        </p:txBody>
      </p:sp>
      <p:sp>
        <p:nvSpPr>
          <p:cNvPr id="3" name="Titre 2"/>
          <p:cNvSpPr>
            <a:spLocks noGrp="1"/>
          </p:cNvSpPr>
          <p:nvPr>
            <p:ph type="title"/>
          </p:nvPr>
        </p:nvSpPr>
        <p:spPr/>
        <p:txBody>
          <a:bodyPr>
            <a:normAutofit fontScale="90000"/>
          </a:bodyPr>
          <a:lstStyle/>
          <a:p>
            <a:r>
              <a:rPr lang="fr-FR" dirty="0" smtClean="0"/>
              <a:t>Modification de la couleur du texte </a:t>
            </a:r>
            <a:endParaRPr lang="fr-FR" dirty="0"/>
          </a:p>
        </p:txBody>
      </p:sp>
      <p:sp>
        <p:nvSpPr>
          <p:cNvPr id="4" name="Flèche droite 3"/>
          <p:cNvSpPr/>
          <p:nvPr/>
        </p:nvSpPr>
        <p:spPr>
          <a:xfrm>
            <a:off x="3500430" y="3786190"/>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428860" y="3429000"/>
            <a:ext cx="906242" cy="1143008"/>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cstate="print"/>
          <a:srcRect/>
          <a:stretch>
            <a:fillRect/>
          </a:stretch>
        </p:blipFill>
        <p:spPr bwMode="auto">
          <a:xfrm>
            <a:off x="5214942" y="3357562"/>
            <a:ext cx="1133475" cy="1295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1428736"/>
            <a:ext cx="8229600" cy="661788"/>
          </a:xfrm>
        </p:spPr>
        <p:txBody>
          <a:bodyPr>
            <a:normAutofit/>
          </a:bodyPr>
          <a:lstStyle/>
          <a:p>
            <a:pPr lvl="0"/>
            <a:r>
              <a:rPr lang="fr-FR" sz="1600" dirty="0" smtClean="0">
                <a:cs typeface="Tahoma" pitchFamily="2"/>
              </a:rPr>
              <a:t>toute les images les images on </a:t>
            </a:r>
            <a:r>
              <a:rPr lang="fr-FR" sz="1600" dirty="0" smtClean="0">
                <a:cs typeface="Tahoma" pitchFamily="2"/>
              </a:rPr>
              <a:t>étais </a:t>
            </a:r>
            <a:r>
              <a:rPr lang="fr-FR" sz="1600" dirty="0" smtClean="0">
                <a:cs typeface="Tahoma" pitchFamily="2"/>
              </a:rPr>
              <a:t>converti en .</a:t>
            </a:r>
            <a:r>
              <a:rPr lang="fr-FR" sz="1600" dirty="0" err="1" smtClean="0">
                <a:cs typeface="Tahoma" pitchFamily="2"/>
              </a:rPr>
              <a:t>webp</a:t>
            </a:r>
            <a:r>
              <a:rPr lang="fr-FR" sz="1600" dirty="0" smtClean="0">
                <a:cs typeface="Tahoma" pitchFamily="2"/>
              </a:rPr>
              <a:t> pour les rendre plus légères</a:t>
            </a:r>
            <a:r>
              <a:rPr lang="fr-FR" sz="1600" dirty="0" smtClean="0">
                <a:cs typeface="Tahoma" pitchFamily="2"/>
              </a:rPr>
              <a:t>. </a:t>
            </a:r>
            <a:r>
              <a:rPr lang="fr-FR" sz="1600" dirty="0" smtClean="0">
                <a:cs typeface="Tahoma" pitchFamily="2"/>
              </a:rPr>
              <a:t>De se fait augmente les performance du site</a:t>
            </a:r>
            <a:endParaRPr lang="fr-FR" sz="1600" dirty="0">
              <a:cs typeface="Tahoma" pitchFamily="2"/>
            </a:endParaRPr>
          </a:p>
        </p:txBody>
      </p:sp>
      <p:sp>
        <p:nvSpPr>
          <p:cNvPr id="3" name="Titre 2"/>
          <p:cNvSpPr>
            <a:spLocks noGrp="1"/>
          </p:cNvSpPr>
          <p:nvPr>
            <p:ph type="title"/>
          </p:nvPr>
        </p:nvSpPr>
        <p:spPr/>
        <p:txBody>
          <a:bodyPr>
            <a:normAutofit fontScale="90000"/>
          </a:bodyPr>
          <a:lstStyle/>
          <a:p>
            <a:r>
              <a:rPr lang="fr-FR" dirty="0" smtClean="0">
                <a:cs typeface="Tahoma" pitchFamily="2"/>
              </a:rPr>
              <a:t>Modification du format des images</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2000" dirty="0" smtClean="0"/>
              <a:t>Bonjours ,pour </a:t>
            </a:r>
            <a:r>
              <a:rPr lang="fr-FR" sz="2000" dirty="0" smtClean="0"/>
              <a:t>se projet </a:t>
            </a:r>
            <a:r>
              <a:rPr lang="fr-FR" sz="2000" dirty="0" smtClean="0"/>
              <a:t>j’incarnerais </a:t>
            </a:r>
            <a:r>
              <a:rPr lang="fr-FR" sz="2000" dirty="0" smtClean="0"/>
              <a:t>un employer de l'agence La Panthère, une grande agence de web design basée à Lyon. L’activité de l’entreprise a bien démarré mais aujourd’hui, elle est en perte de vitesse. </a:t>
            </a:r>
          </a:p>
          <a:p>
            <a:r>
              <a:rPr lang="fr-FR" sz="2000" dirty="0" smtClean="0"/>
              <a:t>La fondatrice de l’entreprise, Sophie, cherche une solution pour faire repartir l’activité. En tapant “Entreprise web design Lyon” sur Internet, elle s’aperçoit que le site de l’agence apparaît seulement en deuxième page des moteurs de recherche. Par chance, un de mes collègues, lui a dit que </a:t>
            </a:r>
            <a:r>
              <a:rPr lang="fr-FR" sz="2000" dirty="0" smtClean="0"/>
              <a:t>j’</a:t>
            </a:r>
            <a:r>
              <a:rPr lang="fr-FR" sz="2000" dirty="0" smtClean="0"/>
              <a:t>é</a:t>
            </a:r>
            <a:r>
              <a:rPr lang="fr-FR" sz="2000" dirty="0" smtClean="0"/>
              <a:t>tais </a:t>
            </a:r>
            <a:r>
              <a:rPr lang="fr-FR" sz="2000" dirty="0" smtClean="0"/>
              <a:t>un spécialiste en référencement</a:t>
            </a:r>
            <a:r>
              <a:rPr lang="fr-FR" sz="2000" dirty="0" smtClean="0"/>
              <a:t>. Du coup nous allons voire ensemble se que nous pourrons faire.</a:t>
            </a:r>
          </a:p>
          <a:p>
            <a:r>
              <a:rPr lang="fr-FR" sz="2000" dirty="0" smtClean="0"/>
              <a:t>Dans un 1</a:t>
            </a:r>
            <a:r>
              <a:rPr lang="fr-FR" sz="2000" baseline="30000" dirty="0" smtClean="0"/>
              <a:t>er</a:t>
            </a:r>
            <a:r>
              <a:rPr lang="fr-FR" sz="2000" dirty="0" smtClean="0"/>
              <a:t> </a:t>
            </a:r>
            <a:r>
              <a:rPr lang="fr-FR" sz="2000" dirty="0" err="1" smtClean="0"/>
              <a:t>temp</a:t>
            </a:r>
            <a:r>
              <a:rPr lang="fr-FR" sz="2000" dirty="0" smtClean="0"/>
              <a:t> je vous propose de regarder mon rapport d’</a:t>
            </a:r>
            <a:r>
              <a:rPr lang="fr-FR" sz="2000" dirty="0" err="1" smtClean="0"/>
              <a:t>analise</a:t>
            </a:r>
            <a:r>
              <a:rPr lang="fr-FR" sz="2000" dirty="0" smtClean="0"/>
              <a:t> </a:t>
            </a:r>
            <a:endParaRPr lang="fr-FR" sz="2000" dirty="0"/>
          </a:p>
        </p:txBody>
      </p:sp>
      <p:sp>
        <p:nvSpPr>
          <p:cNvPr id="3" name="Titre 2"/>
          <p:cNvSpPr>
            <a:spLocks noGrp="1"/>
          </p:cNvSpPr>
          <p:nvPr>
            <p:ph type="title"/>
          </p:nvPr>
        </p:nvSpPr>
        <p:spPr/>
        <p:txBody>
          <a:bodyPr/>
          <a:lstStyle/>
          <a:p>
            <a:r>
              <a:rPr lang="fr-FR" b="0" dirty="0" smtClean="0"/>
              <a:t>Présentation du projet</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3090679"/>
          </a:xfrm>
        </p:spPr>
        <p:txBody>
          <a:bodyPr>
            <a:normAutofit/>
          </a:bodyPr>
          <a:lstStyle/>
          <a:p>
            <a:pPr lvl="0"/>
            <a:r>
              <a:rPr lang="fr-FR" dirty="0" smtClean="0">
                <a:cs typeface="Tahoma" pitchFamily="2"/>
              </a:rPr>
              <a:t>Les balises Alt ont maintenant une description pertinente qui contient la descriptif de l’image ou des mots clé comme le nom de l’agence, son activité ou sa localisation. LightHouse améliore le score de Best Practices, mais cela à aussi un rôle sur le SEO.</a:t>
            </a:r>
          </a:p>
          <a:p>
            <a:endParaRPr lang="fr-FR" dirty="0"/>
          </a:p>
        </p:txBody>
      </p:sp>
      <p:sp>
        <p:nvSpPr>
          <p:cNvPr id="3" name="Titre 2"/>
          <p:cNvSpPr>
            <a:spLocks noGrp="1"/>
          </p:cNvSpPr>
          <p:nvPr>
            <p:ph type="title"/>
          </p:nvPr>
        </p:nvSpPr>
        <p:spPr/>
        <p:txBody>
          <a:bodyPr/>
          <a:lstStyle/>
          <a:p>
            <a:r>
              <a:rPr lang="fr-FR" dirty="0" smtClean="0">
                <a:cs typeface="Tahoma" pitchFamily="2"/>
              </a:rPr>
              <a:t>Modification des balises Alt</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En appliquant les autres conseils lié à la </a:t>
            </a:r>
            <a:r>
              <a:rPr lang="fr-FR" sz="1600" dirty="0" err="1" smtClean="0">
                <a:cs typeface="Tahoma" pitchFamily="2"/>
              </a:rPr>
              <a:t>checklist</a:t>
            </a:r>
            <a:r>
              <a:rPr lang="fr-FR" sz="1600" dirty="0" smtClean="0">
                <a:cs typeface="Tahoma" pitchFamily="2"/>
              </a:rPr>
              <a:t> MDN sur l’accessibilité, comme la présence d’un label pour chaque champs du formulaire, un texte alternatif pour les liens, le grossissement de certains boutons ou une meilleure structuration du site via les balises &lt;h.&gt;, on arrive à un score d’accessibilité de 100 % sur la page contact.</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Corrections mineures liées à la check-list sur l’accessibilités</a:t>
            </a:r>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cs typeface="Tahoma" pitchFamily="2"/>
              </a:rPr>
              <a:t>Résultats finaux, page d’accueil</a:t>
            </a:r>
            <a:endParaRPr lang="fr-FR" dirty="0"/>
          </a:p>
        </p:txBody>
      </p:sp>
      <p:pic>
        <p:nvPicPr>
          <p:cNvPr id="5" name="Picture 2" descr="C:\Users\gress\Desktop\P4_gressier_gwenael\lighthouse sur index de base mini.png"/>
          <p:cNvPicPr>
            <a:picLocks noChangeAspect="1" noChangeArrowheads="1"/>
          </p:cNvPicPr>
          <p:nvPr/>
        </p:nvPicPr>
        <p:blipFill>
          <a:blip r:embed="rId2" cstate="print"/>
          <a:srcRect/>
          <a:stretch>
            <a:fillRect/>
          </a:stretch>
        </p:blipFill>
        <p:spPr bwMode="auto">
          <a:xfrm>
            <a:off x="214282" y="1643050"/>
            <a:ext cx="4429156" cy="785818"/>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4286248" y="4429132"/>
            <a:ext cx="4643470" cy="794120"/>
          </a:xfrm>
          <a:prstGeom prst="rect">
            <a:avLst/>
          </a:prstGeom>
          <a:noFill/>
          <a:ln w="9525">
            <a:noFill/>
            <a:miter lim="800000"/>
            <a:headEnd/>
            <a:tailEnd/>
          </a:ln>
          <a:effectLst/>
        </p:spPr>
      </p:pic>
      <p:pic>
        <p:nvPicPr>
          <p:cNvPr id="1028" name="Picture 4"/>
          <p:cNvPicPr>
            <a:picLocks noGrp="1" noChangeAspect="1" noChangeArrowheads="1"/>
          </p:cNvPicPr>
          <p:nvPr>
            <p:ph idx="1"/>
          </p:nvPr>
        </p:nvPicPr>
        <p:blipFill>
          <a:blip r:embed="rId4" cstate="print"/>
          <a:srcRect/>
          <a:stretch>
            <a:fillRect/>
          </a:stretch>
        </p:blipFill>
        <p:spPr bwMode="auto">
          <a:xfrm>
            <a:off x="4286248" y="5214950"/>
            <a:ext cx="4643470" cy="1417697"/>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214282" y="2428868"/>
            <a:ext cx="4429156" cy="147369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cs typeface="Tahoma" pitchFamily="2"/>
              </a:rPr>
              <a:t>Résultats finaux : page de contact</a:t>
            </a:r>
            <a:endParaRPr lang="fr-F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143372" y="4357694"/>
            <a:ext cx="4857784" cy="830791"/>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4143372" y="5143512"/>
            <a:ext cx="4857783" cy="1571636"/>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357158" y="2428867"/>
            <a:ext cx="4857784" cy="1562059"/>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cstate="print"/>
          <a:srcRect/>
          <a:stretch>
            <a:fillRect/>
          </a:stretch>
        </p:blipFill>
        <p:spPr bwMode="auto">
          <a:xfrm>
            <a:off x="357158" y="1571612"/>
            <a:ext cx="4857783" cy="85725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endParaRPr lang="fr-FR" sz="1600" dirty="0" smtClean="0">
              <a:solidFill>
                <a:srgbClr val="000000"/>
              </a:solidFill>
              <a:latin typeface="Arial"/>
              <a:ea typeface="Microsoft YaHei" pitchFamily="2"/>
              <a:cs typeface="Arial"/>
            </a:endParaRPr>
          </a:p>
          <a:p>
            <a:pPr lvl="0"/>
            <a:r>
              <a:rPr lang="fr-FR" sz="1600" dirty="0" smtClean="0">
                <a:solidFill>
                  <a:srgbClr val="000000"/>
                </a:solidFill>
                <a:latin typeface="Arial"/>
                <a:ea typeface="Microsoft YaHei" pitchFamily="2"/>
                <a:cs typeface="Arial"/>
              </a:rPr>
              <a:t>L’outil que j’utiliserais pour comparer les performances techniques du sites sera LightHouse.</a:t>
            </a:r>
          </a:p>
          <a:p>
            <a:pPr lvl="0"/>
            <a:endParaRPr lang="fr-FR" sz="1600" dirty="0" smtClean="0">
              <a:solidFill>
                <a:srgbClr val="000000"/>
              </a:solidFill>
              <a:latin typeface="Arial"/>
              <a:ea typeface="Microsoft YaHei" pitchFamily="2"/>
              <a:cs typeface="Arial"/>
            </a:endParaRPr>
          </a:p>
          <a:p>
            <a:pPr lvl="0"/>
            <a:r>
              <a:rPr lang="fr-FR" sz="1600" dirty="0" smtClean="0">
                <a:solidFill>
                  <a:srgbClr val="000000"/>
                </a:solidFill>
                <a:latin typeface="Arial"/>
                <a:ea typeface="Microsoft YaHei" pitchFamily="2"/>
                <a:cs typeface="Arial"/>
              </a:rPr>
              <a:t>Afin d'effectuer un A / B testing, j'effectuerai une capture d’écran des résultats avant / après chaque modifications pour isoler les conséquences de chaque modification</a:t>
            </a:r>
          </a:p>
          <a:p>
            <a:endParaRPr lang="fr-FR" dirty="0" smtClean="0"/>
          </a:p>
          <a:p>
            <a:r>
              <a:rPr lang="fr-FR" sz="1600" dirty="0" smtClean="0">
                <a:solidFill>
                  <a:srgbClr val="000000"/>
                </a:solidFill>
                <a:latin typeface="Arial"/>
                <a:ea typeface="Microsoft YaHei" pitchFamily="2"/>
                <a:cs typeface="Arial"/>
              </a:rPr>
              <a:t>les site sont hébergé sur :</a:t>
            </a:r>
          </a:p>
          <a:p>
            <a:pPr lvl="1"/>
            <a:r>
              <a:rPr lang="fr-FR" sz="1200" dirty="0" smtClean="0">
                <a:solidFill>
                  <a:srgbClr val="000000"/>
                </a:solidFill>
                <a:latin typeface="Arial" pitchFamily="34" charset="0"/>
                <a:ea typeface="Microsoft YaHei" pitchFamily="2"/>
                <a:cs typeface="Arial" pitchFamily="34" charset="0"/>
                <a:hlinkClick r:id="rId2"/>
              </a:rPr>
              <a:t>ttps://gwenaelgressier.github.io/panthere-original/</a:t>
            </a:r>
            <a:r>
              <a:rPr lang="fr-FR" sz="1200" dirty="0" smtClean="0">
                <a:solidFill>
                  <a:srgbClr val="000000"/>
                </a:solidFill>
                <a:latin typeface="Arial" pitchFamily="34" charset="0"/>
                <a:ea typeface="Microsoft YaHei" pitchFamily="2"/>
                <a:cs typeface="Arial" pitchFamily="34" charset="0"/>
              </a:rPr>
              <a:t>.   Pour le site non retouché</a:t>
            </a:r>
          </a:p>
          <a:p>
            <a:pPr lvl="1"/>
            <a:r>
              <a:rPr lang="fr-FR" sz="1200" u="sng" dirty="0" smtClean="0">
                <a:latin typeface="Arial" pitchFamily="34" charset="0"/>
                <a:cs typeface="Arial" pitchFamily="34" charset="0"/>
                <a:hlinkClick r:id="rId3"/>
              </a:rPr>
              <a:t>https://gwenaelgressier.github.io/GwenaelGressier_04_28022022/</a:t>
            </a:r>
            <a:r>
              <a:rPr lang="fr-FR" sz="1200" dirty="0" smtClean="0">
                <a:latin typeface="Arial" pitchFamily="34" charset="0"/>
                <a:cs typeface="Arial" pitchFamily="34" charset="0"/>
              </a:rPr>
              <a:t>.</a:t>
            </a:r>
            <a:r>
              <a:rPr lang="fr-FR" sz="1200" dirty="0" smtClean="0">
                <a:solidFill>
                  <a:srgbClr val="000000"/>
                </a:solidFill>
                <a:latin typeface="Arial" pitchFamily="34" charset="0"/>
                <a:ea typeface="Microsoft YaHei" pitchFamily="2"/>
                <a:cs typeface="Arial" pitchFamily="34" charset="0"/>
              </a:rPr>
              <a:t>Pour le site retouché</a:t>
            </a:r>
          </a:p>
          <a:p>
            <a:pPr lvl="1"/>
            <a:endParaRPr lang="fr-FR" sz="1200" dirty="0" smtClean="0">
              <a:solidFill>
                <a:srgbClr val="000000"/>
              </a:solidFill>
              <a:latin typeface="Arial" pitchFamily="34" charset="0"/>
              <a:ea typeface="Microsoft YaHei" pitchFamily="2"/>
              <a:cs typeface="Arial" pitchFamily="34" charset="0"/>
            </a:endParaRPr>
          </a:p>
        </p:txBody>
      </p:sp>
      <p:sp>
        <p:nvSpPr>
          <p:cNvPr id="3" name="Titre 2"/>
          <p:cNvSpPr>
            <a:spLocks noGrp="1"/>
          </p:cNvSpPr>
          <p:nvPr>
            <p:ph type="title"/>
          </p:nvPr>
        </p:nvSpPr>
        <p:spPr/>
        <p:txBody>
          <a:bodyPr>
            <a:normAutofit/>
          </a:bodyPr>
          <a:lstStyle/>
          <a:p>
            <a:r>
              <a:rPr lang="fr-FR" sz="3600" dirty="0" smtClean="0">
                <a:cs typeface="Tahoma" pitchFamily="2"/>
              </a:rPr>
              <a:t>Rapport d’optimisation</a:t>
            </a:r>
            <a:endParaRPr lang="fr-FR"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357298"/>
            <a:ext cx="8229600" cy="4714908"/>
          </a:xfrm>
        </p:spPr>
        <p:txBody>
          <a:bodyPr>
            <a:normAutofit/>
          </a:bodyPr>
          <a:lstStyle/>
          <a:p>
            <a:pPr lvl="0"/>
            <a:r>
              <a:rPr lang="fr-FR" sz="1600" dirty="0" smtClean="0">
                <a:cs typeface="Tahoma" pitchFamily="2"/>
              </a:rPr>
              <a:t>Voici la page d’index et page 2 sur la version</a:t>
            </a:r>
          </a:p>
          <a:p>
            <a:pPr lvl="0">
              <a:buNone/>
            </a:pPr>
            <a:r>
              <a:rPr lang="fr-FR" sz="1600" dirty="0" smtClean="0">
                <a:cs typeface="Tahoma" pitchFamily="2"/>
              </a:rPr>
              <a:t>	actuelle du site, sans modification.</a:t>
            </a: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defRPr/>
            </a:pPr>
            <a:r>
              <a:rPr lang="fr-FR" sz="1600" dirty="0" smtClean="0">
                <a:cs typeface="Tahoma" pitchFamily="2"/>
              </a:rPr>
              <a:t>Une fois l’audit fini, ces scores auront</a:t>
            </a:r>
          </a:p>
          <a:p>
            <a:pPr lvl="0">
              <a:buNone/>
              <a:defRPr/>
            </a:pPr>
            <a:r>
              <a:rPr lang="fr-FR" sz="1600" dirty="0" smtClean="0">
                <a:cs typeface="Tahoma" pitchFamily="2"/>
              </a:rPr>
              <a:t>	tous été améliorés.</a:t>
            </a:r>
          </a:p>
          <a:p>
            <a:pPr lvl="0">
              <a:buNone/>
            </a:pPr>
            <a:endParaRPr lang="fr-FR" dirty="0" smtClean="0"/>
          </a:p>
          <a:p>
            <a:pPr lvl="0">
              <a:buNone/>
            </a:pPr>
            <a:endParaRPr lang="fr-FR" dirty="0" smtClean="0">
              <a:cs typeface="Tahoma" pitchFamily="2"/>
            </a:endParaRPr>
          </a:p>
          <a:p>
            <a:pPr lvl="0">
              <a:buNone/>
            </a:pPr>
            <a:endParaRPr lang="fr-FR" dirty="0" smtClean="0">
              <a:cs typeface="Tahoma" pitchFamily="2"/>
            </a:endParaRPr>
          </a:p>
        </p:txBody>
      </p:sp>
      <p:sp>
        <p:nvSpPr>
          <p:cNvPr id="3" name="Titre 2"/>
          <p:cNvSpPr>
            <a:spLocks noGrp="1"/>
          </p:cNvSpPr>
          <p:nvPr>
            <p:ph type="title"/>
          </p:nvPr>
        </p:nvSpPr>
        <p:spPr/>
        <p:txBody>
          <a:bodyPr>
            <a:normAutofit/>
          </a:bodyPr>
          <a:lstStyle/>
          <a:p>
            <a:r>
              <a:rPr lang="fr-FR" sz="3600" dirty="0" smtClean="0"/>
              <a:t>Page </a:t>
            </a:r>
            <a:r>
              <a:rPr lang="fr-FR" sz="3600" dirty="0" smtClean="0"/>
              <a:t>index et page 2 </a:t>
            </a:r>
            <a:r>
              <a:rPr lang="fr-FR" sz="3600" dirty="0" smtClean="0">
                <a:cs typeface="Tahoma" pitchFamily="2"/>
              </a:rPr>
              <a:t>: LightHouse</a:t>
            </a:r>
            <a:endParaRPr lang="fr-FR" sz="3600" dirty="0"/>
          </a:p>
        </p:txBody>
      </p:sp>
      <p:pic>
        <p:nvPicPr>
          <p:cNvPr id="2050" name="Picture 2" descr="C:\Users\gress\Desktop\P4_gressier_gwenael\lighthouse sur index de base mini.png"/>
          <p:cNvPicPr>
            <a:picLocks noChangeAspect="1" noChangeArrowheads="1"/>
          </p:cNvPicPr>
          <p:nvPr/>
        </p:nvPicPr>
        <p:blipFill>
          <a:blip r:embed="rId3" cstate="print"/>
          <a:srcRect/>
          <a:stretch>
            <a:fillRect/>
          </a:stretch>
        </p:blipFill>
        <p:spPr bwMode="auto">
          <a:xfrm>
            <a:off x="357158" y="2643182"/>
            <a:ext cx="5715040" cy="1006348"/>
          </a:xfrm>
          <a:prstGeom prst="rect">
            <a:avLst/>
          </a:prstGeom>
          <a:noFill/>
        </p:spPr>
      </p:pic>
      <p:pic>
        <p:nvPicPr>
          <p:cNvPr id="2051" name="Picture 3" descr="C:\Users\gress\Desktop\P4_gressier_gwenael\lighthouse sur page2 de base.png"/>
          <p:cNvPicPr>
            <a:picLocks noChangeAspect="1" noChangeArrowheads="1"/>
          </p:cNvPicPr>
          <p:nvPr/>
        </p:nvPicPr>
        <p:blipFill>
          <a:blip r:embed="rId4" cstate="print"/>
          <a:srcRect/>
          <a:stretch>
            <a:fillRect/>
          </a:stretch>
        </p:blipFill>
        <p:spPr bwMode="auto">
          <a:xfrm>
            <a:off x="357158" y="4000504"/>
            <a:ext cx="5715000" cy="1028700"/>
          </a:xfrm>
          <a:prstGeom prst="rect">
            <a:avLst/>
          </a:prstGeom>
          <a:noFill/>
        </p:spPr>
      </p:pic>
      <p:sp>
        <p:nvSpPr>
          <p:cNvPr id="7" name="ZoneTexte 6"/>
          <p:cNvSpPr txBox="1"/>
          <p:nvPr/>
        </p:nvSpPr>
        <p:spPr>
          <a:xfrm>
            <a:off x="357158" y="3714752"/>
            <a:ext cx="1071569" cy="338554"/>
          </a:xfrm>
          <a:prstGeom prst="rect">
            <a:avLst/>
          </a:prstGeom>
          <a:noFill/>
        </p:spPr>
        <p:txBody>
          <a:bodyPr wrap="square" rtlCol="0">
            <a:spAutoFit/>
          </a:bodyPr>
          <a:lstStyle/>
          <a:p>
            <a:r>
              <a:rPr lang="fr-FR" sz="1600" dirty="0" smtClean="0"/>
              <a:t>Page 2:</a:t>
            </a:r>
            <a:endParaRPr lang="fr-FR" sz="1600" dirty="0"/>
          </a:p>
        </p:txBody>
      </p:sp>
      <p:sp>
        <p:nvSpPr>
          <p:cNvPr id="9" name="ZoneTexte 8"/>
          <p:cNvSpPr txBox="1"/>
          <p:nvPr/>
        </p:nvSpPr>
        <p:spPr>
          <a:xfrm>
            <a:off x="357158" y="2285992"/>
            <a:ext cx="1071569" cy="338554"/>
          </a:xfrm>
          <a:prstGeom prst="rect">
            <a:avLst/>
          </a:prstGeom>
          <a:noFill/>
        </p:spPr>
        <p:txBody>
          <a:bodyPr wrap="square" rtlCol="0">
            <a:spAutoFit/>
          </a:bodyPr>
          <a:lstStyle/>
          <a:p>
            <a:r>
              <a:rPr lang="fr-FR" sz="1600" dirty="0" smtClean="0"/>
              <a:t>index:</a:t>
            </a:r>
            <a:endParaRPr lang="fr-FR" sz="1600" dirty="0"/>
          </a:p>
        </p:txBody>
      </p:sp>
      <p:sp>
        <p:nvSpPr>
          <p:cNvPr id="10" name="Espace réservé du contenu 1"/>
          <p:cNvSpPr txBox="1">
            <a:spLocks/>
          </p:cNvSpPr>
          <p:nvPr/>
        </p:nvSpPr>
        <p:spPr>
          <a:xfrm>
            <a:off x="214282" y="5072074"/>
            <a:ext cx="8286776" cy="130475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04796"/>
          </a:xfrm>
        </p:spPr>
        <p:txBody>
          <a:bodyPr/>
          <a:lstStyle/>
          <a:p>
            <a:pPr lvl="0"/>
            <a:r>
              <a:rPr lang="fr-FR" sz="1600" dirty="0" smtClean="0">
                <a:cs typeface="Tahoma" pitchFamily="2"/>
              </a:rPr>
              <a:t>La balise </a:t>
            </a:r>
            <a:r>
              <a:rPr lang="fr-FR" sz="1600" dirty="0" err="1" smtClean="0">
                <a:cs typeface="Tahoma" pitchFamily="2"/>
              </a:rPr>
              <a:t>lang</a:t>
            </a:r>
            <a:r>
              <a:rPr lang="fr-FR" sz="1600" dirty="0" smtClean="0">
                <a:cs typeface="Tahoma" pitchFamily="2"/>
              </a:rPr>
              <a:t> à une valeur « default » qui est invalide. En remplaçant la valeur par « </a:t>
            </a:r>
            <a:r>
              <a:rPr lang="fr-FR" sz="1600" dirty="0" err="1" smtClean="0">
                <a:cs typeface="Tahoma" pitchFamily="2"/>
              </a:rPr>
              <a:t>fr</a:t>
            </a:r>
            <a:r>
              <a:rPr lang="fr-FR" sz="1600" dirty="0" smtClean="0">
                <a:cs typeface="Tahoma" pitchFamily="2"/>
              </a:rPr>
              <a:t> », le score d’accessibilité passe de 84 à 88 pour la page index et de 76 à 80 pour la page2.</a:t>
            </a:r>
          </a:p>
          <a:p>
            <a:endParaRPr lang="fr-FR" dirty="0"/>
          </a:p>
        </p:txBody>
      </p:sp>
      <p:sp>
        <p:nvSpPr>
          <p:cNvPr id="3" name="Titre 2"/>
          <p:cNvSpPr>
            <a:spLocks noGrp="1"/>
          </p:cNvSpPr>
          <p:nvPr>
            <p:ph type="title"/>
          </p:nvPr>
        </p:nvSpPr>
        <p:spPr/>
        <p:txBody>
          <a:bodyPr>
            <a:normAutofit/>
          </a:bodyPr>
          <a:lstStyle/>
          <a:p>
            <a:r>
              <a:rPr lang="fr-FR" sz="3600" dirty="0" smtClean="0">
                <a:cs typeface="Tahoma" pitchFamily="2"/>
              </a:rPr>
              <a:t>La balise </a:t>
            </a:r>
            <a:r>
              <a:rPr lang="fr-FR" sz="3600" dirty="0" err="1" smtClean="0">
                <a:cs typeface="Tahoma" pitchFamily="2"/>
              </a:rPr>
              <a:t>lang</a:t>
            </a:r>
            <a:endParaRPr lang="fr-FR" sz="3600" dirty="0"/>
          </a:p>
        </p:txBody>
      </p:sp>
      <p:graphicFrame>
        <p:nvGraphicFramePr>
          <p:cNvPr id="5" name="Tableau 4"/>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3075" name="Picture 3" descr="C:\Users\gress\Desktop\P4_gressier_gwenael\lighthouse sur index apres modif lang.PNG"/>
          <p:cNvPicPr>
            <a:picLocks noChangeAspect="1" noChangeArrowheads="1"/>
          </p:cNvPicPr>
          <p:nvPr/>
        </p:nvPicPr>
        <p:blipFill>
          <a:blip r:embed="rId2" cstate="print"/>
          <a:srcRect/>
          <a:stretch>
            <a:fillRect/>
          </a:stretch>
        </p:blipFill>
        <p:spPr bwMode="auto">
          <a:xfrm>
            <a:off x="4643438" y="5143512"/>
            <a:ext cx="1448311" cy="1285884"/>
          </a:xfrm>
          <a:prstGeom prst="rect">
            <a:avLst/>
          </a:prstGeom>
          <a:noFill/>
        </p:spPr>
      </p:pic>
      <p:pic>
        <p:nvPicPr>
          <p:cNvPr id="3076" name="Picture 4" descr="C:\Users\gress\Desktop\P4_gressier_gwenael\lighthouse sur page2 apres modif lang.PNG"/>
          <p:cNvPicPr>
            <a:picLocks noChangeAspect="1" noChangeArrowheads="1"/>
          </p:cNvPicPr>
          <p:nvPr/>
        </p:nvPicPr>
        <p:blipFill>
          <a:blip r:embed="rId3" cstate="print"/>
          <a:srcRect/>
          <a:stretch>
            <a:fillRect/>
          </a:stretch>
        </p:blipFill>
        <p:spPr bwMode="auto">
          <a:xfrm>
            <a:off x="7143768" y="5143512"/>
            <a:ext cx="1285884" cy="1234184"/>
          </a:xfrm>
          <a:prstGeom prst="rect">
            <a:avLst/>
          </a:prstGeom>
          <a:noFill/>
        </p:spPr>
      </p:pic>
      <p:pic>
        <p:nvPicPr>
          <p:cNvPr id="3077" name="Picture 5" descr="C:\Users\gress\Desktop\P4_gressier_gwenael\lighthouse sur index avant modif lang.PNG"/>
          <p:cNvPicPr>
            <a:picLocks noChangeAspect="1" noChangeArrowheads="1"/>
          </p:cNvPicPr>
          <p:nvPr/>
        </p:nvPicPr>
        <p:blipFill>
          <a:blip r:embed="rId4" cstate="print"/>
          <a:srcRect/>
          <a:stretch>
            <a:fillRect/>
          </a:stretch>
        </p:blipFill>
        <p:spPr bwMode="auto">
          <a:xfrm>
            <a:off x="4786314" y="3857628"/>
            <a:ext cx="1301761" cy="1215071"/>
          </a:xfrm>
          <a:prstGeom prst="rect">
            <a:avLst/>
          </a:prstGeom>
          <a:noFill/>
        </p:spPr>
      </p:pic>
      <p:pic>
        <p:nvPicPr>
          <p:cNvPr id="3078" name="Picture 6" descr="C:\Users\gress\Desktop\P4_gressier_gwenael\lighthouse sur page2 avantmodif lang.PNG"/>
          <p:cNvPicPr>
            <a:picLocks noChangeAspect="1" noChangeArrowheads="1"/>
          </p:cNvPicPr>
          <p:nvPr/>
        </p:nvPicPr>
        <p:blipFill>
          <a:blip r:embed="rId5" cstate="print"/>
          <a:srcRect/>
          <a:stretch>
            <a:fillRect/>
          </a:stretch>
        </p:blipFill>
        <p:spPr bwMode="auto">
          <a:xfrm>
            <a:off x="7215206" y="3929066"/>
            <a:ext cx="1255000" cy="114904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76234"/>
          </a:xfrm>
        </p:spPr>
        <p:txBody>
          <a:bodyPr>
            <a:normAutofit lnSpcReduction="10000"/>
          </a:bodyPr>
          <a:lstStyle/>
          <a:p>
            <a:r>
              <a:rPr lang="fr-FR" sz="1600" dirty="0" smtClean="0">
                <a:solidFill>
                  <a:srgbClr val="000000"/>
                </a:solidFill>
                <a:latin typeface="+mj-lt"/>
                <a:ea typeface="Microsoft YaHei" pitchFamily="2"/>
                <a:cs typeface="Arial" pitchFamily="34" charset="0"/>
              </a:rPr>
              <a:t>Remplacement de la balise title qui </a:t>
            </a:r>
            <a:r>
              <a:rPr lang="fr-FR" sz="1600" dirty="0" err="1" smtClean="0">
                <a:solidFill>
                  <a:srgbClr val="000000"/>
                </a:solidFill>
                <a:latin typeface="+mj-lt"/>
                <a:ea typeface="Microsoft YaHei" pitchFamily="2"/>
                <a:cs typeface="Arial" pitchFamily="34" charset="0"/>
              </a:rPr>
              <a:t>contené</a:t>
            </a:r>
            <a:r>
              <a:rPr lang="fr-FR" sz="1600" dirty="0" smtClean="0">
                <a:solidFill>
                  <a:srgbClr val="000000"/>
                </a:solidFill>
                <a:latin typeface="+mj-lt"/>
                <a:ea typeface="Microsoft YaHei" pitchFamily="2"/>
                <a:cs typeface="Arial" pitchFamily="34" charset="0"/>
              </a:rPr>
              <a:t> un «.»  par : </a:t>
            </a:r>
          </a:p>
          <a:p>
            <a:pPr lvl="1"/>
            <a:r>
              <a:rPr lang="fr-FR" sz="1600" dirty="0" smtClean="0">
                <a:solidFill>
                  <a:srgbClr val="000000"/>
                </a:solidFill>
                <a:latin typeface="+mj-lt"/>
                <a:ea typeface="Microsoft YaHei" pitchFamily="2"/>
                <a:cs typeface="Arial" pitchFamily="34" charset="0"/>
              </a:rPr>
              <a:t>«</a:t>
            </a:r>
            <a:r>
              <a:rPr lang="fr-FR" sz="1600" dirty="0" smtClean="0">
                <a:latin typeface="+mj-lt"/>
                <a:cs typeface="Arial" pitchFamily="34" charset="0"/>
              </a:rPr>
              <a:t>La </a:t>
            </a:r>
            <a:r>
              <a:rPr lang="fr-FR" sz="1600" dirty="0" err="1" smtClean="0">
                <a:latin typeface="+mj-lt"/>
                <a:cs typeface="Arial" pitchFamily="34" charset="0"/>
              </a:rPr>
              <a:t>panthére</a:t>
            </a:r>
            <a:r>
              <a:rPr lang="fr-FR" sz="1600" dirty="0" smtClean="0">
                <a:latin typeface="+mj-lt"/>
                <a:cs typeface="Arial" pitchFamily="34" charset="0"/>
              </a:rPr>
              <a:t> agence de web design</a:t>
            </a:r>
            <a:r>
              <a:rPr lang="fr-FR" sz="1600" dirty="0" smtClean="0">
                <a:solidFill>
                  <a:srgbClr val="000000"/>
                </a:solidFill>
                <a:latin typeface="+mj-lt"/>
                <a:ea typeface="Microsoft YaHei" pitchFamily="2"/>
                <a:cs typeface="Arial" pitchFamily="34" charset="0"/>
              </a:rPr>
              <a:t>» pour la page index.</a:t>
            </a:r>
          </a:p>
          <a:p>
            <a:pPr lvl="1"/>
            <a:r>
              <a:rPr lang="fr-FR" sz="1600" dirty="0" smtClean="0">
                <a:solidFill>
                  <a:srgbClr val="000000"/>
                </a:solidFill>
                <a:latin typeface="+mj-lt"/>
                <a:ea typeface="Microsoft YaHei" pitchFamily="2"/>
                <a:cs typeface="Arial" pitchFamily="34" charset="0"/>
              </a:rPr>
              <a:t>« nous contacter - </a:t>
            </a:r>
            <a:r>
              <a:rPr lang="fr-FR" sz="1600" dirty="0" smtClean="0">
                <a:cs typeface="Arial" pitchFamily="34" charset="0"/>
              </a:rPr>
              <a:t>La </a:t>
            </a:r>
            <a:r>
              <a:rPr lang="fr-FR" sz="1600" dirty="0" err="1" smtClean="0">
                <a:cs typeface="Arial" pitchFamily="34" charset="0"/>
              </a:rPr>
              <a:t>panthére</a:t>
            </a:r>
            <a:r>
              <a:rPr lang="fr-FR" sz="1600" dirty="0" smtClean="0">
                <a:cs typeface="Arial" pitchFamily="34" charset="0"/>
              </a:rPr>
              <a:t> agence web design </a:t>
            </a:r>
            <a:r>
              <a:rPr lang="fr-FR" sz="1600" dirty="0" smtClean="0">
                <a:solidFill>
                  <a:srgbClr val="000000"/>
                </a:solidFill>
                <a:latin typeface="+mj-lt"/>
                <a:ea typeface="Microsoft YaHei" pitchFamily="2"/>
                <a:cs typeface="Arial" pitchFamily="34" charset="0"/>
              </a:rPr>
              <a:t> » pour la page 2.</a:t>
            </a:r>
          </a:p>
          <a:p>
            <a:pPr lvl="0"/>
            <a:r>
              <a:rPr lang="fr-FR" sz="1600" dirty="0" smtClean="0">
                <a:solidFill>
                  <a:srgbClr val="000000"/>
                </a:solidFill>
                <a:latin typeface="+mj-lt"/>
                <a:ea typeface="Microsoft YaHei" pitchFamily="2"/>
                <a:cs typeface="Calibri"/>
              </a:rPr>
              <a:t>Cette modification est invisible pour LightHouse, car il y avait déjà une balise title, donc le score ne bouge pas. Cependant, la balise title étant la plus importante pour le référencement, mettre les mots clé tels que le nom de l’entreprise et son activité est une très bonne amélioration.</a:t>
            </a:r>
          </a:p>
          <a:p>
            <a:endParaRPr lang="fr-FR" dirty="0"/>
          </a:p>
        </p:txBody>
      </p:sp>
      <p:sp>
        <p:nvSpPr>
          <p:cNvPr id="3" name="Titre 2"/>
          <p:cNvSpPr>
            <a:spLocks noGrp="1"/>
          </p:cNvSpPr>
          <p:nvPr>
            <p:ph type="title"/>
          </p:nvPr>
        </p:nvSpPr>
        <p:spPr/>
        <p:txBody>
          <a:bodyPr>
            <a:normAutofit/>
          </a:bodyPr>
          <a:lstStyle/>
          <a:p>
            <a:r>
              <a:rPr lang="fr-FR" sz="3600" dirty="0" smtClean="0">
                <a:cs typeface="Tahoma" pitchFamily="2"/>
              </a:rPr>
              <a:t>Modification de la balise title</a:t>
            </a:r>
            <a:endParaRPr lang="fr-FR" sz="3600" dirty="0"/>
          </a:p>
        </p:txBody>
      </p:sp>
      <p:graphicFrame>
        <p:nvGraphicFramePr>
          <p:cNvPr id="17" name="Tableau 16"/>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21" name="Picture 2" descr="C:\Users\gress\Desktop\P4_gressier_gwenael\lighthouse avant et apres modif title.PNG"/>
          <p:cNvPicPr>
            <a:picLocks noChangeAspect="1" noChangeArrowheads="1"/>
          </p:cNvPicPr>
          <p:nvPr/>
        </p:nvPicPr>
        <p:blipFill>
          <a:blip r:embed="rId2" cstate="print"/>
          <a:srcRect/>
          <a:stretch>
            <a:fillRect/>
          </a:stretch>
        </p:blipFill>
        <p:spPr bwMode="auto">
          <a:xfrm>
            <a:off x="4286248" y="3857628"/>
            <a:ext cx="2143140" cy="1256377"/>
          </a:xfrm>
          <a:prstGeom prst="rect">
            <a:avLst/>
          </a:prstGeom>
          <a:noFill/>
        </p:spPr>
      </p:pic>
      <p:pic>
        <p:nvPicPr>
          <p:cNvPr id="24" name="Picture 2" descr="C:\Users\gress\Desktop\P4_gressier_gwenael\lighthouse avant et apres modif title.PNG"/>
          <p:cNvPicPr>
            <a:picLocks noChangeAspect="1" noChangeArrowheads="1"/>
          </p:cNvPicPr>
          <p:nvPr/>
        </p:nvPicPr>
        <p:blipFill>
          <a:blip r:embed="rId2" cstate="print"/>
          <a:srcRect/>
          <a:stretch>
            <a:fillRect/>
          </a:stretch>
        </p:blipFill>
        <p:spPr bwMode="auto">
          <a:xfrm>
            <a:off x="4286248" y="5143512"/>
            <a:ext cx="2143140" cy="1256377"/>
          </a:xfrm>
          <a:prstGeom prst="rect">
            <a:avLst/>
          </a:prstGeom>
          <a:noFill/>
        </p:spPr>
      </p:pic>
      <p:pic>
        <p:nvPicPr>
          <p:cNvPr id="1027" name="Picture 3" descr="C:\Users\gress\Desktop\P4_gressier_gwenael\lighthouse  page 2 avant et apres modif title.PNG"/>
          <p:cNvPicPr>
            <a:picLocks noChangeAspect="1" noChangeArrowheads="1"/>
          </p:cNvPicPr>
          <p:nvPr/>
        </p:nvPicPr>
        <p:blipFill>
          <a:blip r:embed="rId3" cstate="print"/>
          <a:srcRect/>
          <a:stretch>
            <a:fillRect/>
          </a:stretch>
        </p:blipFill>
        <p:spPr bwMode="auto">
          <a:xfrm>
            <a:off x="6858016" y="3857628"/>
            <a:ext cx="1968513" cy="1240853"/>
          </a:xfrm>
          <a:prstGeom prst="rect">
            <a:avLst/>
          </a:prstGeom>
          <a:noFill/>
        </p:spPr>
      </p:pic>
      <p:pic>
        <p:nvPicPr>
          <p:cNvPr id="26" name="Picture 3" descr="C:\Users\gress\Desktop\P4_gressier_gwenael\lighthouse  page 2 avant et apres modif title.PNG"/>
          <p:cNvPicPr>
            <a:picLocks noChangeAspect="1" noChangeArrowheads="1"/>
          </p:cNvPicPr>
          <p:nvPr/>
        </p:nvPicPr>
        <p:blipFill>
          <a:blip r:embed="rId3" cstate="print"/>
          <a:srcRect/>
          <a:stretch>
            <a:fillRect/>
          </a:stretch>
        </p:blipFill>
        <p:spPr bwMode="auto">
          <a:xfrm>
            <a:off x="6858016" y="5143512"/>
            <a:ext cx="1968513" cy="124085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Remplissage de la balise </a:t>
            </a:r>
            <a:r>
              <a:rPr lang="fr-FR" sz="1600" dirty="0" err="1" smtClean="0">
                <a:cs typeface="Tahoma" pitchFamily="2"/>
              </a:rPr>
              <a:t>meta</a:t>
            </a:r>
            <a:r>
              <a:rPr lang="fr-FR" sz="1600" dirty="0" smtClean="0">
                <a:cs typeface="Tahoma" pitchFamily="2"/>
              </a:rPr>
              <a:t> description. le score de SEO passe de 78 à 86 pour la page index et de 72 à 81 pour la page2.</a:t>
            </a:r>
          </a:p>
          <a:p>
            <a:pPr lvl="0"/>
            <a:r>
              <a:rPr lang="fr-FR" sz="1600" dirty="0" smtClean="0">
                <a:cs typeface="Tahoma" pitchFamily="2"/>
              </a:rPr>
              <a:t>Remplis avec:</a:t>
            </a:r>
          </a:p>
          <a:p>
            <a:pPr lvl="1"/>
            <a:r>
              <a:rPr lang="fr-FR" sz="1200" dirty="0" smtClean="0"/>
              <a:t>"L'agence La Panthère est une agence de webdesign de Lyon qui aide les entreprise à devenir attractive et visibles sur internet."</a:t>
            </a:r>
          </a:p>
          <a:p>
            <a:pPr lvl="1"/>
            <a:endParaRPr lang="fr-FR" sz="1200" dirty="0" smtClean="0"/>
          </a:p>
          <a:p>
            <a:pPr lvl="1"/>
            <a:endParaRPr lang="fr-FR" sz="1200" dirty="0" smtClean="0"/>
          </a:p>
          <a:p>
            <a:pPr lvl="0"/>
            <a:endParaRPr lang="fr-FR" sz="1600" dirty="0" smtClean="0">
              <a:cs typeface="Tahoma" pitchFamily="2"/>
            </a:endParaRPr>
          </a:p>
          <a:p>
            <a:pPr lvl="0">
              <a:buNone/>
            </a:pPr>
            <a:endParaRPr lang="fr-FR" dirty="0" smtClean="0">
              <a:cs typeface="Tahoma" pitchFamily="2"/>
            </a:endParaRPr>
          </a:p>
        </p:txBody>
      </p:sp>
      <p:sp>
        <p:nvSpPr>
          <p:cNvPr id="3" name="Titre 2"/>
          <p:cNvSpPr>
            <a:spLocks noGrp="1"/>
          </p:cNvSpPr>
          <p:nvPr>
            <p:ph type="title"/>
          </p:nvPr>
        </p:nvSpPr>
        <p:spPr/>
        <p:txBody>
          <a:bodyPr>
            <a:normAutofit fontScale="90000"/>
          </a:bodyPr>
          <a:lstStyle/>
          <a:p>
            <a:r>
              <a:rPr lang="fr-FR" sz="3600" dirty="0" smtClean="0">
                <a:cs typeface="Tahoma" pitchFamily="2"/>
              </a:rPr>
              <a:t>Modification de la balise </a:t>
            </a:r>
            <a:r>
              <a:rPr lang="fr-FR" sz="3600" dirty="0" err="1" smtClean="0">
                <a:cs typeface="Tahoma" pitchFamily="2"/>
              </a:rPr>
              <a:t>meta</a:t>
            </a:r>
            <a:r>
              <a:rPr lang="fr-FR" sz="3600" dirty="0" smtClean="0">
                <a:cs typeface="Tahoma" pitchFamily="2"/>
              </a:rPr>
              <a:t> description</a:t>
            </a:r>
            <a:endParaRPr lang="fr-FR" sz="3600" dirty="0"/>
          </a:p>
        </p:txBody>
      </p:sp>
      <p:graphicFrame>
        <p:nvGraphicFramePr>
          <p:cNvPr id="4" name="Tableau 3"/>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1026" name="Picture 2" descr="C:\Users\gress\Desktop\P4_gressier_gwenael\lighthouse sur index apres modif description.PNG"/>
          <p:cNvPicPr>
            <a:picLocks noChangeAspect="1" noChangeArrowheads="1"/>
          </p:cNvPicPr>
          <p:nvPr/>
        </p:nvPicPr>
        <p:blipFill>
          <a:blip r:embed="rId2" cstate="print"/>
          <a:srcRect/>
          <a:stretch>
            <a:fillRect/>
          </a:stretch>
        </p:blipFill>
        <p:spPr bwMode="auto">
          <a:xfrm>
            <a:off x="4857752" y="5143512"/>
            <a:ext cx="1000132" cy="1239166"/>
          </a:xfrm>
          <a:prstGeom prst="rect">
            <a:avLst/>
          </a:prstGeom>
          <a:noFill/>
        </p:spPr>
      </p:pic>
      <p:pic>
        <p:nvPicPr>
          <p:cNvPr id="1028" name="Picture 4" descr="C:\Users\gress\Desktop\P4_gressier_gwenael\seo index de base.PNG"/>
          <p:cNvPicPr>
            <a:picLocks noChangeAspect="1" noChangeArrowheads="1"/>
          </p:cNvPicPr>
          <p:nvPr/>
        </p:nvPicPr>
        <p:blipFill>
          <a:blip r:embed="rId3" cstate="print"/>
          <a:srcRect/>
          <a:stretch>
            <a:fillRect/>
          </a:stretch>
        </p:blipFill>
        <p:spPr bwMode="auto">
          <a:xfrm>
            <a:off x="4857752" y="3857628"/>
            <a:ext cx="955384" cy="1214446"/>
          </a:xfrm>
          <a:prstGeom prst="rect">
            <a:avLst/>
          </a:prstGeom>
          <a:noFill/>
        </p:spPr>
      </p:pic>
      <p:pic>
        <p:nvPicPr>
          <p:cNvPr id="1029" name="Picture 5" descr="C:\Users\gress\Desktop\P4_gressier_gwenael\seo page 2 avant modif description.PNG"/>
          <p:cNvPicPr>
            <a:picLocks noChangeAspect="1" noChangeArrowheads="1"/>
          </p:cNvPicPr>
          <p:nvPr/>
        </p:nvPicPr>
        <p:blipFill>
          <a:blip r:embed="rId4" cstate="print"/>
          <a:srcRect/>
          <a:stretch>
            <a:fillRect/>
          </a:stretch>
        </p:blipFill>
        <p:spPr bwMode="auto">
          <a:xfrm>
            <a:off x="7215206" y="3857628"/>
            <a:ext cx="928694" cy="1176632"/>
          </a:xfrm>
          <a:prstGeom prst="rect">
            <a:avLst/>
          </a:prstGeom>
          <a:noFill/>
        </p:spPr>
      </p:pic>
      <p:pic>
        <p:nvPicPr>
          <p:cNvPr id="1030" name="Picture 6" descr="C:\Users\gress\Desktop\P4_gressier_gwenael\seo page 2 apres modif description.PNG"/>
          <p:cNvPicPr>
            <a:picLocks noChangeAspect="1" noChangeArrowheads="1"/>
          </p:cNvPicPr>
          <p:nvPr/>
        </p:nvPicPr>
        <p:blipFill>
          <a:blip r:embed="rId5" cstate="print"/>
          <a:srcRect/>
          <a:stretch>
            <a:fillRect/>
          </a:stretch>
        </p:blipFill>
        <p:spPr bwMode="auto">
          <a:xfrm>
            <a:off x="7215206" y="5143512"/>
            <a:ext cx="1000132" cy="123104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376168"/>
          </a:xfrm>
        </p:spPr>
        <p:txBody>
          <a:bodyPr/>
          <a:lstStyle/>
          <a:p>
            <a:pPr lvl="0"/>
            <a:r>
              <a:rPr lang="fr-FR" sz="1600" dirty="0" smtClean="0">
                <a:cs typeface="Tahoma" pitchFamily="2"/>
              </a:rPr>
              <a:t>Utiliser du texte tout petit et/ou transparent pour spammer les mots clés est une mauvaise idée : c’est une technique « black </a:t>
            </a:r>
            <a:r>
              <a:rPr lang="fr-FR" sz="1600" dirty="0" err="1" smtClean="0">
                <a:cs typeface="Tahoma" pitchFamily="2"/>
              </a:rPr>
              <a:t>hat</a:t>
            </a:r>
            <a:r>
              <a:rPr lang="fr-FR" sz="1600" dirty="0" smtClean="0">
                <a:cs typeface="Tahoma" pitchFamily="2"/>
              </a:rPr>
              <a:t> »  très grossière et Google la repère très rapidement. Ensuite, vous êtes pénalisé. LightHouse ne prend pas ce paramètre en compte, les notes ne changent donc pas mais il est primordial de les supprimer.</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des </a:t>
            </a:r>
            <a:r>
              <a:rPr lang="fr-FR" dirty="0" err="1" smtClean="0">
                <a:cs typeface="Tahoma" pitchFamily="2"/>
              </a:rPr>
              <a:t>divs</a:t>
            </a:r>
            <a:r>
              <a:rPr lang="fr-FR" dirty="0" smtClean="0">
                <a:cs typeface="Tahoma" pitchFamily="2"/>
              </a:rPr>
              <a:t> « keywords »</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1590481"/>
          </a:xfrm>
        </p:spPr>
        <p:txBody>
          <a:bodyPr>
            <a:normAutofit fontScale="62500" lnSpcReduction="20000"/>
          </a:bodyPr>
          <a:lstStyle/>
          <a:p>
            <a:pPr lvl="0"/>
            <a:r>
              <a:rPr lang="fr-FR" sz="1900" dirty="0" smtClean="0">
                <a:cs typeface="Tahoma" pitchFamily="2"/>
              </a:rPr>
              <a:t>Le terme « Page2 » est présent en tant que nom de fichier, balise title de la page, et en format texte dans le menu en tant que lien hypertexte.</a:t>
            </a:r>
          </a:p>
          <a:p>
            <a:pPr lvl="0"/>
            <a:endParaRPr lang="fr-FR" sz="1900" dirty="0" smtClean="0">
              <a:cs typeface="Tahoma" pitchFamily="2"/>
            </a:endParaRPr>
          </a:p>
          <a:p>
            <a:pPr lvl="0"/>
            <a:r>
              <a:rPr lang="fr-FR" sz="1900" dirty="0" smtClean="0">
                <a:cs typeface="Tahoma" pitchFamily="2"/>
              </a:rPr>
              <a:t> Le terme « Page2 » sera remplacées par « Contact » pour que ce soit plus clair à la fois pour les moteurs de recherche, et les utilisateurs</a:t>
            </a:r>
          </a:p>
          <a:p>
            <a:pPr lvl="0"/>
            <a:endParaRPr lang="fr-FR" sz="1900" dirty="0" smtClean="0">
              <a:cs typeface="Tahoma" pitchFamily="2"/>
            </a:endParaRPr>
          </a:p>
          <a:p>
            <a:pPr lvl="0"/>
            <a:r>
              <a:rPr lang="fr-FR" sz="1900" dirty="0" smtClean="0">
                <a:cs typeface="Tahoma" pitchFamily="2"/>
              </a:rPr>
              <a:t>Cela n’affecte pas le score de </a:t>
            </a:r>
            <a:r>
              <a:rPr lang="fr-FR" sz="1900" dirty="0" err="1" smtClean="0">
                <a:cs typeface="Tahoma" pitchFamily="2"/>
              </a:rPr>
              <a:t>seo</a:t>
            </a:r>
            <a:r>
              <a:rPr lang="fr-FR" sz="1900" dirty="0" smtClean="0">
                <a:cs typeface="Tahoma" pitchFamily="2"/>
              </a:rPr>
              <a:t> de LightHouse </a:t>
            </a:r>
          </a:p>
          <a:p>
            <a:pPr lvl="0"/>
            <a:r>
              <a:rPr lang="fr-FR" sz="1900" dirty="0" smtClean="0">
                <a:cs typeface="Tahoma" pitchFamily="2"/>
              </a:rPr>
              <a:t>Mais cela affecte le SEO de </a:t>
            </a:r>
            <a:r>
              <a:rPr lang="fr-FR" sz="1900" dirty="0" err="1" smtClean="0">
                <a:cs typeface="Tahoma" pitchFamily="2"/>
              </a:rPr>
              <a:t>google</a:t>
            </a:r>
            <a:r>
              <a:rPr lang="fr-FR" sz="1900" dirty="0" smtClean="0">
                <a:cs typeface="Tahoma" pitchFamily="2"/>
              </a:rPr>
              <a:t>.</a:t>
            </a:r>
          </a:p>
          <a:p>
            <a:pPr lvl="0"/>
            <a:endParaRPr lang="fr-FR" sz="1900" dirty="0" smtClean="0">
              <a:cs typeface="Tahoma" pitchFamily="2"/>
            </a:endParaRPr>
          </a:p>
          <a:p>
            <a:pPr lvl="0"/>
            <a:endParaRPr lang="fr-FR" dirty="0"/>
          </a:p>
        </p:txBody>
      </p:sp>
      <p:sp>
        <p:nvSpPr>
          <p:cNvPr id="3" name="Titre 2"/>
          <p:cNvSpPr>
            <a:spLocks noGrp="1"/>
          </p:cNvSpPr>
          <p:nvPr>
            <p:ph type="title"/>
          </p:nvPr>
        </p:nvSpPr>
        <p:spPr/>
        <p:txBody>
          <a:bodyPr>
            <a:normAutofit/>
          </a:bodyPr>
          <a:lstStyle/>
          <a:p>
            <a:r>
              <a:rPr lang="fr-FR" sz="3200" dirty="0" smtClean="0">
                <a:cs typeface="Tahoma" pitchFamily="2"/>
              </a:rPr>
              <a:t>Modifier les occurrences « page2 » par « contact »</a:t>
            </a:r>
            <a:endParaRPr lang="fr-FR"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1580</TotalTime>
  <Words>799</Words>
  <Application>Microsoft Office PowerPoint</Application>
  <PresentationFormat>Affichage à l'écran (4:3)</PresentationFormat>
  <Paragraphs>107</Paragraphs>
  <Slides>23</Slides>
  <Notes>1</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Rotonde</vt:lpstr>
      <vt:lpstr>Rapport d’audit  SEO &amp; accessibilité</vt:lpstr>
      <vt:lpstr>Présentation du projet</vt:lpstr>
      <vt:lpstr>Rapport d’optimisation</vt:lpstr>
      <vt:lpstr>Page index et page 2 : LightHouse</vt:lpstr>
      <vt:lpstr>La balise lang</vt:lpstr>
      <vt:lpstr>Modification de la balise title</vt:lpstr>
      <vt:lpstr>Modification de la balise meta description</vt:lpstr>
      <vt:lpstr>Suppression des divs « keywords »</vt:lpstr>
      <vt:lpstr>Modifier les occurrences « page2 » par « contact »</vt:lpstr>
      <vt:lpstr>Suppression de l’annuaire et des partenaires</vt:lpstr>
      <vt:lpstr>Augmentation de la taille des polices si &lt;12px</vt:lpstr>
      <vt:lpstr>Remplacement des images qui n’affichent que du texte</vt:lpstr>
      <vt:lpstr>Attribut title dans les a</vt:lpstr>
      <vt:lpstr>Correction des erreurs de contraste</vt:lpstr>
      <vt:lpstr>Correction du chemin du fichier .css et .js pour la page contact</vt:lpstr>
      <vt:lpstr>Modification de la balise pour le bouton scrolltotop</vt:lpstr>
      <vt:lpstr>Modification de la fin des balises label sur la page 2</vt:lpstr>
      <vt:lpstr>Modification de la couleur du texte </vt:lpstr>
      <vt:lpstr>Modification du format des images</vt:lpstr>
      <vt:lpstr>Modification des balises Alt</vt:lpstr>
      <vt:lpstr>Corrections mineures liées à la check-list sur l’accessibilités</vt:lpstr>
      <vt:lpstr>Résultats finaux, page d’accueil</vt:lpstr>
      <vt:lpstr>Résultats finaux : page de contact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Mcphilis Mcda</dc:creator>
  <cp:lastModifiedBy>Mcphilis Mcda</cp:lastModifiedBy>
  <cp:revision>147</cp:revision>
  <dcterms:created xsi:type="dcterms:W3CDTF">2022-02-25T13:52:51Z</dcterms:created>
  <dcterms:modified xsi:type="dcterms:W3CDTF">2022-05-03T09:05:53Z</dcterms:modified>
</cp:coreProperties>
</file>