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61" r:id="rId2"/>
    <p:sldId id="265" r:id="rId3"/>
    <p:sldId id="266" r:id="rId4"/>
    <p:sldId id="262" r:id="rId5"/>
    <p:sldId id="267" r:id="rId6"/>
    <p:sldId id="263" r:id="rId7"/>
    <p:sldId id="279" r:id="rId8"/>
    <p:sldId id="280" r:id="rId9"/>
    <p:sldId id="268" r:id="rId10"/>
    <p:sldId id="278" r:id="rId11"/>
    <p:sldId id="281" r:id="rId12"/>
    <p:sldId id="269" r:id="rId13"/>
    <p:sldId id="282" r:id="rId14"/>
    <p:sldId id="283" r:id="rId15"/>
    <p:sldId id="270" r:id="rId16"/>
    <p:sldId id="284" r:id="rId17"/>
    <p:sldId id="285" r:id="rId18"/>
    <p:sldId id="272" r:id="rId19"/>
    <p:sldId id="277" r:id="rId20"/>
    <p:sldId id="27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4A"/>
    <a:srgbClr val="FA6300"/>
    <a:srgbClr val="13294B"/>
    <a:srgbClr val="E84A27"/>
    <a:srgbClr val="131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406"/>
    <p:restoredTop sz="75913"/>
  </p:normalViewPr>
  <p:slideViewPr>
    <p:cSldViewPr snapToGrid="0" snapToObjects="1">
      <p:cViewPr>
        <p:scale>
          <a:sx n="101" d="100"/>
          <a:sy n="101" d="100"/>
        </p:scale>
        <p:origin x="1016" y="-16"/>
      </p:cViewPr>
      <p:guideLst>
        <p:guide orient="horz" pos="2160"/>
        <p:guide pos="2880"/>
      </p:guideLst>
    </p:cSldViewPr>
  </p:slideViewPr>
  <p:outlineViewPr>
    <p:cViewPr>
      <p:scale>
        <a:sx n="33" d="100"/>
        <a:sy n="33" d="100"/>
      </p:scale>
      <p:origin x="0" y="-7064"/>
    </p:cViewPr>
  </p:outlineViewPr>
  <p:notesTextViewPr>
    <p:cViewPr>
      <p:scale>
        <a:sx n="95" d="100"/>
        <a:sy n="95" d="100"/>
      </p:scale>
      <p:origin x="0" y="0"/>
    </p:cViewPr>
  </p:notesTextViewPr>
  <p:sorterViewPr>
    <p:cViewPr>
      <p:scale>
        <a:sx n="66" d="100"/>
        <a:sy n="66" d="100"/>
      </p:scale>
      <p:origin x="0" y="0"/>
    </p:cViewPr>
  </p:sorterViewPr>
  <p:notesViewPr>
    <p:cSldViewPr snapToGrid="0" snapToObjects="1">
      <p:cViewPr varScale="1">
        <p:scale>
          <a:sx n="94" d="100"/>
          <a:sy n="94" d="100"/>
        </p:scale>
        <p:origin x="375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A3322B-7EA0-5644-8FFA-3AD07574C469}" type="doc">
      <dgm:prSet loTypeId="urn:microsoft.com/office/officeart/2005/8/layout/process1" loCatId="" qsTypeId="urn:microsoft.com/office/officeart/2005/8/quickstyle/simple1" qsCatId="simple" csTypeId="urn:microsoft.com/office/officeart/2005/8/colors/accent0_3" csCatId="mainScheme" phldr="1"/>
      <dgm:spPr/>
    </dgm:pt>
    <dgm:pt modelId="{79FF42CB-5C85-3A4F-844E-4C2BD41F39D8}">
      <dgm:prSet phldrT="[Text]"/>
      <dgm:spPr/>
      <dgm:t>
        <a:bodyPr/>
        <a:lstStyle/>
        <a:p>
          <a:r>
            <a:rPr lang="en-US" dirty="0">
              <a:latin typeface="Helvetica" pitchFamily="2" charset="0"/>
            </a:rPr>
            <a:t>w</a:t>
          </a:r>
        </a:p>
        <a:p>
          <a:r>
            <a:rPr lang="en-US" dirty="0">
              <a:latin typeface="Helvetica" pitchFamily="2" charset="0"/>
            </a:rPr>
            <a:t>Source</a:t>
          </a:r>
        </a:p>
      </dgm:t>
    </dgm:pt>
    <dgm:pt modelId="{C9729A59-2470-7344-AAF3-0695A200E6EB}" type="parTrans" cxnId="{9326225E-DC7F-3A4E-BFEA-778471FE9EB6}">
      <dgm:prSet/>
      <dgm:spPr/>
      <dgm:t>
        <a:bodyPr/>
        <a:lstStyle/>
        <a:p>
          <a:endParaRPr lang="en-US"/>
        </a:p>
      </dgm:t>
    </dgm:pt>
    <dgm:pt modelId="{2D1CB38F-236C-474C-B291-049098D7E674}" type="sibTrans" cxnId="{9326225E-DC7F-3A4E-BFEA-778471FE9EB6}">
      <dgm:prSet/>
      <dgm:spPr/>
      <dgm:t>
        <a:bodyPr/>
        <a:lstStyle/>
        <a:p>
          <a:endParaRPr lang="en-US">
            <a:latin typeface="Helvetica" pitchFamily="2" charset="0"/>
          </a:endParaRPr>
        </a:p>
      </dgm:t>
    </dgm:pt>
    <dgm:pt modelId="{F190C531-C238-1647-A0A2-E7A548C2CB66}">
      <dgm:prSet phldrT="[Text]"/>
      <dgm:spPr/>
      <dgm:t>
        <a:bodyPr/>
        <a:lstStyle/>
        <a:p>
          <a:r>
            <a:rPr lang="en-US" dirty="0">
              <a:latin typeface="Helvetica" pitchFamily="2" charset="0"/>
            </a:rPr>
            <a:t>x</a:t>
          </a:r>
        </a:p>
        <a:p>
          <a:r>
            <a:rPr lang="en-US" dirty="0">
              <a:latin typeface="Helvetica" pitchFamily="2" charset="0"/>
            </a:rPr>
            <a:t>Enrichment</a:t>
          </a:r>
        </a:p>
      </dgm:t>
    </dgm:pt>
    <dgm:pt modelId="{9EE6B31D-078B-1D41-8983-AC6A54AC7B24}" type="parTrans" cxnId="{C262B5B7-0BF4-F84B-A2CF-C2D22B91B71A}">
      <dgm:prSet/>
      <dgm:spPr/>
      <dgm:t>
        <a:bodyPr/>
        <a:lstStyle/>
        <a:p>
          <a:endParaRPr lang="en-US"/>
        </a:p>
      </dgm:t>
    </dgm:pt>
    <dgm:pt modelId="{DA6E0DB9-76A2-F14E-8CC7-34865634C4BD}" type="sibTrans" cxnId="{C262B5B7-0BF4-F84B-A2CF-C2D22B91B71A}">
      <dgm:prSet/>
      <dgm:spPr/>
      <dgm:t>
        <a:bodyPr/>
        <a:lstStyle/>
        <a:p>
          <a:endParaRPr lang="en-US">
            <a:latin typeface="Helvetica" pitchFamily="2" charset="0"/>
          </a:endParaRPr>
        </a:p>
      </dgm:t>
    </dgm:pt>
    <dgm:pt modelId="{61ADD3AD-A412-E14F-81ED-F9D15DFD03D0}">
      <dgm:prSet phldrT="[Text]"/>
      <dgm:spPr/>
      <dgm:t>
        <a:bodyPr/>
        <a:lstStyle/>
        <a:p>
          <a:r>
            <a:rPr lang="en-US" dirty="0">
              <a:latin typeface="Helvetica" pitchFamily="2" charset="0"/>
            </a:rPr>
            <a:t>y</a:t>
          </a:r>
        </a:p>
        <a:p>
          <a:r>
            <a:rPr lang="en-US" dirty="0">
              <a:latin typeface="Helvetica" pitchFamily="2" charset="0"/>
            </a:rPr>
            <a:t>Reactor</a:t>
          </a:r>
        </a:p>
      </dgm:t>
    </dgm:pt>
    <dgm:pt modelId="{F1DA17B4-BB0C-9E42-BAC3-58C66B3D9EE0}" type="parTrans" cxnId="{5AB6E0C6-8668-0344-AB40-CD5418E353A4}">
      <dgm:prSet/>
      <dgm:spPr/>
      <dgm:t>
        <a:bodyPr/>
        <a:lstStyle/>
        <a:p>
          <a:endParaRPr lang="en-US"/>
        </a:p>
      </dgm:t>
    </dgm:pt>
    <dgm:pt modelId="{78CF689D-6D99-5D44-8E3A-2FD108F8AB4A}" type="sibTrans" cxnId="{5AB6E0C6-8668-0344-AB40-CD5418E353A4}">
      <dgm:prSet/>
      <dgm:spPr/>
      <dgm:t>
        <a:bodyPr/>
        <a:lstStyle/>
        <a:p>
          <a:endParaRPr lang="en-US">
            <a:latin typeface="Helvetica" pitchFamily="2" charset="0"/>
          </a:endParaRPr>
        </a:p>
      </dgm:t>
    </dgm:pt>
    <dgm:pt modelId="{C73233E1-E46C-0D4B-9AE9-C51E2E9E4DBD}">
      <dgm:prSet/>
      <dgm:spPr/>
      <dgm:t>
        <a:bodyPr/>
        <a:lstStyle/>
        <a:p>
          <a:r>
            <a:rPr lang="en-US" dirty="0">
              <a:latin typeface="Helvetica" pitchFamily="2" charset="0"/>
            </a:rPr>
            <a:t>z</a:t>
          </a:r>
        </a:p>
        <a:p>
          <a:r>
            <a:rPr lang="en-US" dirty="0">
              <a:latin typeface="Helvetica" pitchFamily="2" charset="0"/>
            </a:rPr>
            <a:t>Waste Storage</a:t>
          </a:r>
        </a:p>
      </dgm:t>
    </dgm:pt>
    <dgm:pt modelId="{9079FAB5-D61F-B24D-A866-31426C08DE1D}" type="parTrans" cxnId="{A996A2EE-63F3-CF4D-B08B-E4B95689ABAE}">
      <dgm:prSet/>
      <dgm:spPr/>
      <dgm:t>
        <a:bodyPr/>
        <a:lstStyle/>
        <a:p>
          <a:endParaRPr lang="en-US"/>
        </a:p>
      </dgm:t>
    </dgm:pt>
    <dgm:pt modelId="{D818E632-8D70-644B-8CF5-00DDBBB0A5F9}" type="sibTrans" cxnId="{A996A2EE-63F3-CF4D-B08B-E4B95689ABAE}">
      <dgm:prSet/>
      <dgm:spPr/>
      <dgm:t>
        <a:bodyPr/>
        <a:lstStyle/>
        <a:p>
          <a:endParaRPr lang="en-US"/>
        </a:p>
      </dgm:t>
    </dgm:pt>
    <dgm:pt modelId="{6B728CED-C88D-864E-8E3F-2B0AEC9E738F}" type="pres">
      <dgm:prSet presAssocID="{29A3322B-7EA0-5644-8FFA-3AD07574C469}" presName="Name0" presStyleCnt="0">
        <dgm:presLayoutVars>
          <dgm:dir/>
          <dgm:resizeHandles val="exact"/>
        </dgm:presLayoutVars>
      </dgm:prSet>
      <dgm:spPr/>
    </dgm:pt>
    <dgm:pt modelId="{5E317A5E-BAED-F24F-819F-29DA6CA65E17}" type="pres">
      <dgm:prSet presAssocID="{79FF42CB-5C85-3A4F-844E-4C2BD41F39D8}" presName="node" presStyleLbl="node1" presStyleIdx="0" presStyleCnt="4">
        <dgm:presLayoutVars>
          <dgm:bulletEnabled val="1"/>
        </dgm:presLayoutVars>
      </dgm:prSet>
      <dgm:spPr/>
    </dgm:pt>
    <dgm:pt modelId="{0DFC6DD6-EF81-904F-9914-3B356E7EE951}" type="pres">
      <dgm:prSet presAssocID="{2D1CB38F-236C-474C-B291-049098D7E674}" presName="sibTrans" presStyleLbl="sibTrans2D1" presStyleIdx="0" presStyleCnt="3"/>
      <dgm:spPr/>
    </dgm:pt>
    <dgm:pt modelId="{263A7536-CE1C-8F4C-8AC4-F3B1485EFBB0}" type="pres">
      <dgm:prSet presAssocID="{2D1CB38F-236C-474C-B291-049098D7E674}" presName="connectorText" presStyleLbl="sibTrans2D1" presStyleIdx="0" presStyleCnt="3"/>
      <dgm:spPr/>
    </dgm:pt>
    <dgm:pt modelId="{9364F198-FE0F-9042-BBBD-F9F9CB587BFA}" type="pres">
      <dgm:prSet presAssocID="{F190C531-C238-1647-A0A2-E7A548C2CB66}" presName="node" presStyleLbl="node1" presStyleIdx="1" presStyleCnt="4">
        <dgm:presLayoutVars>
          <dgm:bulletEnabled val="1"/>
        </dgm:presLayoutVars>
      </dgm:prSet>
      <dgm:spPr/>
    </dgm:pt>
    <dgm:pt modelId="{20378D85-0F0A-374A-86EF-F0C3ABB7A86E}" type="pres">
      <dgm:prSet presAssocID="{DA6E0DB9-76A2-F14E-8CC7-34865634C4BD}" presName="sibTrans" presStyleLbl="sibTrans2D1" presStyleIdx="1" presStyleCnt="3"/>
      <dgm:spPr/>
    </dgm:pt>
    <dgm:pt modelId="{8010BC19-551B-0447-BDF1-BC3C0CD8F8F3}" type="pres">
      <dgm:prSet presAssocID="{DA6E0DB9-76A2-F14E-8CC7-34865634C4BD}" presName="connectorText" presStyleLbl="sibTrans2D1" presStyleIdx="1" presStyleCnt="3"/>
      <dgm:spPr/>
    </dgm:pt>
    <dgm:pt modelId="{E191EEC8-45CE-CE47-99A4-E17A75CF1347}" type="pres">
      <dgm:prSet presAssocID="{61ADD3AD-A412-E14F-81ED-F9D15DFD03D0}" presName="node" presStyleLbl="node1" presStyleIdx="2" presStyleCnt="4">
        <dgm:presLayoutVars>
          <dgm:bulletEnabled val="1"/>
        </dgm:presLayoutVars>
      </dgm:prSet>
      <dgm:spPr/>
    </dgm:pt>
    <dgm:pt modelId="{EB2E5F25-0018-BD47-B65F-9995940C48DB}" type="pres">
      <dgm:prSet presAssocID="{78CF689D-6D99-5D44-8E3A-2FD108F8AB4A}" presName="sibTrans" presStyleLbl="sibTrans2D1" presStyleIdx="2" presStyleCnt="3"/>
      <dgm:spPr/>
    </dgm:pt>
    <dgm:pt modelId="{9B956E89-5D6B-3446-8F70-416593E4E2A2}" type="pres">
      <dgm:prSet presAssocID="{78CF689D-6D99-5D44-8E3A-2FD108F8AB4A}" presName="connectorText" presStyleLbl="sibTrans2D1" presStyleIdx="2" presStyleCnt="3"/>
      <dgm:spPr/>
    </dgm:pt>
    <dgm:pt modelId="{02206527-A395-0741-AE45-A4C6F7F63F27}" type="pres">
      <dgm:prSet presAssocID="{C73233E1-E46C-0D4B-9AE9-C51E2E9E4DBD}" presName="node" presStyleLbl="node1" presStyleIdx="3" presStyleCnt="4">
        <dgm:presLayoutVars>
          <dgm:bulletEnabled val="1"/>
        </dgm:presLayoutVars>
      </dgm:prSet>
      <dgm:spPr/>
    </dgm:pt>
  </dgm:ptLst>
  <dgm:cxnLst>
    <dgm:cxn modelId="{93D04804-3ED9-6245-80A9-F601D20AF793}" type="presOf" srcId="{61ADD3AD-A412-E14F-81ED-F9D15DFD03D0}" destId="{E191EEC8-45CE-CE47-99A4-E17A75CF1347}" srcOrd="0" destOrd="0" presId="urn:microsoft.com/office/officeart/2005/8/layout/process1"/>
    <dgm:cxn modelId="{01B67F10-4F67-CD4E-AFED-7FF17F582BC5}" type="presOf" srcId="{F190C531-C238-1647-A0A2-E7A548C2CB66}" destId="{9364F198-FE0F-9042-BBBD-F9F9CB587BFA}" srcOrd="0" destOrd="0" presId="urn:microsoft.com/office/officeart/2005/8/layout/process1"/>
    <dgm:cxn modelId="{D879B02A-01C7-BA46-BB0E-BAFEA9E66A52}" type="presOf" srcId="{C73233E1-E46C-0D4B-9AE9-C51E2E9E4DBD}" destId="{02206527-A395-0741-AE45-A4C6F7F63F27}" srcOrd="0" destOrd="0" presId="urn:microsoft.com/office/officeart/2005/8/layout/process1"/>
    <dgm:cxn modelId="{4AEE0141-2466-0240-B00D-C5D938A7083D}" type="presOf" srcId="{79FF42CB-5C85-3A4F-844E-4C2BD41F39D8}" destId="{5E317A5E-BAED-F24F-819F-29DA6CA65E17}" srcOrd="0" destOrd="0" presId="urn:microsoft.com/office/officeart/2005/8/layout/process1"/>
    <dgm:cxn modelId="{9326225E-DC7F-3A4E-BFEA-778471FE9EB6}" srcId="{29A3322B-7EA0-5644-8FFA-3AD07574C469}" destId="{79FF42CB-5C85-3A4F-844E-4C2BD41F39D8}" srcOrd="0" destOrd="0" parTransId="{C9729A59-2470-7344-AAF3-0695A200E6EB}" sibTransId="{2D1CB38F-236C-474C-B291-049098D7E674}"/>
    <dgm:cxn modelId="{459D6569-E77C-F94B-B323-03952AB30922}" type="presOf" srcId="{78CF689D-6D99-5D44-8E3A-2FD108F8AB4A}" destId="{9B956E89-5D6B-3446-8F70-416593E4E2A2}" srcOrd="1" destOrd="0" presId="urn:microsoft.com/office/officeart/2005/8/layout/process1"/>
    <dgm:cxn modelId="{40C78E85-DF01-9642-9680-4067A7086C36}" type="presOf" srcId="{2D1CB38F-236C-474C-B291-049098D7E674}" destId="{263A7536-CE1C-8F4C-8AC4-F3B1485EFBB0}" srcOrd="1" destOrd="0" presId="urn:microsoft.com/office/officeart/2005/8/layout/process1"/>
    <dgm:cxn modelId="{19999A86-F4D7-0C45-B6B9-95785AF87A71}" type="presOf" srcId="{29A3322B-7EA0-5644-8FFA-3AD07574C469}" destId="{6B728CED-C88D-864E-8E3F-2B0AEC9E738F}" srcOrd="0" destOrd="0" presId="urn:microsoft.com/office/officeart/2005/8/layout/process1"/>
    <dgm:cxn modelId="{C262B5B7-0BF4-F84B-A2CF-C2D22B91B71A}" srcId="{29A3322B-7EA0-5644-8FFA-3AD07574C469}" destId="{F190C531-C238-1647-A0A2-E7A548C2CB66}" srcOrd="1" destOrd="0" parTransId="{9EE6B31D-078B-1D41-8983-AC6A54AC7B24}" sibTransId="{DA6E0DB9-76A2-F14E-8CC7-34865634C4BD}"/>
    <dgm:cxn modelId="{3CD989BD-555E-6244-8092-298AFF6750A9}" type="presOf" srcId="{DA6E0DB9-76A2-F14E-8CC7-34865634C4BD}" destId="{8010BC19-551B-0447-BDF1-BC3C0CD8F8F3}" srcOrd="1" destOrd="0" presId="urn:microsoft.com/office/officeart/2005/8/layout/process1"/>
    <dgm:cxn modelId="{5AB6E0C6-8668-0344-AB40-CD5418E353A4}" srcId="{29A3322B-7EA0-5644-8FFA-3AD07574C469}" destId="{61ADD3AD-A412-E14F-81ED-F9D15DFD03D0}" srcOrd="2" destOrd="0" parTransId="{F1DA17B4-BB0C-9E42-BAC3-58C66B3D9EE0}" sibTransId="{78CF689D-6D99-5D44-8E3A-2FD108F8AB4A}"/>
    <dgm:cxn modelId="{C901E8D2-34C2-FB44-B009-5B9480A232B6}" type="presOf" srcId="{2D1CB38F-236C-474C-B291-049098D7E674}" destId="{0DFC6DD6-EF81-904F-9914-3B356E7EE951}" srcOrd="0" destOrd="0" presId="urn:microsoft.com/office/officeart/2005/8/layout/process1"/>
    <dgm:cxn modelId="{A996A2EE-63F3-CF4D-B08B-E4B95689ABAE}" srcId="{29A3322B-7EA0-5644-8FFA-3AD07574C469}" destId="{C73233E1-E46C-0D4B-9AE9-C51E2E9E4DBD}" srcOrd="3" destOrd="0" parTransId="{9079FAB5-D61F-B24D-A866-31426C08DE1D}" sibTransId="{D818E632-8D70-644B-8CF5-00DDBBB0A5F9}"/>
    <dgm:cxn modelId="{60CA60F0-6367-EC41-8B26-0AE53F0BE3D5}" type="presOf" srcId="{DA6E0DB9-76A2-F14E-8CC7-34865634C4BD}" destId="{20378D85-0F0A-374A-86EF-F0C3ABB7A86E}" srcOrd="0" destOrd="0" presId="urn:microsoft.com/office/officeart/2005/8/layout/process1"/>
    <dgm:cxn modelId="{9826E4FB-61B9-F248-A8AB-199E08BCA7B0}" type="presOf" srcId="{78CF689D-6D99-5D44-8E3A-2FD108F8AB4A}" destId="{EB2E5F25-0018-BD47-B65F-9995940C48DB}" srcOrd="0" destOrd="0" presId="urn:microsoft.com/office/officeart/2005/8/layout/process1"/>
    <dgm:cxn modelId="{9DFA8B1D-98DB-2F45-8B44-0633D59858BD}" type="presParOf" srcId="{6B728CED-C88D-864E-8E3F-2B0AEC9E738F}" destId="{5E317A5E-BAED-F24F-819F-29DA6CA65E17}" srcOrd="0" destOrd="0" presId="urn:microsoft.com/office/officeart/2005/8/layout/process1"/>
    <dgm:cxn modelId="{76FA8DC1-81E4-4F49-A035-E2D123917606}" type="presParOf" srcId="{6B728CED-C88D-864E-8E3F-2B0AEC9E738F}" destId="{0DFC6DD6-EF81-904F-9914-3B356E7EE951}" srcOrd="1" destOrd="0" presId="urn:microsoft.com/office/officeart/2005/8/layout/process1"/>
    <dgm:cxn modelId="{FAEF8EF6-19DF-AA45-8D84-8363A47A8402}" type="presParOf" srcId="{0DFC6DD6-EF81-904F-9914-3B356E7EE951}" destId="{263A7536-CE1C-8F4C-8AC4-F3B1485EFBB0}" srcOrd="0" destOrd="0" presId="urn:microsoft.com/office/officeart/2005/8/layout/process1"/>
    <dgm:cxn modelId="{A6CCD99D-F1EC-DB41-BE64-903DAA138775}" type="presParOf" srcId="{6B728CED-C88D-864E-8E3F-2B0AEC9E738F}" destId="{9364F198-FE0F-9042-BBBD-F9F9CB587BFA}" srcOrd="2" destOrd="0" presId="urn:microsoft.com/office/officeart/2005/8/layout/process1"/>
    <dgm:cxn modelId="{E4490504-0429-C249-A722-7D1678EE16B0}" type="presParOf" srcId="{6B728CED-C88D-864E-8E3F-2B0AEC9E738F}" destId="{20378D85-0F0A-374A-86EF-F0C3ABB7A86E}" srcOrd="3" destOrd="0" presId="urn:microsoft.com/office/officeart/2005/8/layout/process1"/>
    <dgm:cxn modelId="{B08159A6-D117-2C41-B6FA-E82E2EAC9302}" type="presParOf" srcId="{20378D85-0F0A-374A-86EF-F0C3ABB7A86E}" destId="{8010BC19-551B-0447-BDF1-BC3C0CD8F8F3}" srcOrd="0" destOrd="0" presId="urn:microsoft.com/office/officeart/2005/8/layout/process1"/>
    <dgm:cxn modelId="{931A4B7A-0B25-F841-8840-04B1CFDD3952}" type="presParOf" srcId="{6B728CED-C88D-864E-8E3F-2B0AEC9E738F}" destId="{E191EEC8-45CE-CE47-99A4-E17A75CF1347}" srcOrd="4" destOrd="0" presId="urn:microsoft.com/office/officeart/2005/8/layout/process1"/>
    <dgm:cxn modelId="{79F9EFBC-6576-7044-AD1A-C68F4733FEDE}" type="presParOf" srcId="{6B728CED-C88D-864E-8E3F-2B0AEC9E738F}" destId="{EB2E5F25-0018-BD47-B65F-9995940C48DB}" srcOrd="5" destOrd="0" presId="urn:microsoft.com/office/officeart/2005/8/layout/process1"/>
    <dgm:cxn modelId="{41D2D01F-C38D-B745-A9A7-973A1A16C180}" type="presParOf" srcId="{EB2E5F25-0018-BD47-B65F-9995940C48DB}" destId="{9B956E89-5D6B-3446-8F70-416593E4E2A2}" srcOrd="0" destOrd="0" presId="urn:microsoft.com/office/officeart/2005/8/layout/process1"/>
    <dgm:cxn modelId="{DA05B792-2AB9-214E-95D4-278793BA25B1}" type="presParOf" srcId="{6B728CED-C88D-864E-8E3F-2B0AEC9E738F}" destId="{02206527-A395-0741-AE45-A4C6F7F63F2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A3322B-7EA0-5644-8FFA-3AD07574C469}" type="doc">
      <dgm:prSet loTypeId="urn:microsoft.com/office/officeart/2005/8/layout/process1" loCatId="" qsTypeId="urn:microsoft.com/office/officeart/2005/8/quickstyle/simple1" qsCatId="simple" csTypeId="urn:microsoft.com/office/officeart/2005/8/colors/accent0_3" csCatId="mainScheme" phldr="1"/>
      <dgm:spPr/>
    </dgm:pt>
    <dgm:pt modelId="{79FF42CB-5C85-3A4F-844E-4C2BD41F39D8}">
      <dgm:prSet phldrT="[Text]"/>
      <dgm:spPr/>
      <dgm:t>
        <a:bodyPr/>
        <a:lstStyle/>
        <a:p>
          <a:r>
            <a:rPr lang="en-US" dirty="0">
              <a:latin typeface="Helvetica" pitchFamily="2" charset="0"/>
            </a:rPr>
            <a:t>?</a:t>
          </a:r>
        </a:p>
        <a:p>
          <a:r>
            <a:rPr lang="en-US" dirty="0">
              <a:latin typeface="Helvetica" pitchFamily="2" charset="0"/>
            </a:rPr>
            <a:t>Source</a:t>
          </a:r>
        </a:p>
      </dgm:t>
    </dgm:pt>
    <dgm:pt modelId="{C9729A59-2470-7344-AAF3-0695A200E6EB}" type="parTrans" cxnId="{9326225E-DC7F-3A4E-BFEA-778471FE9EB6}">
      <dgm:prSet/>
      <dgm:spPr/>
      <dgm:t>
        <a:bodyPr/>
        <a:lstStyle/>
        <a:p>
          <a:endParaRPr lang="en-US"/>
        </a:p>
      </dgm:t>
    </dgm:pt>
    <dgm:pt modelId="{2D1CB38F-236C-474C-B291-049098D7E674}" type="sibTrans" cxnId="{9326225E-DC7F-3A4E-BFEA-778471FE9EB6}">
      <dgm:prSet/>
      <dgm:spPr/>
      <dgm:t>
        <a:bodyPr/>
        <a:lstStyle/>
        <a:p>
          <a:endParaRPr lang="en-US">
            <a:latin typeface="Helvetica" pitchFamily="2" charset="0"/>
          </a:endParaRPr>
        </a:p>
      </dgm:t>
    </dgm:pt>
    <dgm:pt modelId="{F190C531-C238-1647-A0A2-E7A548C2CB66}">
      <dgm:prSet phldrT="[Text]"/>
      <dgm:spPr/>
      <dgm:t>
        <a:bodyPr/>
        <a:lstStyle/>
        <a:p>
          <a:r>
            <a:rPr lang="en-US" dirty="0">
              <a:latin typeface="Helvetica" pitchFamily="2" charset="0"/>
            </a:rPr>
            <a:t>?</a:t>
          </a:r>
        </a:p>
        <a:p>
          <a:r>
            <a:rPr lang="en-US" dirty="0">
              <a:latin typeface="Helvetica" pitchFamily="2" charset="0"/>
            </a:rPr>
            <a:t>Enrichment</a:t>
          </a:r>
        </a:p>
      </dgm:t>
    </dgm:pt>
    <dgm:pt modelId="{9EE6B31D-078B-1D41-8983-AC6A54AC7B24}" type="parTrans" cxnId="{C262B5B7-0BF4-F84B-A2CF-C2D22B91B71A}">
      <dgm:prSet/>
      <dgm:spPr/>
      <dgm:t>
        <a:bodyPr/>
        <a:lstStyle/>
        <a:p>
          <a:endParaRPr lang="en-US"/>
        </a:p>
      </dgm:t>
    </dgm:pt>
    <dgm:pt modelId="{DA6E0DB9-76A2-F14E-8CC7-34865634C4BD}" type="sibTrans" cxnId="{C262B5B7-0BF4-F84B-A2CF-C2D22B91B71A}">
      <dgm:prSet/>
      <dgm:spPr/>
      <dgm:t>
        <a:bodyPr/>
        <a:lstStyle/>
        <a:p>
          <a:endParaRPr lang="en-US">
            <a:latin typeface="Helvetica" pitchFamily="2" charset="0"/>
          </a:endParaRPr>
        </a:p>
      </dgm:t>
    </dgm:pt>
    <dgm:pt modelId="{61ADD3AD-A412-E14F-81ED-F9D15DFD03D0}">
      <dgm:prSet phldrT="[Text]"/>
      <dgm:spPr/>
      <dgm:t>
        <a:bodyPr/>
        <a:lstStyle/>
        <a:p>
          <a:r>
            <a:rPr lang="en-US" dirty="0">
              <a:latin typeface="Helvetica" pitchFamily="2" charset="0"/>
            </a:rPr>
            <a:t>1</a:t>
          </a:r>
        </a:p>
        <a:p>
          <a:r>
            <a:rPr lang="en-US" dirty="0">
              <a:latin typeface="Helvetica" pitchFamily="2" charset="0"/>
            </a:rPr>
            <a:t>Reactor</a:t>
          </a:r>
        </a:p>
      </dgm:t>
    </dgm:pt>
    <dgm:pt modelId="{F1DA17B4-BB0C-9E42-BAC3-58C66B3D9EE0}" type="parTrans" cxnId="{5AB6E0C6-8668-0344-AB40-CD5418E353A4}">
      <dgm:prSet/>
      <dgm:spPr/>
      <dgm:t>
        <a:bodyPr/>
        <a:lstStyle/>
        <a:p>
          <a:endParaRPr lang="en-US"/>
        </a:p>
      </dgm:t>
    </dgm:pt>
    <dgm:pt modelId="{78CF689D-6D99-5D44-8E3A-2FD108F8AB4A}" type="sibTrans" cxnId="{5AB6E0C6-8668-0344-AB40-CD5418E353A4}">
      <dgm:prSet/>
      <dgm:spPr/>
      <dgm:t>
        <a:bodyPr/>
        <a:lstStyle/>
        <a:p>
          <a:endParaRPr lang="en-US">
            <a:latin typeface="Helvetica" pitchFamily="2" charset="0"/>
          </a:endParaRPr>
        </a:p>
      </dgm:t>
    </dgm:pt>
    <dgm:pt modelId="{C73233E1-E46C-0D4B-9AE9-C51E2E9E4DBD}">
      <dgm:prSet/>
      <dgm:spPr/>
      <dgm:t>
        <a:bodyPr/>
        <a:lstStyle/>
        <a:p>
          <a:r>
            <a:rPr lang="en-US" dirty="0">
              <a:latin typeface="Helvetica" pitchFamily="2" charset="0"/>
            </a:rPr>
            <a:t>?</a:t>
          </a:r>
        </a:p>
        <a:p>
          <a:r>
            <a:rPr lang="en-US" dirty="0">
              <a:latin typeface="Helvetica" pitchFamily="2" charset="0"/>
            </a:rPr>
            <a:t>Waste Storage</a:t>
          </a:r>
        </a:p>
      </dgm:t>
    </dgm:pt>
    <dgm:pt modelId="{9079FAB5-D61F-B24D-A866-31426C08DE1D}" type="parTrans" cxnId="{A996A2EE-63F3-CF4D-B08B-E4B95689ABAE}">
      <dgm:prSet/>
      <dgm:spPr/>
      <dgm:t>
        <a:bodyPr/>
        <a:lstStyle/>
        <a:p>
          <a:endParaRPr lang="en-US"/>
        </a:p>
      </dgm:t>
    </dgm:pt>
    <dgm:pt modelId="{D818E632-8D70-644B-8CF5-00DDBBB0A5F9}" type="sibTrans" cxnId="{A996A2EE-63F3-CF4D-B08B-E4B95689ABAE}">
      <dgm:prSet/>
      <dgm:spPr/>
      <dgm:t>
        <a:bodyPr/>
        <a:lstStyle/>
        <a:p>
          <a:endParaRPr lang="en-US"/>
        </a:p>
      </dgm:t>
    </dgm:pt>
    <dgm:pt modelId="{6B728CED-C88D-864E-8E3F-2B0AEC9E738F}" type="pres">
      <dgm:prSet presAssocID="{29A3322B-7EA0-5644-8FFA-3AD07574C469}" presName="Name0" presStyleCnt="0">
        <dgm:presLayoutVars>
          <dgm:dir/>
          <dgm:resizeHandles val="exact"/>
        </dgm:presLayoutVars>
      </dgm:prSet>
      <dgm:spPr/>
    </dgm:pt>
    <dgm:pt modelId="{5E317A5E-BAED-F24F-819F-29DA6CA65E17}" type="pres">
      <dgm:prSet presAssocID="{79FF42CB-5C85-3A4F-844E-4C2BD41F39D8}" presName="node" presStyleLbl="node1" presStyleIdx="0" presStyleCnt="4">
        <dgm:presLayoutVars>
          <dgm:bulletEnabled val="1"/>
        </dgm:presLayoutVars>
      </dgm:prSet>
      <dgm:spPr/>
    </dgm:pt>
    <dgm:pt modelId="{0DFC6DD6-EF81-904F-9914-3B356E7EE951}" type="pres">
      <dgm:prSet presAssocID="{2D1CB38F-236C-474C-B291-049098D7E674}" presName="sibTrans" presStyleLbl="sibTrans2D1" presStyleIdx="0" presStyleCnt="3"/>
      <dgm:spPr/>
    </dgm:pt>
    <dgm:pt modelId="{263A7536-CE1C-8F4C-8AC4-F3B1485EFBB0}" type="pres">
      <dgm:prSet presAssocID="{2D1CB38F-236C-474C-B291-049098D7E674}" presName="connectorText" presStyleLbl="sibTrans2D1" presStyleIdx="0" presStyleCnt="3"/>
      <dgm:spPr/>
    </dgm:pt>
    <dgm:pt modelId="{9364F198-FE0F-9042-BBBD-F9F9CB587BFA}" type="pres">
      <dgm:prSet presAssocID="{F190C531-C238-1647-A0A2-E7A548C2CB66}" presName="node" presStyleLbl="node1" presStyleIdx="1" presStyleCnt="4">
        <dgm:presLayoutVars>
          <dgm:bulletEnabled val="1"/>
        </dgm:presLayoutVars>
      </dgm:prSet>
      <dgm:spPr/>
    </dgm:pt>
    <dgm:pt modelId="{20378D85-0F0A-374A-86EF-F0C3ABB7A86E}" type="pres">
      <dgm:prSet presAssocID="{DA6E0DB9-76A2-F14E-8CC7-34865634C4BD}" presName="sibTrans" presStyleLbl="sibTrans2D1" presStyleIdx="1" presStyleCnt="3"/>
      <dgm:spPr/>
    </dgm:pt>
    <dgm:pt modelId="{8010BC19-551B-0447-BDF1-BC3C0CD8F8F3}" type="pres">
      <dgm:prSet presAssocID="{DA6E0DB9-76A2-F14E-8CC7-34865634C4BD}" presName="connectorText" presStyleLbl="sibTrans2D1" presStyleIdx="1" presStyleCnt="3"/>
      <dgm:spPr/>
    </dgm:pt>
    <dgm:pt modelId="{E191EEC8-45CE-CE47-99A4-E17A75CF1347}" type="pres">
      <dgm:prSet presAssocID="{61ADD3AD-A412-E14F-81ED-F9D15DFD03D0}" presName="node" presStyleLbl="node1" presStyleIdx="2" presStyleCnt="4">
        <dgm:presLayoutVars>
          <dgm:bulletEnabled val="1"/>
        </dgm:presLayoutVars>
      </dgm:prSet>
      <dgm:spPr/>
    </dgm:pt>
    <dgm:pt modelId="{EB2E5F25-0018-BD47-B65F-9995940C48DB}" type="pres">
      <dgm:prSet presAssocID="{78CF689D-6D99-5D44-8E3A-2FD108F8AB4A}" presName="sibTrans" presStyleLbl="sibTrans2D1" presStyleIdx="2" presStyleCnt="3"/>
      <dgm:spPr/>
    </dgm:pt>
    <dgm:pt modelId="{9B956E89-5D6B-3446-8F70-416593E4E2A2}" type="pres">
      <dgm:prSet presAssocID="{78CF689D-6D99-5D44-8E3A-2FD108F8AB4A}" presName="connectorText" presStyleLbl="sibTrans2D1" presStyleIdx="2" presStyleCnt="3"/>
      <dgm:spPr/>
    </dgm:pt>
    <dgm:pt modelId="{02206527-A395-0741-AE45-A4C6F7F63F27}" type="pres">
      <dgm:prSet presAssocID="{C73233E1-E46C-0D4B-9AE9-C51E2E9E4DBD}" presName="node" presStyleLbl="node1" presStyleIdx="3" presStyleCnt="4">
        <dgm:presLayoutVars>
          <dgm:bulletEnabled val="1"/>
        </dgm:presLayoutVars>
      </dgm:prSet>
      <dgm:spPr/>
    </dgm:pt>
  </dgm:ptLst>
  <dgm:cxnLst>
    <dgm:cxn modelId="{93D04804-3ED9-6245-80A9-F601D20AF793}" type="presOf" srcId="{61ADD3AD-A412-E14F-81ED-F9D15DFD03D0}" destId="{E191EEC8-45CE-CE47-99A4-E17A75CF1347}" srcOrd="0" destOrd="0" presId="urn:microsoft.com/office/officeart/2005/8/layout/process1"/>
    <dgm:cxn modelId="{01B67F10-4F67-CD4E-AFED-7FF17F582BC5}" type="presOf" srcId="{F190C531-C238-1647-A0A2-E7A548C2CB66}" destId="{9364F198-FE0F-9042-BBBD-F9F9CB587BFA}" srcOrd="0" destOrd="0" presId="urn:microsoft.com/office/officeart/2005/8/layout/process1"/>
    <dgm:cxn modelId="{D879B02A-01C7-BA46-BB0E-BAFEA9E66A52}" type="presOf" srcId="{C73233E1-E46C-0D4B-9AE9-C51E2E9E4DBD}" destId="{02206527-A395-0741-AE45-A4C6F7F63F27}" srcOrd="0" destOrd="0" presId="urn:microsoft.com/office/officeart/2005/8/layout/process1"/>
    <dgm:cxn modelId="{4AEE0141-2466-0240-B00D-C5D938A7083D}" type="presOf" srcId="{79FF42CB-5C85-3A4F-844E-4C2BD41F39D8}" destId="{5E317A5E-BAED-F24F-819F-29DA6CA65E17}" srcOrd="0" destOrd="0" presId="urn:microsoft.com/office/officeart/2005/8/layout/process1"/>
    <dgm:cxn modelId="{9326225E-DC7F-3A4E-BFEA-778471FE9EB6}" srcId="{29A3322B-7EA0-5644-8FFA-3AD07574C469}" destId="{79FF42CB-5C85-3A4F-844E-4C2BD41F39D8}" srcOrd="0" destOrd="0" parTransId="{C9729A59-2470-7344-AAF3-0695A200E6EB}" sibTransId="{2D1CB38F-236C-474C-B291-049098D7E674}"/>
    <dgm:cxn modelId="{459D6569-E77C-F94B-B323-03952AB30922}" type="presOf" srcId="{78CF689D-6D99-5D44-8E3A-2FD108F8AB4A}" destId="{9B956E89-5D6B-3446-8F70-416593E4E2A2}" srcOrd="1" destOrd="0" presId="urn:microsoft.com/office/officeart/2005/8/layout/process1"/>
    <dgm:cxn modelId="{40C78E85-DF01-9642-9680-4067A7086C36}" type="presOf" srcId="{2D1CB38F-236C-474C-B291-049098D7E674}" destId="{263A7536-CE1C-8F4C-8AC4-F3B1485EFBB0}" srcOrd="1" destOrd="0" presId="urn:microsoft.com/office/officeart/2005/8/layout/process1"/>
    <dgm:cxn modelId="{19999A86-F4D7-0C45-B6B9-95785AF87A71}" type="presOf" srcId="{29A3322B-7EA0-5644-8FFA-3AD07574C469}" destId="{6B728CED-C88D-864E-8E3F-2B0AEC9E738F}" srcOrd="0" destOrd="0" presId="urn:microsoft.com/office/officeart/2005/8/layout/process1"/>
    <dgm:cxn modelId="{C262B5B7-0BF4-F84B-A2CF-C2D22B91B71A}" srcId="{29A3322B-7EA0-5644-8FFA-3AD07574C469}" destId="{F190C531-C238-1647-A0A2-E7A548C2CB66}" srcOrd="1" destOrd="0" parTransId="{9EE6B31D-078B-1D41-8983-AC6A54AC7B24}" sibTransId="{DA6E0DB9-76A2-F14E-8CC7-34865634C4BD}"/>
    <dgm:cxn modelId="{3CD989BD-555E-6244-8092-298AFF6750A9}" type="presOf" srcId="{DA6E0DB9-76A2-F14E-8CC7-34865634C4BD}" destId="{8010BC19-551B-0447-BDF1-BC3C0CD8F8F3}" srcOrd="1" destOrd="0" presId="urn:microsoft.com/office/officeart/2005/8/layout/process1"/>
    <dgm:cxn modelId="{5AB6E0C6-8668-0344-AB40-CD5418E353A4}" srcId="{29A3322B-7EA0-5644-8FFA-3AD07574C469}" destId="{61ADD3AD-A412-E14F-81ED-F9D15DFD03D0}" srcOrd="2" destOrd="0" parTransId="{F1DA17B4-BB0C-9E42-BAC3-58C66B3D9EE0}" sibTransId="{78CF689D-6D99-5D44-8E3A-2FD108F8AB4A}"/>
    <dgm:cxn modelId="{C901E8D2-34C2-FB44-B009-5B9480A232B6}" type="presOf" srcId="{2D1CB38F-236C-474C-B291-049098D7E674}" destId="{0DFC6DD6-EF81-904F-9914-3B356E7EE951}" srcOrd="0" destOrd="0" presId="urn:microsoft.com/office/officeart/2005/8/layout/process1"/>
    <dgm:cxn modelId="{A996A2EE-63F3-CF4D-B08B-E4B95689ABAE}" srcId="{29A3322B-7EA0-5644-8FFA-3AD07574C469}" destId="{C73233E1-E46C-0D4B-9AE9-C51E2E9E4DBD}" srcOrd="3" destOrd="0" parTransId="{9079FAB5-D61F-B24D-A866-31426C08DE1D}" sibTransId="{D818E632-8D70-644B-8CF5-00DDBBB0A5F9}"/>
    <dgm:cxn modelId="{60CA60F0-6367-EC41-8B26-0AE53F0BE3D5}" type="presOf" srcId="{DA6E0DB9-76A2-F14E-8CC7-34865634C4BD}" destId="{20378D85-0F0A-374A-86EF-F0C3ABB7A86E}" srcOrd="0" destOrd="0" presId="urn:microsoft.com/office/officeart/2005/8/layout/process1"/>
    <dgm:cxn modelId="{9826E4FB-61B9-F248-A8AB-199E08BCA7B0}" type="presOf" srcId="{78CF689D-6D99-5D44-8E3A-2FD108F8AB4A}" destId="{EB2E5F25-0018-BD47-B65F-9995940C48DB}" srcOrd="0" destOrd="0" presId="urn:microsoft.com/office/officeart/2005/8/layout/process1"/>
    <dgm:cxn modelId="{9DFA8B1D-98DB-2F45-8B44-0633D59858BD}" type="presParOf" srcId="{6B728CED-C88D-864E-8E3F-2B0AEC9E738F}" destId="{5E317A5E-BAED-F24F-819F-29DA6CA65E17}" srcOrd="0" destOrd="0" presId="urn:microsoft.com/office/officeart/2005/8/layout/process1"/>
    <dgm:cxn modelId="{76FA8DC1-81E4-4F49-A035-E2D123917606}" type="presParOf" srcId="{6B728CED-C88D-864E-8E3F-2B0AEC9E738F}" destId="{0DFC6DD6-EF81-904F-9914-3B356E7EE951}" srcOrd="1" destOrd="0" presId="urn:microsoft.com/office/officeart/2005/8/layout/process1"/>
    <dgm:cxn modelId="{FAEF8EF6-19DF-AA45-8D84-8363A47A8402}" type="presParOf" srcId="{0DFC6DD6-EF81-904F-9914-3B356E7EE951}" destId="{263A7536-CE1C-8F4C-8AC4-F3B1485EFBB0}" srcOrd="0" destOrd="0" presId="urn:microsoft.com/office/officeart/2005/8/layout/process1"/>
    <dgm:cxn modelId="{A6CCD99D-F1EC-DB41-BE64-903DAA138775}" type="presParOf" srcId="{6B728CED-C88D-864E-8E3F-2B0AEC9E738F}" destId="{9364F198-FE0F-9042-BBBD-F9F9CB587BFA}" srcOrd="2" destOrd="0" presId="urn:microsoft.com/office/officeart/2005/8/layout/process1"/>
    <dgm:cxn modelId="{E4490504-0429-C249-A722-7D1678EE16B0}" type="presParOf" srcId="{6B728CED-C88D-864E-8E3F-2B0AEC9E738F}" destId="{20378D85-0F0A-374A-86EF-F0C3ABB7A86E}" srcOrd="3" destOrd="0" presId="urn:microsoft.com/office/officeart/2005/8/layout/process1"/>
    <dgm:cxn modelId="{B08159A6-D117-2C41-B6FA-E82E2EAC9302}" type="presParOf" srcId="{20378D85-0F0A-374A-86EF-F0C3ABB7A86E}" destId="{8010BC19-551B-0447-BDF1-BC3C0CD8F8F3}" srcOrd="0" destOrd="0" presId="urn:microsoft.com/office/officeart/2005/8/layout/process1"/>
    <dgm:cxn modelId="{931A4B7A-0B25-F841-8840-04B1CFDD3952}" type="presParOf" srcId="{6B728CED-C88D-864E-8E3F-2B0AEC9E738F}" destId="{E191EEC8-45CE-CE47-99A4-E17A75CF1347}" srcOrd="4" destOrd="0" presId="urn:microsoft.com/office/officeart/2005/8/layout/process1"/>
    <dgm:cxn modelId="{79F9EFBC-6576-7044-AD1A-C68F4733FEDE}" type="presParOf" srcId="{6B728CED-C88D-864E-8E3F-2B0AEC9E738F}" destId="{EB2E5F25-0018-BD47-B65F-9995940C48DB}" srcOrd="5" destOrd="0" presId="urn:microsoft.com/office/officeart/2005/8/layout/process1"/>
    <dgm:cxn modelId="{41D2D01F-C38D-B745-A9A7-973A1A16C180}" type="presParOf" srcId="{EB2E5F25-0018-BD47-B65F-9995940C48DB}" destId="{9B956E89-5D6B-3446-8F70-416593E4E2A2}" srcOrd="0" destOrd="0" presId="urn:microsoft.com/office/officeart/2005/8/layout/process1"/>
    <dgm:cxn modelId="{DA05B792-2AB9-214E-95D4-278793BA25B1}" type="presParOf" srcId="{6B728CED-C88D-864E-8E3F-2B0AEC9E738F}" destId="{02206527-A395-0741-AE45-A4C6F7F63F27}"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17A5E-BAED-F24F-819F-29DA6CA65E17}">
      <dsp:nvSpPr>
        <dsp:cNvPr id="0" name=""/>
        <dsp:cNvSpPr/>
      </dsp:nvSpPr>
      <dsp:spPr>
        <a:xfrm>
          <a:off x="2678"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w</a:t>
          </a:r>
        </a:p>
        <a:p>
          <a:pPr marL="0" lvl="0" indent="0" algn="ctr" defTabSz="666750">
            <a:lnSpc>
              <a:spcPct val="90000"/>
            </a:lnSpc>
            <a:spcBef>
              <a:spcPct val="0"/>
            </a:spcBef>
            <a:spcAft>
              <a:spcPct val="35000"/>
            </a:spcAft>
            <a:buNone/>
          </a:pPr>
          <a:r>
            <a:rPr lang="en-US" sz="1500" kern="1200" dirty="0">
              <a:latin typeface="Helvetica" pitchFamily="2" charset="0"/>
            </a:rPr>
            <a:t>Source</a:t>
          </a:r>
        </a:p>
      </dsp:txBody>
      <dsp:txXfrm>
        <a:off x="25191" y="221480"/>
        <a:ext cx="1126251" cy="723624"/>
      </dsp:txXfrm>
    </dsp:sp>
    <dsp:sp modelId="{0DFC6DD6-EF81-904F-9914-3B356E7EE951}">
      <dsp:nvSpPr>
        <dsp:cNvPr id="0" name=""/>
        <dsp:cNvSpPr/>
      </dsp:nvSpPr>
      <dsp:spPr>
        <a:xfrm>
          <a:off x="1291083"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1291083" y="496149"/>
        <a:ext cx="173817" cy="174286"/>
      </dsp:txXfrm>
    </dsp:sp>
    <dsp:sp modelId="{9364F198-FE0F-9042-BBBD-F9F9CB587BFA}">
      <dsp:nvSpPr>
        <dsp:cNvPr id="0" name=""/>
        <dsp:cNvSpPr/>
      </dsp:nvSpPr>
      <dsp:spPr>
        <a:xfrm>
          <a:off x="1642467"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x</a:t>
          </a:r>
        </a:p>
        <a:p>
          <a:pPr marL="0" lvl="0" indent="0" algn="ctr" defTabSz="666750">
            <a:lnSpc>
              <a:spcPct val="90000"/>
            </a:lnSpc>
            <a:spcBef>
              <a:spcPct val="0"/>
            </a:spcBef>
            <a:spcAft>
              <a:spcPct val="35000"/>
            </a:spcAft>
            <a:buNone/>
          </a:pPr>
          <a:r>
            <a:rPr lang="en-US" sz="1500" kern="1200" dirty="0">
              <a:latin typeface="Helvetica" pitchFamily="2" charset="0"/>
            </a:rPr>
            <a:t>Enrichment</a:t>
          </a:r>
        </a:p>
      </dsp:txBody>
      <dsp:txXfrm>
        <a:off x="1664980" y="221480"/>
        <a:ext cx="1126251" cy="723624"/>
      </dsp:txXfrm>
    </dsp:sp>
    <dsp:sp modelId="{20378D85-0F0A-374A-86EF-F0C3ABB7A86E}">
      <dsp:nvSpPr>
        <dsp:cNvPr id="0" name=""/>
        <dsp:cNvSpPr/>
      </dsp:nvSpPr>
      <dsp:spPr>
        <a:xfrm>
          <a:off x="2930872"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2930872" y="496149"/>
        <a:ext cx="173817" cy="174286"/>
      </dsp:txXfrm>
    </dsp:sp>
    <dsp:sp modelId="{E191EEC8-45CE-CE47-99A4-E17A75CF1347}">
      <dsp:nvSpPr>
        <dsp:cNvPr id="0" name=""/>
        <dsp:cNvSpPr/>
      </dsp:nvSpPr>
      <dsp:spPr>
        <a:xfrm>
          <a:off x="3282255"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y</a:t>
          </a:r>
        </a:p>
        <a:p>
          <a:pPr marL="0" lvl="0" indent="0" algn="ctr" defTabSz="666750">
            <a:lnSpc>
              <a:spcPct val="90000"/>
            </a:lnSpc>
            <a:spcBef>
              <a:spcPct val="0"/>
            </a:spcBef>
            <a:spcAft>
              <a:spcPct val="35000"/>
            </a:spcAft>
            <a:buNone/>
          </a:pPr>
          <a:r>
            <a:rPr lang="en-US" sz="1500" kern="1200" dirty="0">
              <a:latin typeface="Helvetica" pitchFamily="2" charset="0"/>
            </a:rPr>
            <a:t>Reactor</a:t>
          </a:r>
        </a:p>
      </dsp:txBody>
      <dsp:txXfrm>
        <a:off x="3304768" y="221480"/>
        <a:ext cx="1126251" cy="723624"/>
      </dsp:txXfrm>
    </dsp:sp>
    <dsp:sp modelId="{EB2E5F25-0018-BD47-B65F-9995940C48DB}">
      <dsp:nvSpPr>
        <dsp:cNvPr id="0" name=""/>
        <dsp:cNvSpPr/>
      </dsp:nvSpPr>
      <dsp:spPr>
        <a:xfrm>
          <a:off x="4570660"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4570660" y="496149"/>
        <a:ext cx="173817" cy="174286"/>
      </dsp:txXfrm>
    </dsp:sp>
    <dsp:sp modelId="{02206527-A395-0741-AE45-A4C6F7F63F27}">
      <dsp:nvSpPr>
        <dsp:cNvPr id="0" name=""/>
        <dsp:cNvSpPr/>
      </dsp:nvSpPr>
      <dsp:spPr>
        <a:xfrm>
          <a:off x="4922043"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z</a:t>
          </a:r>
        </a:p>
        <a:p>
          <a:pPr marL="0" lvl="0" indent="0" algn="ctr" defTabSz="666750">
            <a:lnSpc>
              <a:spcPct val="90000"/>
            </a:lnSpc>
            <a:spcBef>
              <a:spcPct val="0"/>
            </a:spcBef>
            <a:spcAft>
              <a:spcPct val="35000"/>
            </a:spcAft>
            <a:buNone/>
          </a:pPr>
          <a:r>
            <a:rPr lang="en-US" sz="1500" kern="1200" dirty="0">
              <a:latin typeface="Helvetica" pitchFamily="2" charset="0"/>
            </a:rPr>
            <a:t>Waste Storage</a:t>
          </a:r>
        </a:p>
      </dsp:txBody>
      <dsp:txXfrm>
        <a:off x="4944556" y="221480"/>
        <a:ext cx="1126251" cy="723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17A5E-BAED-F24F-819F-29DA6CA65E17}">
      <dsp:nvSpPr>
        <dsp:cNvPr id="0" name=""/>
        <dsp:cNvSpPr/>
      </dsp:nvSpPr>
      <dsp:spPr>
        <a:xfrm>
          <a:off x="2678"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a:t>
          </a:r>
        </a:p>
        <a:p>
          <a:pPr marL="0" lvl="0" indent="0" algn="ctr" defTabSz="666750">
            <a:lnSpc>
              <a:spcPct val="90000"/>
            </a:lnSpc>
            <a:spcBef>
              <a:spcPct val="0"/>
            </a:spcBef>
            <a:spcAft>
              <a:spcPct val="35000"/>
            </a:spcAft>
            <a:buNone/>
          </a:pPr>
          <a:r>
            <a:rPr lang="en-US" sz="1500" kern="1200" dirty="0">
              <a:latin typeface="Helvetica" pitchFamily="2" charset="0"/>
            </a:rPr>
            <a:t>Source</a:t>
          </a:r>
        </a:p>
      </dsp:txBody>
      <dsp:txXfrm>
        <a:off x="25191" y="221480"/>
        <a:ext cx="1126251" cy="723624"/>
      </dsp:txXfrm>
    </dsp:sp>
    <dsp:sp modelId="{0DFC6DD6-EF81-904F-9914-3B356E7EE951}">
      <dsp:nvSpPr>
        <dsp:cNvPr id="0" name=""/>
        <dsp:cNvSpPr/>
      </dsp:nvSpPr>
      <dsp:spPr>
        <a:xfrm>
          <a:off x="1291083"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1291083" y="496149"/>
        <a:ext cx="173817" cy="174286"/>
      </dsp:txXfrm>
    </dsp:sp>
    <dsp:sp modelId="{9364F198-FE0F-9042-BBBD-F9F9CB587BFA}">
      <dsp:nvSpPr>
        <dsp:cNvPr id="0" name=""/>
        <dsp:cNvSpPr/>
      </dsp:nvSpPr>
      <dsp:spPr>
        <a:xfrm>
          <a:off x="1642467"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a:t>
          </a:r>
        </a:p>
        <a:p>
          <a:pPr marL="0" lvl="0" indent="0" algn="ctr" defTabSz="666750">
            <a:lnSpc>
              <a:spcPct val="90000"/>
            </a:lnSpc>
            <a:spcBef>
              <a:spcPct val="0"/>
            </a:spcBef>
            <a:spcAft>
              <a:spcPct val="35000"/>
            </a:spcAft>
            <a:buNone/>
          </a:pPr>
          <a:r>
            <a:rPr lang="en-US" sz="1500" kern="1200" dirty="0">
              <a:latin typeface="Helvetica" pitchFamily="2" charset="0"/>
            </a:rPr>
            <a:t>Enrichment</a:t>
          </a:r>
        </a:p>
      </dsp:txBody>
      <dsp:txXfrm>
        <a:off x="1664980" y="221480"/>
        <a:ext cx="1126251" cy="723624"/>
      </dsp:txXfrm>
    </dsp:sp>
    <dsp:sp modelId="{20378D85-0F0A-374A-86EF-F0C3ABB7A86E}">
      <dsp:nvSpPr>
        <dsp:cNvPr id="0" name=""/>
        <dsp:cNvSpPr/>
      </dsp:nvSpPr>
      <dsp:spPr>
        <a:xfrm>
          <a:off x="2930872"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2930872" y="496149"/>
        <a:ext cx="173817" cy="174286"/>
      </dsp:txXfrm>
    </dsp:sp>
    <dsp:sp modelId="{E191EEC8-45CE-CE47-99A4-E17A75CF1347}">
      <dsp:nvSpPr>
        <dsp:cNvPr id="0" name=""/>
        <dsp:cNvSpPr/>
      </dsp:nvSpPr>
      <dsp:spPr>
        <a:xfrm>
          <a:off x="3282255"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1</a:t>
          </a:r>
        </a:p>
        <a:p>
          <a:pPr marL="0" lvl="0" indent="0" algn="ctr" defTabSz="666750">
            <a:lnSpc>
              <a:spcPct val="90000"/>
            </a:lnSpc>
            <a:spcBef>
              <a:spcPct val="0"/>
            </a:spcBef>
            <a:spcAft>
              <a:spcPct val="35000"/>
            </a:spcAft>
            <a:buNone/>
          </a:pPr>
          <a:r>
            <a:rPr lang="en-US" sz="1500" kern="1200" dirty="0">
              <a:latin typeface="Helvetica" pitchFamily="2" charset="0"/>
            </a:rPr>
            <a:t>Reactor</a:t>
          </a:r>
        </a:p>
      </dsp:txBody>
      <dsp:txXfrm>
        <a:off x="3304768" y="221480"/>
        <a:ext cx="1126251" cy="723624"/>
      </dsp:txXfrm>
    </dsp:sp>
    <dsp:sp modelId="{EB2E5F25-0018-BD47-B65F-9995940C48DB}">
      <dsp:nvSpPr>
        <dsp:cNvPr id="0" name=""/>
        <dsp:cNvSpPr/>
      </dsp:nvSpPr>
      <dsp:spPr>
        <a:xfrm>
          <a:off x="4570660"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4570660" y="496149"/>
        <a:ext cx="173817" cy="174286"/>
      </dsp:txXfrm>
    </dsp:sp>
    <dsp:sp modelId="{02206527-A395-0741-AE45-A4C6F7F63F27}">
      <dsp:nvSpPr>
        <dsp:cNvPr id="0" name=""/>
        <dsp:cNvSpPr/>
      </dsp:nvSpPr>
      <dsp:spPr>
        <a:xfrm>
          <a:off x="4922043"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a:t>
          </a:r>
        </a:p>
        <a:p>
          <a:pPr marL="0" lvl="0" indent="0" algn="ctr" defTabSz="666750">
            <a:lnSpc>
              <a:spcPct val="90000"/>
            </a:lnSpc>
            <a:spcBef>
              <a:spcPct val="0"/>
            </a:spcBef>
            <a:spcAft>
              <a:spcPct val="35000"/>
            </a:spcAft>
            <a:buNone/>
          </a:pPr>
          <a:r>
            <a:rPr lang="en-US" sz="1500" kern="1200" dirty="0">
              <a:latin typeface="Helvetica" pitchFamily="2" charset="0"/>
            </a:rPr>
            <a:t>Waste Storage</a:t>
          </a:r>
        </a:p>
      </dsp:txBody>
      <dsp:txXfrm>
        <a:off x="4944556" y="221480"/>
        <a:ext cx="1126251" cy="723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3385EC-7DC8-6B4E-A1F9-301285DB52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9066FE-0B31-2E40-9337-DBBF5767A0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dirty="0"/>
          </a:p>
        </p:txBody>
      </p:sp>
      <p:sp>
        <p:nvSpPr>
          <p:cNvPr id="4" name="Footer Placeholder 3">
            <a:extLst>
              <a:ext uri="{FF2B5EF4-FFF2-40B4-BE49-F238E27FC236}">
                <a16:creationId xmlns:a16="http://schemas.microsoft.com/office/drawing/2014/main" id="{3E668D3F-F384-414E-9A6B-E90C43C0C7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BF1DD13-24B3-294D-9F0B-57C0492C41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endParaRPr lang="en-US" dirty="0"/>
          </a:p>
        </p:txBody>
      </p:sp>
    </p:spTree>
    <p:extLst>
      <p:ext uri="{BB962C8B-B14F-4D97-AF65-F5344CB8AC3E}">
        <p14:creationId xmlns:p14="http://schemas.microsoft.com/office/powerpoint/2010/main" val="120683854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62B9F-DA26-F243-9DA5-435978A7B711}" type="datetimeFigureOut">
              <a:rPr lang="en-US" smtClean="0"/>
              <a:t>6/25/19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hello</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22E26-CDFF-F444-A057-20EDEF73956C}" type="slidenum">
              <a:rPr lang="en-US" smtClean="0"/>
              <a:t>‹#›</a:t>
            </a:fld>
            <a:endParaRPr lang="en-US"/>
          </a:p>
        </p:txBody>
      </p:sp>
    </p:spTree>
    <p:extLst>
      <p:ext uri="{BB962C8B-B14F-4D97-AF65-F5344CB8AC3E}">
        <p14:creationId xmlns:p14="http://schemas.microsoft.com/office/powerpoint/2010/main" val="68400216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082871FF-4488-B246-AC8B-5E03E4491100}"/>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529983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figures show the demand and supply for fuel and spent fuel. </a:t>
            </a:r>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307378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figures show the demand and supply for fuel and spent fuel. </a:t>
            </a:r>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2327076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3116216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95025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115995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375528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90848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621010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2310342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C9AA1B4-7FB0-DB46-A232-FE2E061DCDB5}" type="slidenum">
              <a:rPr lang="en-US" smtClean="0"/>
              <a:t>19</a:t>
            </a:fld>
            <a:fld id="{B6121D82-D71E-D449-B527-A4A31661B8D9}" type="slidenum">
              <a:rPr lang="en-US" smtClean="0"/>
              <a:t>19</a:t>
            </a:fld>
            <a:endParaRPr lang="en-US" dirty="0"/>
          </a:p>
        </p:txBody>
      </p:sp>
      <p:sp>
        <p:nvSpPr>
          <p:cNvPr id="4" name="Slide Number Placeholder 3"/>
          <p:cNvSpPr>
            <a:spLocks noGrp="1"/>
          </p:cNvSpPr>
          <p:nvPr>
            <p:ph type="sldNum" sz="quarter" idx="10"/>
          </p:nvPr>
        </p:nvSpPr>
        <p:spPr/>
        <p:txBody>
          <a:bodyPr/>
          <a:lstStyle/>
          <a:p>
            <a:fld id="{A4B22E26-CDFF-F444-A057-20EDEF73956C}" type="slidenum">
              <a:rPr lang="en-US" smtClean="0"/>
              <a:t>19</a:t>
            </a:fld>
            <a:endParaRPr lang="en-US"/>
          </a:p>
        </p:txBody>
      </p:sp>
    </p:spTree>
    <p:extLst>
      <p:ext uri="{BB962C8B-B14F-4D97-AF65-F5344CB8AC3E}">
        <p14:creationId xmlns:p14="http://schemas.microsoft.com/office/powerpoint/2010/main" val="210431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A little bit about Cyclus for the people in the audience who are not too familiar. Cyclus is an agent based nuclear fuel cycle simulator</a:t>
            </a:r>
          </a:p>
          <a:p>
            <a:endParaRPr lang="en-US" sz="1800" dirty="0"/>
          </a:p>
          <a:p>
            <a:r>
              <a:rPr lang="en-US" sz="1800" dirty="0"/>
              <a:t>It is different from fleet based NFC simulators because every facility and isotope is individually tracked and not lumped.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As an agent based model, Cyclus has a modular architecture, </a:t>
            </a:r>
            <a:r>
              <a:rPr lang="en-US" sz="1800" kern="1200" dirty="0">
                <a:solidFill>
                  <a:schemeClr val="tx1"/>
                </a:solidFill>
                <a:effectLst/>
                <a:latin typeface="+mn-lt"/>
                <a:ea typeface="+mn-ea"/>
                <a:cs typeface="+mn-cs"/>
              </a:rPr>
              <a:t>and has plug-in libraries that are compatible with it. </a:t>
            </a:r>
            <a:r>
              <a:rPr lang="en-US" sz="1800" dirty="0"/>
              <a:t>These plug in libraries give users the ability to give the simulator custom functionality. There is ease of creating independent agents for specific use without modifying core simulation. For example, a unique reactor archetype can be constructed and added into a fuel cycle simulation.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a:t>
            </a:r>
          </a:p>
          <a:p>
            <a:r>
              <a:rPr lang="en-US" sz="1800" dirty="0"/>
              <a:t>There are three kinds of agents: regions, institutions and facilities. Facilities are agents that manipulates materials EXAMPLES. An example is an enrichment facility, natural uranium enters and fresh </a:t>
            </a:r>
            <a:r>
              <a:rPr lang="en-US" sz="1800" dirty="0" err="1"/>
              <a:t>uox</a:t>
            </a:r>
            <a:r>
              <a:rPr lang="en-US" sz="1800" dirty="0"/>
              <a:t> fuel leaves the facility. Whereas Institutions control the deployment and decommissioning of facilities. And Regions represent countries or any geopolitical entities that the facilities and institutions are functioning in. </a:t>
            </a:r>
          </a:p>
          <a:p>
            <a:r>
              <a:rPr lang="en-US" sz="1800" dirty="0"/>
              <a:t>In this project, d3ploy is considered an institution agent since it controls the deployment of facilities in the simulation. </a:t>
            </a:r>
          </a:p>
          <a:p>
            <a:endParaRPr lang="en-US" sz="1800" dirty="0"/>
          </a:p>
          <a:p>
            <a:r>
              <a:rPr lang="en-US" sz="1800" dirty="0"/>
              <a:t>COMMUNICATION GOAL: </a:t>
            </a:r>
          </a:p>
          <a:p>
            <a:r>
              <a:rPr lang="en-US" sz="1800" dirty="0"/>
              <a:t>What is Cyclus</a:t>
            </a:r>
          </a:p>
        </p:txBody>
      </p:sp>
      <p:sp>
        <p:nvSpPr>
          <p:cNvPr id="4" name="Slide Number Placeholder 3"/>
          <p:cNvSpPr>
            <a:spLocks noGrp="1"/>
          </p:cNvSpPr>
          <p:nvPr>
            <p:ph type="sldNum" sz="quarter" idx="10"/>
          </p:nvPr>
        </p:nvSpPr>
        <p:spPr/>
        <p:txBody>
          <a:bodyPr/>
          <a:lstStyle/>
          <a:p>
            <a:fld id="{A4B22E26-CDFF-F444-A057-20EDEF73956C}" type="slidenum">
              <a:rPr lang="en-US" smtClean="0"/>
              <a:t>2</a:t>
            </a:fld>
            <a:endParaRPr lang="en-US"/>
          </a:p>
        </p:txBody>
      </p:sp>
    </p:spTree>
    <p:extLst>
      <p:ext uri="{BB962C8B-B14F-4D97-AF65-F5344CB8AC3E}">
        <p14:creationId xmlns:p14="http://schemas.microsoft.com/office/powerpoint/2010/main" val="565142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B22E26-CDFF-F444-A057-20EDEF73956C}" type="slidenum">
              <a:rPr lang="en-US" smtClean="0"/>
              <a:t>20</a:t>
            </a:fld>
            <a:endParaRPr lang="en-US"/>
          </a:p>
        </p:txBody>
      </p:sp>
    </p:spTree>
    <p:extLst>
      <p:ext uri="{BB962C8B-B14F-4D97-AF65-F5344CB8AC3E}">
        <p14:creationId xmlns:p14="http://schemas.microsoft.com/office/powerpoint/2010/main" val="5707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Presently,</a:t>
            </a:r>
            <a:r>
              <a:rPr lang="en-US" u="none" dirty="0"/>
              <a:t> Cyclus has the capability to deploy reactors to meet a power demand. However, the user must determine when each supporting facility is deployed to meet the demand for supporting commodities.  </a:t>
            </a:r>
            <a:endParaRPr lang="en-US" dirty="0"/>
          </a:p>
          <a:p>
            <a:r>
              <a:rPr lang="en-US" dirty="0"/>
              <a:t>This means that if you have one reactor in your simulation and you know it is demanding x amount of fuel, it is up to user to determine how many source, enrichment and waste storage facilities have to be deployed to meet this demand. </a:t>
            </a:r>
          </a:p>
          <a:p>
            <a:endParaRPr lang="en-US" dirty="0"/>
          </a:p>
          <a:p>
            <a:r>
              <a:rPr lang="en-US" dirty="0"/>
              <a:t>However, having to do this is tedious and not optimal. It is simple for a scenario with only 1 reactor, however, it gets more complex if the demand changes over time, when there are many facilities are in play and during dynamic transition scenarios.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overcome this, in this presentation we introduce the demand driven deployment capability in Cyclus, known as d3ploy.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D3ploy automatically deploys </a:t>
            </a:r>
            <a:r>
              <a:rPr lang="en-US" sz="1200" kern="1200" dirty="0">
                <a:solidFill>
                  <a:schemeClr val="tx1"/>
                </a:solidFill>
                <a:effectLst/>
                <a:latin typeface="+mn-lt"/>
                <a:ea typeface="+mn-ea"/>
                <a:cs typeface="+mn-cs"/>
              </a:rPr>
              <a:t>supporting fuel cycle facilities to meet demands of the fuel cycle. </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so for example if a user defines an energy demand growth of 1% per year, Cyclus will predict when to deploy reactor, enrichment ,source and waste storage facilities to automatically to meet this demand. </a:t>
            </a:r>
            <a:endParaRPr lang="en-US" dirty="0"/>
          </a:p>
          <a:p>
            <a:endParaRPr lang="en-US" dirty="0"/>
          </a:p>
          <a:p>
            <a:r>
              <a:rPr lang="en-US" dirty="0"/>
              <a:t>COMMUNICATION GOAL: </a:t>
            </a:r>
          </a:p>
          <a:p>
            <a:r>
              <a:rPr lang="en-US" dirty="0"/>
              <a:t>Fuel cycle simulators are not demand driven but require user defining the deployment.</a:t>
            </a:r>
          </a:p>
        </p:txBody>
      </p:sp>
      <p:sp>
        <p:nvSpPr>
          <p:cNvPr id="4" name="Slide Number Placeholder 3"/>
          <p:cNvSpPr>
            <a:spLocks noGrp="1"/>
          </p:cNvSpPr>
          <p:nvPr>
            <p:ph type="sldNum" sz="quarter" idx="10"/>
          </p:nvPr>
        </p:nvSpPr>
        <p:spPr/>
        <p:txBody>
          <a:bodyPr/>
          <a:lstStyle/>
          <a:p>
            <a:fld id="{A4B22E26-CDFF-F444-A057-20EDEF73956C}" type="slidenum">
              <a:rPr lang="en-US" smtClean="0"/>
              <a:t>3</a:t>
            </a:fld>
            <a:endParaRPr lang="en-US"/>
          </a:p>
        </p:txBody>
      </p:sp>
    </p:spTree>
    <p:extLst>
      <p:ext uri="{BB962C8B-B14F-4D97-AF65-F5344CB8AC3E}">
        <p14:creationId xmlns:p14="http://schemas.microsoft.com/office/powerpoint/2010/main" val="2292246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2041492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input parameters for d3ploy. Go through each input option. </a:t>
            </a:r>
          </a:p>
          <a:p>
            <a:endParaRPr lang="en-US" dirty="0"/>
          </a:p>
          <a:p>
            <a:r>
              <a:rPr lang="en-US" dirty="0"/>
              <a:t>I will give an example scenario and the resulting plots are on the next slide. </a:t>
            </a:r>
          </a:p>
          <a:p>
            <a:endParaRPr lang="en-US" dirty="0"/>
          </a:p>
          <a:p>
            <a:r>
              <a:rPr lang="en-US" dirty="0"/>
              <a:t>Supply buffer</a:t>
            </a:r>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42996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D3ploy’s primary objective</a:t>
            </a:r>
            <a:r>
              <a:rPr lang="en-US" sz="1200" kern="1200" dirty="0">
                <a:solidFill>
                  <a:schemeClr val="tx1"/>
                </a:solidFill>
                <a:effectLst/>
                <a:latin typeface="+mn-lt"/>
                <a:ea typeface="+mn-ea"/>
                <a:cs typeface="+mn-cs"/>
              </a:rPr>
              <a:t> is minimizing the number of time steps in which there is an undersupply of any commodity.  </a:t>
            </a:r>
          </a:p>
          <a:p>
            <a:r>
              <a:rPr lang="en-US" sz="1200" kern="1200" dirty="0">
                <a:solidFill>
                  <a:schemeClr val="tx1"/>
                </a:solidFill>
                <a:effectLst/>
                <a:latin typeface="+mn-lt"/>
                <a:ea typeface="+mn-ea"/>
                <a:cs typeface="+mn-cs"/>
              </a:rPr>
              <a:t>At each time step, d3ploy will predict the demand and supply of a commodity for the next time step. </a:t>
            </a:r>
          </a:p>
          <a:p>
            <a:r>
              <a:rPr lang="en-US" sz="1200" kern="1200" dirty="0">
                <a:solidFill>
                  <a:schemeClr val="tx1"/>
                </a:solidFill>
                <a:effectLst/>
                <a:latin typeface="+mn-lt"/>
                <a:ea typeface="+mn-ea"/>
                <a:cs typeface="+mn-cs"/>
              </a:rPr>
              <a:t>If it predicts an undersupply, it responds by deploying the fewest number of available facilities to meet demand with minimal oversupply. This will be repeated for all commodities that are controlled by that d3ploy institution. After all that is done, it will move on to the next time step. </a:t>
            </a:r>
          </a:p>
          <a:p>
            <a:endParaRPr lang="en-US" sz="1200" kern="1200" dirty="0">
              <a:solidFill>
                <a:schemeClr val="tx1"/>
              </a:solidFill>
              <a:effectLst/>
              <a:latin typeface="+mn-lt"/>
              <a:ea typeface="+mn-ea"/>
              <a:cs typeface="+mn-cs"/>
            </a:endParaRPr>
          </a:p>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43443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35072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input parameters for d3ploy. Go through each input option. </a:t>
            </a:r>
          </a:p>
          <a:p>
            <a:endParaRPr lang="en-US" dirty="0"/>
          </a:p>
          <a:p>
            <a:r>
              <a:rPr lang="en-US" dirty="0"/>
              <a:t>I will give an example scenario and the resulting plots are on the next slide. </a:t>
            </a:r>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3147076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simple transition scenario, we initially have 10 reactors that meet the 10000MW power demand. At time step 40, they start to decommission. This is where d3ploy comes in to meet the power demand. D3ploy begins to deploy newreactor facilities to meet the gap in power supply to ensure that the power demand is met for all time steps. </a:t>
            </a:r>
            <a:r>
              <a:rPr lang="en-US" sz="1200" kern="1200" dirty="0">
                <a:solidFill>
                  <a:schemeClr val="tx1"/>
                </a:solidFill>
                <a:effectLst/>
                <a:latin typeface="+mn-lt"/>
                <a:ea typeface="+mn-ea"/>
                <a:cs typeface="+mn-cs"/>
              </a:rPr>
              <a:t>By using a combination of the fast </a:t>
            </a:r>
            <a:r>
              <a:rPr lang="en-US" sz="1200" kern="1200" dirty="0" err="1">
                <a:solidFill>
                  <a:schemeClr val="tx1"/>
                </a:solidFill>
                <a:effectLst/>
                <a:latin typeface="+mn-lt"/>
                <a:ea typeface="+mn-ea"/>
                <a:cs typeface="+mn-cs"/>
              </a:rPr>
              <a:t>fourier</a:t>
            </a:r>
            <a:r>
              <a:rPr lang="en-US" sz="1200" kern="1200" dirty="0">
                <a:solidFill>
                  <a:schemeClr val="tx1"/>
                </a:solidFill>
                <a:effectLst/>
                <a:latin typeface="+mn-lt"/>
                <a:ea typeface="+mn-ea"/>
                <a:cs typeface="+mn-cs"/>
              </a:rPr>
              <a:t> transform method for predicting demand and setting the supply buffer to 3000MW (the capacity of 3 reactors), the simulation does not under supply power. The red T’s refer to demand and the blue crosses supply.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Precisely meeting demand during a transition is difficult, that’s why you need a buffer to provide surplus capacity. </a:t>
            </a:r>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918770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228600" y="2382838"/>
            <a:ext cx="4768850" cy="942975"/>
          </a:xfrm>
          <a:prstGeom prst="rect">
            <a:avLst/>
          </a:prstGeom>
        </p:spPr>
        <p:txBody>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fontAlgn="auto">
              <a:lnSpc>
                <a:spcPct val="120000"/>
              </a:lnSpc>
              <a:spcBef>
                <a:spcPts val="0"/>
              </a:spcBef>
              <a:spcAft>
                <a:spcPts val="0"/>
              </a:spcAft>
              <a:defRPr/>
            </a:pPr>
            <a:r>
              <a:rPr lang="en-US" sz="1400" b="1" dirty="0">
                <a:solidFill>
                  <a:srgbClr val="131F33"/>
                </a:solidFill>
                <a:latin typeface="+mn-lt"/>
                <a:ea typeface="+mn-ea"/>
                <a:cs typeface="Georgia"/>
              </a:rPr>
              <a:t>Name  </a:t>
            </a:r>
          </a:p>
          <a:p>
            <a:pPr fontAlgn="auto">
              <a:lnSpc>
                <a:spcPct val="120000"/>
              </a:lnSpc>
              <a:spcBef>
                <a:spcPts val="0"/>
              </a:spcBef>
              <a:spcAft>
                <a:spcPts val="0"/>
              </a:spcAft>
              <a:defRPr/>
            </a:pPr>
            <a:r>
              <a:rPr lang="en-US" sz="1400" dirty="0">
                <a:solidFill>
                  <a:srgbClr val="131F33"/>
                </a:solidFill>
                <a:latin typeface="+mn-lt"/>
                <a:ea typeface="+mn-ea"/>
                <a:cs typeface="Georgia"/>
              </a:rPr>
              <a:t>Date</a:t>
            </a:r>
          </a:p>
          <a:p>
            <a:pPr lvl="0"/>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0284" y="6008552"/>
            <a:ext cx="1843813" cy="320040"/>
          </a:xfrm>
          <a:prstGeom prst="rect">
            <a:avLst/>
          </a:prstGeom>
        </p:spPr>
      </p:pic>
    </p:spTree>
    <p:extLst>
      <p:ext uri="{BB962C8B-B14F-4D97-AF65-F5344CB8AC3E}">
        <p14:creationId xmlns:p14="http://schemas.microsoft.com/office/powerpoint/2010/main" val="147288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819400" y="274638"/>
            <a:ext cx="5867400" cy="1143000"/>
          </a:xfrm>
          <a:prstGeom prst="rect">
            <a:avLst/>
          </a:prstGeom>
        </p:spPr>
        <p:txBody>
          <a:bodyPr/>
          <a:lstStyle/>
          <a:p>
            <a:pPr algn="l"/>
            <a:r>
              <a:rPr lang="en-US" dirty="0">
                <a:solidFill>
                  <a:srgbClr val="FA6300"/>
                </a:solidFill>
              </a:rPr>
              <a:t>Slide Title</a:t>
            </a:r>
          </a:p>
        </p:txBody>
      </p:sp>
      <p:sp>
        <p:nvSpPr>
          <p:cNvPr id="9" name="Content Placeholder 2"/>
          <p:cNvSpPr>
            <a:spLocks noGrp="1"/>
          </p:cNvSpPr>
          <p:nvPr>
            <p:ph idx="1"/>
          </p:nvPr>
        </p:nvSpPr>
        <p:spPr>
          <a:xfrm>
            <a:off x="2819400" y="1600200"/>
            <a:ext cx="5867400" cy="4525963"/>
          </a:xfrm>
          <a:prstGeom prst="rect">
            <a:avLst/>
          </a:prstGeom>
        </p:spPr>
        <p:txBody>
          <a:bodyPr/>
          <a:lstStyle/>
          <a:p>
            <a:pPr defTabSz="914400"/>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no sea </a:t>
            </a:r>
            <a:r>
              <a:rPr lang="en-US" sz="2000" dirty="0" err="1">
                <a:solidFill>
                  <a:schemeClr val="bg1">
                    <a:lumMod val="50000"/>
                  </a:schemeClr>
                </a:solidFill>
                <a:latin typeface="Georgia"/>
                <a:cs typeface="Georgia"/>
              </a:rPr>
              <a:t>takimata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sanctus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 At </a:t>
            </a:r>
            <a:r>
              <a:rPr lang="en-US" sz="2000" dirty="0" err="1">
                <a:solidFill>
                  <a:schemeClr val="bg1">
                    <a:lumMod val="50000"/>
                  </a:schemeClr>
                </a:solidFill>
                <a:latin typeface="Georgia"/>
                <a:cs typeface="Georgia"/>
              </a:rPr>
              <a:t>vero</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eos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accusam</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justo</a:t>
            </a:r>
            <a:r>
              <a:rPr lang="en-US" sz="2000" dirty="0">
                <a:solidFill>
                  <a:schemeClr val="bg1">
                    <a:lumMod val="50000"/>
                  </a:schemeClr>
                </a:solidFill>
                <a:latin typeface="Georgia"/>
                <a:cs typeface="Georgia"/>
              </a:rPr>
              <a:t> duo </a:t>
            </a:r>
            <a:r>
              <a:rPr lang="en-US" sz="2000" dirty="0" err="1">
                <a:solidFill>
                  <a:schemeClr val="bg1">
                    <a:lumMod val="50000"/>
                  </a:schemeClr>
                </a:solidFill>
                <a:latin typeface="Georgia"/>
                <a:cs typeface="Georgia"/>
              </a:rPr>
              <a:t>dolores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ea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rebum</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Consectetuer</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adipiscing</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sed</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diam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nonummy</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nibh</a:t>
            </a:r>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Duis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autem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eum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iriure</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esse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molestie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consequat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a:t>
            </a:r>
          </a:p>
          <a:p>
            <a:endParaRPr lang="en-US" sz="2000" dirty="0">
              <a:solidFill>
                <a:schemeClr val="bg1">
                  <a:lumMod val="50000"/>
                </a:schemeClr>
              </a:solidFill>
              <a:latin typeface="Georgia"/>
              <a:cs typeface="Georgia"/>
            </a:endParaRPr>
          </a:p>
        </p:txBody>
      </p:sp>
      <p:sp>
        <p:nvSpPr>
          <p:cNvPr id="2" name="TextBox 1">
            <a:extLst>
              <a:ext uri="{FF2B5EF4-FFF2-40B4-BE49-F238E27FC236}">
                <a16:creationId xmlns:a16="http://schemas.microsoft.com/office/drawing/2014/main" id="{5843D515-49F9-AF46-9F3D-AAC610E81D82}"/>
              </a:ext>
            </a:extLst>
          </p:cNvPr>
          <p:cNvSpPr txBox="1"/>
          <p:nvPr userDrawn="1"/>
        </p:nvSpPr>
        <p:spPr>
          <a:xfrm>
            <a:off x="6653048" y="6353503"/>
            <a:ext cx="1560786" cy="338554"/>
          </a:xfrm>
          <a:prstGeom prst="rect">
            <a:avLst/>
          </a:prstGeom>
          <a:noFill/>
        </p:spPr>
        <p:txBody>
          <a:bodyPr wrap="square" rtlCol="0">
            <a:spAutoFit/>
          </a:bodyPr>
          <a:lstStyle/>
          <a:p>
            <a:pPr algn="r"/>
            <a:fld id="{04C3854C-ED34-B14E-9AC8-FC35DD30AE22}" type="slidenum">
              <a:rPr lang="en-US" sz="1600" smtClean="0">
                <a:latin typeface="Helvetica" pitchFamily="2" charset="0"/>
              </a:rPr>
              <a:pPr algn="r"/>
              <a:t>‹#›</a:t>
            </a:fld>
            <a:r>
              <a:rPr lang="en-US" sz="1600" dirty="0">
                <a:latin typeface="Helvetica" pitchFamily="2" charset="0"/>
              </a:rPr>
              <a:t>/20</a:t>
            </a:r>
          </a:p>
        </p:txBody>
      </p:sp>
    </p:spTree>
    <p:extLst>
      <p:ext uri="{BB962C8B-B14F-4D97-AF65-F5344CB8AC3E}">
        <p14:creationId xmlns:p14="http://schemas.microsoft.com/office/powerpoint/2010/main" val="1281579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088923"/>
      </p:ext>
    </p:extLst>
  </p:cSld>
  <p:clrMap bg1="lt1" tx1="dk1" bg2="lt2" tx2="dk2" accent1="accent1" accent2="accent2" accent3="accent3" accent4="accent4" accent5="accent5" accent6="accent6" hlink="hlink" folHlink="folHlink"/>
  <p:sldLayoutIdLst>
    <p:sldLayoutId id="2147483659" r:id="rId1"/>
    <p:sldLayoutId id="2147483650"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367496" y="547607"/>
            <a:ext cx="8382366" cy="981648"/>
          </a:xfrm>
          <a:prstGeom prst="rect">
            <a:avLst/>
          </a:prstGeom>
        </p:spPr>
        <p:txBody>
          <a:bodyPr/>
          <a:lstStyle/>
          <a:p>
            <a:pPr algn="ctr"/>
            <a:r>
              <a:rPr lang="en-US" sz="2800" b="1" dirty="0">
                <a:solidFill>
                  <a:srgbClr val="13294B"/>
                </a:solidFill>
                <a:latin typeface="Helvetica" pitchFamily="2" charset="0"/>
                <a:ea typeface="Georgia" charset="0"/>
                <a:cs typeface="Georgia" charset="0"/>
              </a:rPr>
              <a:t>Demand Driven Deployment Capabilities in Cyclus</a:t>
            </a:r>
          </a:p>
        </p:txBody>
      </p:sp>
      <p:sp>
        <p:nvSpPr>
          <p:cNvPr id="9" name="Content Placeholder 2"/>
          <p:cNvSpPr>
            <a:spLocks noGrp="1"/>
          </p:cNvSpPr>
          <p:nvPr>
            <p:ph sz="quarter" idx="10"/>
          </p:nvPr>
        </p:nvSpPr>
        <p:spPr>
          <a:xfrm>
            <a:off x="367495" y="2180161"/>
            <a:ext cx="8382366" cy="597829"/>
          </a:xfrm>
        </p:spPr>
        <p:txBody>
          <a:bodyPr/>
          <a:lstStyle/>
          <a:p>
            <a:pPr algn="ctr"/>
            <a:r>
              <a:rPr lang="en-US" sz="2400" dirty="0">
                <a:solidFill>
                  <a:srgbClr val="13294B"/>
                </a:solidFill>
                <a:latin typeface="Helvetica" pitchFamily="2" charset="0"/>
                <a:ea typeface="Calibri" charset="0"/>
                <a:cs typeface="Calibri" charset="0"/>
              </a:rPr>
              <a:t>Gwendolyn J. Chee</a:t>
            </a:r>
            <a:r>
              <a:rPr lang="en-US" sz="2400" baseline="30000" dirty="0">
                <a:solidFill>
                  <a:srgbClr val="13294B"/>
                </a:solidFill>
                <a:latin typeface="Helvetica" pitchFamily="2" charset="0"/>
                <a:ea typeface="Calibri" charset="0"/>
                <a:cs typeface="Calibri" charset="0"/>
              </a:rPr>
              <a:t>1</a:t>
            </a:r>
            <a:r>
              <a:rPr lang="en-US" sz="2400" dirty="0">
                <a:solidFill>
                  <a:srgbClr val="13294B"/>
                </a:solidFill>
                <a:latin typeface="Helvetica" pitchFamily="2" charset="0"/>
                <a:ea typeface="Calibri" charset="0"/>
                <a:cs typeface="Calibri" charset="0"/>
              </a:rPr>
              <a:t>, Robert R. Flanagan</a:t>
            </a:r>
            <a:r>
              <a:rPr lang="en-US" sz="2400" baseline="30000" dirty="0">
                <a:solidFill>
                  <a:srgbClr val="13294B"/>
                </a:solidFill>
                <a:latin typeface="Helvetica" pitchFamily="2" charset="0"/>
                <a:ea typeface="Calibri" charset="0"/>
                <a:cs typeface="Calibri" charset="0"/>
              </a:rPr>
              <a:t>2</a:t>
            </a:r>
            <a:r>
              <a:rPr lang="en-US" sz="2400" dirty="0">
                <a:solidFill>
                  <a:srgbClr val="13294B"/>
                </a:solidFill>
                <a:latin typeface="Helvetica" pitchFamily="2" charset="0"/>
                <a:ea typeface="Calibri" charset="0"/>
                <a:cs typeface="Calibri" charset="0"/>
              </a:rPr>
              <a:t>, Kathryn D. Huff</a:t>
            </a:r>
            <a:r>
              <a:rPr lang="en-US" sz="2400" baseline="30000" dirty="0">
                <a:solidFill>
                  <a:srgbClr val="13294B"/>
                </a:solidFill>
                <a:latin typeface="Helvetica" pitchFamily="2" charset="0"/>
                <a:ea typeface="Calibri" charset="0"/>
                <a:cs typeface="Calibri" charset="0"/>
              </a:rPr>
              <a:t>1</a:t>
            </a:r>
            <a:endParaRPr lang="en-US" sz="2400" dirty="0">
              <a:solidFill>
                <a:srgbClr val="13294B"/>
              </a:solidFill>
              <a:latin typeface="Helvetica" pitchFamily="2" charset="0"/>
              <a:ea typeface="Calibri" charset="0"/>
              <a:cs typeface="Calibri" charset="0"/>
            </a:endParaRPr>
          </a:p>
        </p:txBody>
      </p:sp>
      <p:sp>
        <p:nvSpPr>
          <p:cNvPr id="2" name="TextBox 1">
            <a:extLst>
              <a:ext uri="{FF2B5EF4-FFF2-40B4-BE49-F238E27FC236}">
                <a16:creationId xmlns:a16="http://schemas.microsoft.com/office/drawing/2014/main" id="{77E3BC10-17A0-BB47-B2F8-F247B33D5F10}"/>
              </a:ext>
            </a:extLst>
          </p:cNvPr>
          <p:cNvSpPr txBox="1"/>
          <p:nvPr/>
        </p:nvSpPr>
        <p:spPr>
          <a:xfrm>
            <a:off x="1996782" y="2777990"/>
            <a:ext cx="5123793" cy="646331"/>
          </a:xfrm>
          <a:prstGeom prst="rect">
            <a:avLst/>
          </a:prstGeom>
          <a:noFill/>
        </p:spPr>
        <p:txBody>
          <a:bodyPr wrap="square" rtlCol="0">
            <a:spAutoFit/>
          </a:bodyPr>
          <a:lstStyle/>
          <a:p>
            <a:pPr algn="ctr"/>
            <a:r>
              <a:rPr lang="en-US" baseline="30000" dirty="0">
                <a:solidFill>
                  <a:srgbClr val="13294B"/>
                </a:solidFill>
                <a:latin typeface="Helvetica" pitchFamily="2" charset="0"/>
                <a:ea typeface="Calibri" charset="0"/>
                <a:cs typeface="Calibri" charset="0"/>
              </a:rPr>
              <a:t>1</a:t>
            </a:r>
            <a:r>
              <a:rPr lang="en-US" dirty="0">
                <a:solidFill>
                  <a:srgbClr val="13294B"/>
                </a:solidFill>
                <a:latin typeface="Helvetica" pitchFamily="2" charset="0"/>
                <a:ea typeface="Calibri" charset="0"/>
                <a:cs typeface="Calibri" charset="0"/>
              </a:rPr>
              <a:t>University of Illinois at Urbana-Champaign</a:t>
            </a:r>
          </a:p>
          <a:p>
            <a:pPr algn="ctr"/>
            <a:r>
              <a:rPr lang="en-US" baseline="30000" dirty="0">
                <a:solidFill>
                  <a:srgbClr val="13294B"/>
                </a:solidFill>
                <a:latin typeface="Helvetica" pitchFamily="2" charset="0"/>
                <a:ea typeface="Calibri" charset="0"/>
                <a:cs typeface="Calibri" charset="0"/>
              </a:rPr>
              <a:t>2</a:t>
            </a:r>
            <a:r>
              <a:rPr lang="en-US" dirty="0">
                <a:solidFill>
                  <a:srgbClr val="13294B"/>
                </a:solidFill>
                <a:latin typeface="Helvetica" pitchFamily="2" charset="0"/>
                <a:ea typeface="Calibri" charset="0"/>
                <a:cs typeface="Calibri" charset="0"/>
              </a:rPr>
              <a:t>University of South Carolina</a:t>
            </a:r>
            <a:endParaRPr lang="en-US" baseline="30000" dirty="0">
              <a:solidFill>
                <a:srgbClr val="13294B"/>
              </a:solidFill>
              <a:latin typeface="Helvetica" pitchFamily="2" charset="0"/>
              <a:ea typeface="Calibri" charset="0"/>
              <a:cs typeface="Calibri" charset="0"/>
            </a:endParaRPr>
          </a:p>
        </p:txBody>
      </p:sp>
      <p:sp>
        <p:nvSpPr>
          <p:cNvPr id="3" name="TextBox 2">
            <a:extLst>
              <a:ext uri="{FF2B5EF4-FFF2-40B4-BE49-F238E27FC236}">
                <a16:creationId xmlns:a16="http://schemas.microsoft.com/office/drawing/2014/main" id="{A28093F8-147C-2343-B9D1-CCAC3DAE9E09}"/>
              </a:ext>
            </a:extLst>
          </p:cNvPr>
          <p:cNvSpPr txBox="1"/>
          <p:nvPr/>
        </p:nvSpPr>
        <p:spPr>
          <a:xfrm>
            <a:off x="3258023" y="3433680"/>
            <a:ext cx="2601310" cy="369332"/>
          </a:xfrm>
          <a:prstGeom prst="rect">
            <a:avLst/>
          </a:prstGeom>
          <a:noFill/>
        </p:spPr>
        <p:txBody>
          <a:bodyPr wrap="square" rtlCol="0">
            <a:spAutoFit/>
          </a:bodyPr>
          <a:lstStyle/>
          <a:p>
            <a:pPr algn="ctr"/>
            <a:r>
              <a:rPr lang="en-US" dirty="0">
                <a:latin typeface="Helvetica" pitchFamily="2" charset="0"/>
              </a:rPr>
              <a:t>June 26, 2019</a:t>
            </a:r>
          </a:p>
        </p:txBody>
      </p:sp>
      <p:sp>
        <p:nvSpPr>
          <p:cNvPr id="5" name="TextBox 4">
            <a:extLst>
              <a:ext uri="{FF2B5EF4-FFF2-40B4-BE49-F238E27FC236}">
                <a16:creationId xmlns:a16="http://schemas.microsoft.com/office/drawing/2014/main" id="{45E3EC73-21CC-B044-B24D-62369DB9C8E8}"/>
              </a:ext>
            </a:extLst>
          </p:cNvPr>
          <p:cNvSpPr txBox="1"/>
          <p:nvPr/>
        </p:nvSpPr>
        <p:spPr>
          <a:xfrm>
            <a:off x="367496" y="1676926"/>
            <a:ext cx="8382366" cy="369332"/>
          </a:xfrm>
          <a:prstGeom prst="rect">
            <a:avLst/>
          </a:prstGeom>
          <a:noFill/>
        </p:spPr>
        <p:txBody>
          <a:bodyPr wrap="square" rtlCol="0">
            <a:spAutoFit/>
          </a:bodyPr>
          <a:lstStyle/>
          <a:p>
            <a:pPr algn="ctr"/>
            <a:r>
              <a:rPr lang="en-US" b="1" dirty="0" err="1">
                <a:solidFill>
                  <a:srgbClr val="13294B"/>
                </a:solidFill>
                <a:latin typeface="Helvetica" pitchFamily="2" charset="0"/>
                <a:ea typeface="Georgia" charset="0"/>
                <a:cs typeface="Georgia" charset="0"/>
              </a:rPr>
              <a:t>TwoFCS</a:t>
            </a:r>
            <a:r>
              <a:rPr lang="en-US" b="1" dirty="0">
                <a:solidFill>
                  <a:srgbClr val="13294B"/>
                </a:solidFill>
                <a:latin typeface="Helvetica" pitchFamily="2" charset="0"/>
                <a:ea typeface="Georgia" charset="0"/>
                <a:cs typeface="Georgia" charset="0"/>
              </a:rPr>
              <a:t> Workshop 2019</a:t>
            </a:r>
            <a:endParaRPr lang="en-US" dirty="0"/>
          </a:p>
        </p:txBody>
      </p:sp>
    </p:spTree>
    <p:extLst>
      <p:ext uri="{BB962C8B-B14F-4D97-AF65-F5344CB8AC3E}">
        <p14:creationId xmlns:p14="http://schemas.microsoft.com/office/powerpoint/2010/main" val="25516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2400" b="1" dirty="0">
                <a:solidFill>
                  <a:srgbClr val="13294B"/>
                </a:solidFill>
                <a:latin typeface="Helvetica" pitchFamily="2" charset="0"/>
                <a:ea typeface="Georgia" charset="0"/>
                <a:cs typeface="Georgia" charset="0"/>
              </a:rPr>
              <a:t>Constant Power Demand: Supporting Facility Deployment</a:t>
            </a:r>
            <a:endParaRPr lang="en-US" sz="24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7" name="Picture 6">
            <a:extLst>
              <a:ext uri="{FF2B5EF4-FFF2-40B4-BE49-F238E27FC236}">
                <a16:creationId xmlns:a16="http://schemas.microsoft.com/office/drawing/2014/main" id="{4D0D7D1D-D4E4-F742-8E2F-B66B3AD0FD55}"/>
              </a:ext>
            </a:extLst>
          </p:cNvPr>
          <p:cNvPicPr>
            <a:picLocks noChangeAspect="1"/>
          </p:cNvPicPr>
          <p:nvPr/>
        </p:nvPicPr>
        <p:blipFill>
          <a:blip r:embed="rId3"/>
          <a:stretch>
            <a:fillRect/>
          </a:stretch>
        </p:blipFill>
        <p:spPr>
          <a:xfrm>
            <a:off x="926377" y="1545141"/>
            <a:ext cx="6388212" cy="3767717"/>
          </a:xfrm>
          <a:prstGeom prst="rect">
            <a:avLst/>
          </a:prstGeom>
        </p:spPr>
      </p:pic>
      <p:sp>
        <p:nvSpPr>
          <p:cNvPr id="10" name="TextBox 9">
            <a:extLst>
              <a:ext uri="{FF2B5EF4-FFF2-40B4-BE49-F238E27FC236}">
                <a16:creationId xmlns:a16="http://schemas.microsoft.com/office/drawing/2014/main" id="{7598B78C-0AFC-7E4E-9935-E51CC11280EA}"/>
              </a:ext>
            </a:extLst>
          </p:cNvPr>
          <p:cNvSpPr txBox="1"/>
          <p:nvPr/>
        </p:nvSpPr>
        <p:spPr>
          <a:xfrm>
            <a:off x="1308881" y="5550496"/>
            <a:ext cx="5545491" cy="461665"/>
          </a:xfrm>
          <a:prstGeom prst="rect">
            <a:avLst/>
          </a:prstGeom>
          <a:noFill/>
        </p:spPr>
        <p:txBody>
          <a:bodyPr wrap="square" rtlCol="0">
            <a:spAutoFit/>
          </a:bodyPr>
          <a:lstStyle/>
          <a:p>
            <a:r>
              <a:rPr lang="en-US" sz="1200" dirty="0">
                <a:latin typeface="Helvetica" pitchFamily="2" charset="0"/>
              </a:rPr>
              <a:t>Figure 5: Fuel commodity supply and demand for transition scenario of constant 10000MW power demand</a:t>
            </a:r>
          </a:p>
        </p:txBody>
      </p:sp>
    </p:spTree>
    <p:extLst>
      <p:ext uri="{BB962C8B-B14F-4D97-AF65-F5344CB8AC3E}">
        <p14:creationId xmlns:p14="http://schemas.microsoft.com/office/powerpoint/2010/main" val="401273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2400" b="1" dirty="0">
                <a:solidFill>
                  <a:srgbClr val="13294B"/>
                </a:solidFill>
                <a:latin typeface="Helvetica" pitchFamily="2" charset="0"/>
                <a:ea typeface="Georgia" charset="0"/>
                <a:cs typeface="Georgia" charset="0"/>
              </a:rPr>
              <a:t>Constant Power Demand: Supporting Facility Deployment</a:t>
            </a:r>
            <a:endParaRPr lang="en-US" sz="24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3" name="Picture 2">
            <a:extLst>
              <a:ext uri="{FF2B5EF4-FFF2-40B4-BE49-F238E27FC236}">
                <a16:creationId xmlns:a16="http://schemas.microsoft.com/office/drawing/2014/main" id="{AF400364-EE77-7244-8549-1B5A73BBD4EE}"/>
              </a:ext>
            </a:extLst>
          </p:cNvPr>
          <p:cNvPicPr>
            <a:picLocks noChangeAspect="1"/>
          </p:cNvPicPr>
          <p:nvPr/>
        </p:nvPicPr>
        <p:blipFill>
          <a:blip r:embed="rId3"/>
          <a:stretch>
            <a:fillRect/>
          </a:stretch>
        </p:blipFill>
        <p:spPr>
          <a:xfrm>
            <a:off x="885163" y="1546359"/>
            <a:ext cx="6540873" cy="3865061"/>
          </a:xfrm>
          <a:prstGeom prst="rect">
            <a:avLst/>
          </a:prstGeom>
        </p:spPr>
      </p:pic>
      <p:sp>
        <p:nvSpPr>
          <p:cNvPr id="11" name="TextBox 10">
            <a:extLst>
              <a:ext uri="{FF2B5EF4-FFF2-40B4-BE49-F238E27FC236}">
                <a16:creationId xmlns:a16="http://schemas.microsoft.com/office/drawing/2014/main" id="{449247EA-2050-B944-B33F-D2030E4316EE}"/>
              </a:ext>
            </a:extLst>
          </p:cNvPr>
          <p:cNvSpPr txBox="1"/>
          <p:nvPr/>
        </p:nvSpPr>
        <p:spPr>
          <a:xfrm>
            <a:off x="1309330" y="5497456"/>
            <a:ext cx="5188373" cy="461665"/>
          </a:xfrm>
          <a:prstGeom prst="rect">
            <a:avLst/>
          </a:prstGeom>
          <a:noFill/>
        </p:spPr>
        <p:txBody>
          <a:bodyPr wrap="square" rtlCol="0">
            <a:spAutoFit/>
          </a:bodyPr>
          <a:lstStyle/>
          <a:p>
            <a:r>
              <a:rPr lang="en-US" sz="1200" dirty="0">
                <a:latin typeface="Helvetica" pitchFamily="2" charset="0"/>
              </a:rPr>
              <a:t>Figure 6: Spent Fuel commodity supply and demand for transition scenario of constant 10000MW power demand</a:t>
            </a:r>
          </a:p>
        </p:txBody>
      </p:sp>
    </p:spTree>
    <p:extLst>
      <p:ext uri="{BB962C8B-B14F-4D97-AF65-F5344CB8AC3E}">
        <p14:creationId xmlns:p14="http://schemas.microsoft.com/office/powerpoint/2010/main" val="384440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775675"/>
            <a:ext cx="7045036" cy="731838"/>
          </a:xfrm>
        </p:spPr>
        <p:txBody>
          <a:bodyPr/>
          <a:lstStyle/>
          <a:p>
            <a:pPr algn="l"/>
            <a:r>
              <a:rPr lang="en-US" sz="2400" b="1" dirty="0">
                <a:solidFill>
                  <a:srgbClr val="13294B"/>
                </a:solidFill>
                <a:latin typeface="Helvetica" pitchFamily="2" charset="0"/>
                <a:ea typeface="Georgia" charset="0"/>
                <a:cs typeface="Georgia" charset="0"/>
              </a:rPr>
              <a:t>Linear Power Demand: Reactor Deployment</a:t>
            </a:r>
            <a:endParaRPr lang="en-US" sz="24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3" name="Picture 2">
            <a:extLst>
              <a:ext uri="{FF2B5EF4-FFF2-40B4-BE49-F238E27FC236}">
                <a16:creationId xmlns:a16="http://schemas.microsoft.com/office/drawing/2014/main" id="{DE02C11B-0CDA-7D41-988D-A2C6F0B82F60}"/>
              </a:ext>
            </a:extLst>
          </p:cNvPr>
          <p:cNvPicPr>
            <a:picLocks noChangeAspect="1"/>
          </p:cNvPicPr>
          <p:nvPr/>
        </p:nvPicPr>
        <p:blipFill>
          <a:blip r:embed="rId3"/>
          <a:stretch>
            <a:fillRect/>
          </a:stretch>
        </p:blipFill>
        <p:spPr>
          <a:xfrm>
            <a:off x="381000" y="1309500"/>
            <a:ext cx="7045036" cy="4170875"/>
          </a:xfrm>
          <a:prstGeom prst="rect">
            <a:avLst/>
          </a:prstGeom>
        </p:spPr>
      </p:pic>
      <p:sp>
        <p:nvSpPr>
          <p:cNvPr id="7" name="TextBox 6">
            <a:extLst>
              <a:ext uri="{FF2B5EF4-FFF2-40B4-BE49-F238E27FC236}">
                <a16:creationId xmlns:a16="http://schemas.microsoft.com/office/drawing/2014/main" id="{71173A46-3DB6-C545-81AA-170E98753724}"/>
              </a:ext>
            </a:extLst>
          </p:cNvPr>
          <p:cNvSpPr txBox="1"/>
          <p:nvPr/>
        </p:nvSpPr>
        <p:spPr>
          <a:xfrm>
            <a:off x="1308881" y="5708049"/>
            <a:ext cx="5322335" cy="461665"/>
          </a:xfrm>
          <a:prstGeom prst="rect">
            <a:avLst/>
          </a:prstGeom>
          <a:noFill/>
        </p:spPr>
        <p:txBody>
          <a:bodyPr wrap="square" rtlCol="0">
            <a:spAutoFit/>
          </a:bodyPr>
          <a:lstStyle/>
          <a:p>
            <a:r>
              <a:rPr lang="en-US" sz="1200" dirty="0">
                <a:latin typeface="Helvetica" pitchFamily="2" charset="0"/>
              </a:rPr>
              <a:t>Figure 7: Power commodity supply and demand for transition scenario of linearly increasing power demand</a:t>
            </a:r>
          </a:p>
        </p:txBody>
      </p:sp>
    </p:spTree>
    <p:extLst>
      <p:ext uri="{BB962C8B-B14F-4D97-AF65-F5344CB8AC3E}">
        <p14:creationId xmlns:p14="http://schemas.microsoft.com/office/powerpoint/2010/main" val="2441093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775675"/>
            <a:ext cx="7045036" cy="731838"/>
          </a:xfrm>
        </p:spPr>
        <p:txBody>
          <a:bodyPr/>
          <a:lstStyle/>
          <a:p>
            <a:pPr algn="l"/>
            <a:r>
              <a:rPr lang="en-US" sz="2400" b="1" dirty="0">
                <a:solidFill>
                  <a:srgbClr val="13294B"/>
                </a:solidFill>
                <a:latin typeface="Helvetica" pitchFamily="2" charset="0"/>
                <a:ea typeface="Georgia" charset="0"/>
                <a:cs typeface="Georgia" charset="0"/>
              </a:rPr>
              <a:t>Linear Power Demand: Supporting Facility Deployment</a:t>
            </a:r>
            <a:endParaRPr lang="en-US" sz="24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sp>
        <p:nvSpPr>
          <p:cNvPr id="7" name="TextBox 6">
            <a:extLst>
              <a:ext uri="{FF2B5EF4-FFF2-40B4-BE49-F238E27FC236}">
                <a16:creationId xmlns:a16="http://schemas.microsoft.com/office/drawing/2014/main" id="{71173A46-3DB6-C545-81AA-170E98753724}"/>
              </a:ext>
            </a:extLst>
          </p:cNvPr>
          <p:cNvSpPr txBox="1"/>
          <p:nvPr/>
        </p:nvSpPr>
        <p:spPr>
          <a:xfrm>
            <a:off x="1308881" y="5708049"/>
            <a:ext cx="5322335" cy="461665"/>
          </a:xfrm>
          <a:prstGeom prst="rect">
            <a:avLst/>
          </a:prstGeom>
          <a:noFill/>
        </p:spPr>
        <p:txBody>
          <a:bodyPr wrap="square" rtlCol="0">
            <a:spAutoFit/>
          </a:bodyPr>
          <a:lstStyle/>
          <a:p>
            <a:r>
              <a:rPr lang="en-US" sz="1200" dirty="0">
                <a:latin typeface="Helvetica" pitchFamily="2" charset="0"/>
              </a:rPr>
              <a:t>Figure 8: Fuel commodity supply and demand for transition scenario of linearly increasing power demand</a:t>
            </a:r>
          </a:p>
        </p:txBody>
      </p:sp>
      <p:pic>
        <p:nvPicPr>
          <p:cNvPr id="4" name="Picture 3">
            <a:extLst>
              <a:ext uri="{FF2B5EF4-FFF2-40B4-BE49-F238E27FC236}">
                <a16:creationId xmlns:a16="http://schemas.microsoft.com/office/drawing/2014/main" id="{1D516D67-CB7B-904D-88F9-243AD1B03035}"/>
              </a:ext>
            </a:extLst>
          </p:cNvPr>
          <p:cNvPicPr>
            <a:picLocks noChangeAspect="1"/>
          </p:cNvPicPr>
          <p:nvPr/>
        </p:nvPicPr>
        <p:blipFill>
          <a:blip r:embed="rId3"/>
          <a:stretch>
            <a:fillRect/>
          </a:stretch>
        </p:blipFill>
        <p:spPr>
          <a:xfrm>
            <a:off x="737712" y="1671491"/>
            <a:ext cx="6464672" cy="3812812"/>
          </a:xfrm>
          <a:prstGeom prst="rect">
            <a:avLst/>
          </a:prstGeom>
        </p:spPr>
      </p:pic>
    </p:spTree>
    <p:extLst>
      <p:ext uri="{BB962C8B-B14F-4D97-AF65-F5344CB8AC3E}">
        <p14:creationId xmlns:p14="http://schemas.microsoft.com/office/powerpoint/2010/main" val="148969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775675"/>
            <a:ext cx="7045036" cy="731838"/>
          </a:xfrm>
        </p:spPr>
        <p:txBody>
          <a:bodyPr/>
          <a:lstStyle/>
          <a:p>
            <a:pPr algn="l"/>
            <a:r>
              <a:rPr lang="en-US" sz="2400" b="1" dirty="0">
                <a:solidFill>
                  <a:srgbClr val="13294B"/>
                </a:solidFill>
                <a:latin typeface="Helvetica" pitchFamily="2" charset="0"/>
                <a:ea typeface="Georgia" charset="0"/>
                <a:cs typeface="Georgia" charset="0"/>
              </a:rPr>
              <a:t>Linear Power Demand: Supporting Facility Deployment</a:t>
            </a:r>
            <a:endParaRPr lang="en-US" sz="24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sp>
        <p:nvSpPr>
          <p:cNvPr id="7" name="TextBox 6">
            <a:extLst>
              <a:ext uri="{FF2B5EF4-FFF2-40B4-BE49-F238E27FC236}">
                <a16:creationId xmlns:a16="http://schemas.microsoft.com/office/drawing/2014/main" id="{71173A46-3DB6-C545-81AA-170E98753724}"/>
              </a:ext>
            </a:extLst>
          </p:cNvPr>
          <p:cNvSpPr txBox="1"/>
          <p:nvPr/>
        </p:nvSpPr>
        <p:spPr>
          <a:xfrm>
            <a:off x="1308881" y="5708049"/>
            <a:ext cx="5322335" cy="461665"/>
          </a:xfrm>
          <a:prstGeom prst="rect">
            <a:avLst/>
          </a:prstGeom>
          <a:noFill/>
        </p:spPr>
        <p:txBody>
          <a:bodyPr wrap="square" rtlCol="0">
            <a:spAutoFit/>
          </a:bodyPr>
          <a:lstStyle/>
          <a:p>
            <a:r>
              <a:rPr lang="en-US" sz="1200" dirty="0">
                <a:latin typeface="Helvetica" pitchFamily="2" charset="0"/>
              </a:rPr>
              <a:t>Figure 9: Spent fuel commodity supply and demand for transition scenario of linearly increasing power demand</a:t>
            </a:r>
          </a:p>
        </p:txBody>
      </p:sp>
      <p:pic>
        <p:nvPicPr>
          <p:cNvPr id="3" name="Picture 2">
            <a:extLst>
              <a:ext uri="{FF2B5EF4-FFF2-40B4-BE49-F238E27FC236}">
                <a16:creationId xmlns:a16="http://schemas.microsoft.com/office/drawing/2014/main" id="{57DA671C-6F5F-DD43-BD1B-9BFC0398DF62}"/>
              </a:ext>
            </a:extLst>
          </p:cNvPr>
          <p:cNvPicPr>
            <a:picLocks noChangeAspect="1"/>
          </p:cNvPicPr>
          <p:nvPr/>
        </p:nvPicPr>
        <p:blipFill>
          <a:blip r:embed="rId3"/>
          <a:stretch>
            <a:fillRect/>
          </a:stretch>
        </p:blipFill>
        <p:spPr>
          <a:xfrm>
            <a:off x="758536" y="1663469"/>
            <a:ext cx="6667500" cy="3962400"/>
          </a:xfrm>
          <a:prstGeom prst="rect">
            <a:avLst/>
          </a:prstGeom>
        </p:spPr>
      </p:pic>
    </p:spTree>
    <p:extLst>
      <p:ext uri="{BB962C8B-B14F-4D97-AF65-F5344CB8AC3E}">
        <p14:creationId xmlns:p14="http://schemas.microsoft.com/office/powerpoint/2010/main" val="2638770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0999" y="685800"/>
            <a:ext cx="7332233" cy="731838"/>
          </a:xfrm>
        </p:spPr>
        <p:txBody>
          <a:bodyPr/>
          <a:lstStyle/>
          <a:p>
            <a:pPr algn="l"/>
            <a:r>
              <a:rPr lang="en-US" sz="2400" b="1" dirty="0">
                <a:solidFill>
                  <a:srgbClr val="13294B"/>
                </a:solidFill>
                <a:latin typeface="Helvetica" pitchFamily="2" charset="0"/>
                <a:ea typeface="Georgia" charset="0"/>
                <a:cs typeface="Georgia" charset="0"/>
              </a:rPr>
              <a:t>Sinusoidal Power Demand: Reactor Deployment</a:t>
            </a:r>
            <a:endParaRPr lang="en-US" sz="24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sp>
        <p:nvSpPr>
          <p:cNvPr id="7" name="TextBox 6">
            <a:extLst>
              <a:ext uri="{FF2B5EF4-FFF2-40B4-BE49-F238E27FC236}">
                <a16:creationId xmlns:a16="http://schemas.microsoft.com/office/drawing/2014/main" id="{787E78E7-1133-A54C-AA92-E9014066A1CB}"/>
              </a:ext>
            </a:extLst>
          </p:cNvPr>
          <p:cNvSpPr txBox="1"/>
          <p:nvPr/>
        </p:nvSpPr>
        <p:spPr>
          <a:xfrm>
            <a:off x="1308881" y="5791575"/>
            <a:ext cx="5322335" cy="461665"/>
          </a:xfrm>
          <a:prstGeom prst="rect">
            <a:avLst/>
          </a:prstGeom>
          <a:noFill/>
        </p:spPr>
        <p:txBody>
          <a:bodyPr wrap="square" rtlCol="0">
            <a:spAutoFit/>
          </a:bodyPr>
          <a:lstStyle/>
          <a:p>
            <a:r>
              <a:rPr lang="en-US" sz="1200" dirty="0">
                <a:latin typeface="Helvetica" pitchFamily="2" charset="0"/>
              </a:rPr>
              <a:t>Figure 10: Power commodity supply and demand for transition scenario of sinusoidal power demand</a:t>
            </a:r>
          </a:p>
        </p:txBody>
      </p:sp>
      <p:pic>
        <p:nvPicPr>
          <p:cNvPr id="4" name="Picture 3">
            <a:extLst>
              <a:ext uri="{FF2B5EF4-FFF2-40B4-BE49-F238E27FC236}">
                <a16:creationId xmlns:a16="http://schemas.microsoft.com/office/drawing/2014/main" id="{0A0345FC-83F5-D542-8D61-F7088948781B}"/>
              </a:ext>
            </a:extLst>
          </p:cNvPr>
          <p:cNvPicPr>
            <a:picLocks noChangeAspect="1"/>
          </p:cNvPicPr>
          <p:nvPr/>
        </p:nvPicPr>
        <p:blipFill>
          <a:blip r:embed="rId3"/>
          <a:stretch>
            <a:fillRect/>
          </a:stretch>
        </p:blipFill>
        <p:spPr>
          <a:xfrm>
            <a:off x="829764" y="1356893"/>
            <a:ext cx="7168541" cy="4243994"/>
          </a:xfrm>
          <a:prstGeom prst="rect">
            <a:avLst/>
          </a:prstGeom>
        </p:spPr>
      </p:pic>
    </p:spTree>
    <p:extLst>
      <p:ext uri="{BB962C8B-B14F-4D97-AF65-F5344CB8AC3E}">
        <p14:creationId xmlns:p14="http://schemas.microsoft.com/office/powerpoint/2010/main" val="23256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0999" y="685800"/>
            <a:ext cx="7332233" cy="731838"/>
          </a:xfrm>
        </p:spPr>
        <p:txBody>
          <a:bodyPr/>
          <a:lstStyle/>
          <a:p>
            <a:pPr algn="l"/>
            <a:r>
              <a:rPr lang="en-US" sz="2400" b="1" dirty="0">
                <a:solidFill>
                  <a:srgbClr val="13294B"/>
                </a:solidFill>
                <a:latin typeface="Helvetica" pitchFamily="2" charset="0"/>
                <a:ea typeface="Georgia" charset="0"/>
                <a:cs typeface="Georgia" charset="0"/>
              </a:rPr>
              <a:t>Sinusoidal Power Demand: Supporting Facility  Deployment</a:t>
            </a:r>
            <a:endParaRPr lang="en-US" sz="24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sp>
        <p:nvSpPr>
          <p:cNvPr id="7" name="TextBox 6">
            <a:extLst>
              <a:ext uri="{FF2B5EF4-FFF2-40B4-BE49-F238E27FC236}">
                <a16:creationId xmlns:a16="http://schemas.microsoft.com/office/drawing/2014/main" id="{787E78E7-1133-A54C-AA92-E9014066A1CB}"/>
              </a:ext>
            </a:extLst>
          </p:cNvPr>
          <p:cNvSpPr txBox="1"/>
          <p:nvPr/>
        </p:nvSpPr>
        <p:spPr>
          <a:xfrm>
            <a:off x="1308881" y="5819417"/>
            <a:ext cx="5322335" cy="461665"/>
          </a:xfrm>
          <a:prstGeom prst="rect">
            <a:avLst/>
          </a:prstGeom>
          <a:noFill/>
        </p:spPr>
        <p:txBody>
          <a:bodyPr wrap="square" rtlCol="0">
            <a:spAutoFit/>
          </a:bodyPr>
          <a:lstStyle/>
          <a:p>
            <a:r>
              <a:rPr lang="en-US" sz="1200" dirty="0">
                <a:latin typeface="Helvetica" pitchFamily="2" charset="0"/>
              </a:rPr>
              <a:t>Figure 11: Fuel commodity supply and demand for transition scenario of sinusoidal power demand</a:t>
            </a:r>
          </a:p>
        </p:txBody>
      </p:sp>
      <p:pic>
        <p:nvPicPr>
          <p:cNvPr id="4" name="Picture 3">
            <a:extLst>
              <a:ext uri="{FF2B5EF4-FFF2-40B4-BE49-F238E27FC236}">
                <a16:creationId xmlns:a16="http://schemas.microsoft.com/office/drawing/2014/main" id="{187A944B-8207-2648-98C4-BEC634902F88}"/>
              </a:ext>
            </a:extLst>
          </p:cNvPr>
          <p:cNvPicPr>
            <a:picLocks noChangeAspect="1"/>
          </p:cNvPicPr>
          <p:nvPr/>
        </p:nvPicPr>
        <p:blipFill>
          <a:blip r:embed="rId3"/>
          <a:stretch>
            <a:fillRect/>
          </a:stretch>
        </p:blipFill>
        <p:spPr>
          <a:xfrm>
            <a:off x="574099" y="1516137"/>
            <a:ext cx="7151185" cy="4217712"/>
          </a:xfrm>
          <a:prstGeom prst="rect">
            <a:avLst/>
          </a:prstGeom>
        </p:spPr>
      </p:pic>
    </p:spTree>
    <p:extLst>
      <p:ext uri="{BB962C8B-B14F-4D97-AF65-F5344CB8AC3E}">
        <p14:creationId xmlns:p14="http://schemas.microsoft.com/office/powerpoint/2010/main" val="94137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0999" y="685800"/>
            <a:ext cx="7332233" cy="731838"/>
          </a:xfrm>
        </p:spPr>
        <p:txBody>
          <a:bodyPr/>
          <a:lstStyle/>
          <a:p>
            <a:pPr algn="l"/>
            <a:r>
              <a:rPr lang="en-US" sz="2400" b="1" dirty="0">
                <a:solidFill>
                  <a:srgbClr val="13294B"/>
                </a:solidFill>
                <a:latin typeface="Helvetica" pitchFamily="2" charset="0"/>
                <a:ea typeface="Georgia" charset="0"/>
                <a:cs typeface="Georgia" charset="0"/>
              </a:rPr>
              <a:t>Sinusoidal Power Demand: Supporting Facility Deployment</a:t>
            </a:r>
            <a:endParaRPr lang="en-US" sz="24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sp>
        <p:nvSpPr>
          <p:cNvPr id="7" name="TextBox 6">
            <a:extLst>
              <a:ext uri="{FF2B5EF4-FFF2-40B4-BE49-F238E27FC236}">
                <a16:creationId xmlns:a16="http://schemas.microsoft.com/office/drawing/2014/main" id="{787E78E7-1133-A54C-AA92-E9014066A1CB}"/>
              </a:ext>
            </a:extLst>
          </p:cNvPr>
          <p:cNvSpPr txBox="1"/>
          <p:nvPr/>
        </p:nvSpPr>
        <p:spPr>
          <a:xfrm>
            <a:off x="1308881" y="5786355"/>
            <a:ext cx="5322335" cy="461665"/>
          </a:xfrm>
          <a:prstGeom prst="rect">
            <a:avLst/>
          </a:prstGeom>
          <a:noFill/>
        </p:spPr>
        <p:txBody>
          <a:bodyPr wrap="square" rtlCol="0">
            <a:spAutoFit/>
          </a:bodyPr>
          <a:lstStyle/>
          <a:p>
            <a:r>
              <a:rPr lang="en-US" sz="1200" dirty="0">
                <a:latin typeface="Helvetica" pitchFamily="2" charset="0"/>
              </a:rPr>
              <a:t>Figure 12: Spent fuel commodity supply and demand for transition scenario of sinusoidal power demand</a:t>
            </a:r>
          </a:p>
        </p:txBody>
      </p:sp>
      <p:pic>
        <p:nvPicPr>
          <p:cNvPr id="4" name="Picture 3">
            <a:extLst>
              <a:ext uri="{FF2B5EF4-FFF2-40B4-BE49-F238E27FC236}">
                <a16:creationId xmlns:a16="http://schemas.microsoft.com/office/drawing/2014/main" id="{7623E227-E1C5-884A-B10C-77964B1D5101}"/>
              </a:ext>
            </a:extLst>
          </p:cNvPr>
          <p:cNvPicPr>
            <a:picLocks noChangeAspect="1"/>
          </p:cNvPicPr>
          <p:nvPr/>
        </p:nvPicPr>
        <p:blipFill>
          <a:blip r:embed="rId3"/>
          <a:stretch>
            <a:fillRect/>
          </a:stretch>
        </p:blipFill>
        <p:spPr>
          <a:xfrm>
            <a:off x="447530" y="1501015"/>
            <a:ext cx="7045036" cy="4147266"/>
          </a:xfrm>
          <a:prstGeom prst="rect">
            <a:avLst/>
          </a:prstGeom>
        </p:spPr>
      </p:pic>
    </p:spTree>
    <p:extLst>
      <p:ext uri="{BB962C8B-B14F-4D97-AF65-F5344CB8AC3E}">
        <p14:creationId xmlns:p14="http://schemas.microsoft.com/office/powerpoint/2010/main" val="2328229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Conclusions</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Conclusions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0999" y="1309500"/>
            <a:ext cx="7679267"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sp>
        <p:nvSpPr>
          <p:cNvPr id="2" name="Rectangle 1">
            <a:extLst>
              <a:ext uri="{FF2B5EF4-FFF2-40B4-BE49-F238E27FC236}">
                <a16:creationId xmlns:a16="http://schemas.microsoft.com/office/drawing/2014/main" id="{2F59F0D5-B012-A545-BE13-6428268C19DD}"/>
              </a:ext>
            </a:extLst>
          </p:cNvPr>
          <p:cNvSpPr/>
          <p:nvPr/>
        </p:nvSpPr>
        <p:spPr>
          <a:xfrm>
            <a:off x="381000" y="1397675"/>
            <a:ext cx="7871178" cy="1938992"/>
          </a:xfrm>
          <a:prstGeom prst="rect">
            <a:avLst/>
          </a:prstGeom>
        </p:spPr>
        <p:txBody>
          <a:bodyPr wrap="square">
            <a:spAutoFit/>
          </a:bodyPr>
          <a:lstStyle/>
          <a:p>
            <a:pPr>
              <a:buFont typeface="Wingdings" pitchFamily="2" charset="2"/>
              <a:buChar char="v"/>
            </a:pPr>
            <a:r>
              <a:rPr lang="en-US" sz="2000" b="1" dirty="0">
                <a:latin typeface="Helvetica" pitchFamily="2" charset="0"/>
              </a:rPr>
              <a:t>Demand driven deployment capabilities in Cyclus </a:t>
            </a:r>
            <a:r>
              <a:rPr lang="en-US" sz="2000" dirty="0">
                <a:latin typeface="Helvetica" pitchFamily="2" charset="0"/>
              </a:rPr>
              <a:t>are important to automate setting up of transition scenarios.</a:t>
            </a:r>
          </a:p>
          <a:p>
            <a:pPr>
              <a:buFont typeface="Wingdings" pitchFamily="2" charset="2"/>
              <a:buChar char="v"/>
            </a:pPr>
            <a:endParaRPr lang="en-US" sz="2000" b="1" dirty="0">
              <a:latin typeface="Helvetica" pitchFamily="2" charset="0"/>
            </a:endParaRPr>
          </a:p>
          <a:p>
            <a:pPr>
              <a:buFont typeface="Wingdings" pitchFamily="2" charset="2"/>
              <a:buChar char="v"/>
            </a:pPr>
            <a:r>
              <a:rPr lang="en-US" sz="2000" b="1" dirty="0">
                <a:latin typeface="Helvetica" pitchFamily="2" charset="0"/>
              </a:rPr>
              <a:t>Future Work:</a:t>
            </a:r>
            <a:r>
              <a:rPr lang="en-US" sz="2000" dirty="0">
                <a:latin typeface="Helvetica" pitchFamily="2" charset="0"/>
              </a:rPr>
              <a:t> Similar power demand transition scenarios extended to include more nuclear fuel cycle facilities such as reprocessing facilities etc. </a:t>
            </a:r>
          </a:p>
        </p:txBody>
      </p:sp>
    </p:spTree>
    <p:extLst>
      <p:ext uri="{BB962C8B-B14F-4D97-AF65-F5344CB8AC3E}">
        <p14:creationId xmlns:p14="http://schemas.microsoft.com/office/powerpoint/2010/main" val="411581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200" b="1" dirty="0">
                <a:solidFill>
                  <a:srgbClr val="13294B"/>
                </a:solidFill>
                <a:latin typeface="Helvetica" pitchFamily="2" charset="0"/>
              </a:rPr>
              <a:t>References</a:t>
            </a:r>
          </a:p>
        </p:txBody>
      </p:sp>
      <p:sp>
        <p:nvSpPr>
          <p:cNvPr id="8" name="Content Placeholder 2">
            <a:extLst>
              <a:ext uri="{FF2B5EF4-FFF2-40B4-BE49-F238E27FC236}">
                <a16:creationId xmlns:a16="http://schemas.microsoft.com/office/drawing/2014/main" id="{35F3430D-298C-1444-B514-51C1D4EDAF39}"/>
              </a:ext>
            </a:extLst>
          </p:cNvPr>
          <p:cNvSpPr>
            <a:spLocks noGrp="1"/>
          </p:cNvSpPr>
          <p:nvPr>
            <p:ph idx="1"/>
          </p:nvPr>
        </p:nvSpPr>
        <p:spPr>
          <a:xfrm>
            <a:off x="381000" y="1316717"/>
            <a:ext cx="7538357" cy="5329012"/>
          </a:xfrm>
        </p:spPr>
        <p:txBody>
          <a:bodyPr/>
          <a:lstStyle/>
          <a:p>
            <a:pPr marL="0" indent="0">
              <a:buNone/>
            </a:pPr>
            <a:r>
              <a:rPr lang="en-US" sz="1500" dirty="0">
                <a:latin typeface="Helvetica" pitchFamily="2" charset="0"/>
              </a:rPr>
              <a:t>[1]: K. D. HUFF, M. J. GIDDEN, R. W. CARLSEN, R. R. FLANAGAN, M. B. </a:t>
            </a:r>
          </a:p>
          <a:p>
            <a:pPr marL="0" indent="0">
              <a:buNone/>
            </a:pPr>
            <a:r>
              <a:rPr lang="en-US" sz="1500" dirty="0">
                <a:latin typeface="Helvetica" pitchFamily="2" charset="0"/>
              </a:rPr>
              <a:t>       MCGARRY, A. C. OPOTOWSKY, E. A. SCHNEIDER, A. M. SCOPATZ, and </a:t>
            </a:r>
          </a:p>
          <a:p>
            <a:pPr marL="0" indent="0">
              <a:buNone/>
            </a:pPr>
            <a:r>
              <a:rPr lang="en-US" sz="1500" dirty="0">
                <a:latin typeface="Helvetica" pitchFamily="2" charset="0"/>
              </a:rPr>
              <a:t>       P. P. H. WILSON, “Fundamental concepts in the Cyclus nuclear fuel cycle </a:t>
            </a:r>
          </a:p>
          <a:p>
            <a:pPr marL="0" indent="0">
              <a:buNone/>
            </a:pPr>
            <a:r>
              <a:rPr lang="en-US" sz="1500" dirty="0">
                <a:latin typeface="Helvetica" pitchFamily="2" charset="0"/>
              </a:rPr>
              <a:t>       simulation framework,” Advances in Engineering Software, 94, 46–59 (Apr. </a:t>
            </a:r>
          </a:p>
          <a:p>
            <a:pPr marL="0" indent="0">
              <a:buNone/>
            </a:pPr>
            <a:r>
              <a:rPr lang="en-US" sz="1500" dirty="0">
                <a:latin typeface="Helvetica" pitchFamily="2" charset="0"/>
              </a:rPr>
              <a:t>       2016).</a:t>
            </a:r>
          </a:p>
        </p:txBody>
      </p:sp>
    </p:spTree>
    <p:extLst>
      <p:ext uri="{BB962C8B-B14F-4D97-AF65-F5344CB8AC3E}">
        <p14:creationId xmlns:p14="http://schemas.microsoft.com/office/powerpoint/2010/main" val="236296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300" b="1" dirty="0">
                <a:solidFill>
                  <a:srgbClr val="13294B"/>
                </a:solidFill>
                <a:latin typeface="Helvetica" pitchFamily="2" charset="0"/>
              </a:rPr>
              <a:t>C</a:t>
            </a:r>
            <a:r>
              <a:rPr lang="en-US" sz="2800" b="1" dirty="0">
                <a:solidFill>
                  <a:srgbClr val="13294B"/>
                </a:solidFill>
                <a:latin typeface="Helvetica" pitchFamily="2" charset="0"/>
              </a:rPr>
              <a:t>YCLUS</a:t>
            </a:r>
            <a:endParaRPr lang="en-US" sz="3200" b="1" dirty="0">
              <a:solidFill>
                <a:srgbClr val="13294B"/>
              </a:solidFill>
              <a:latin typeface="Helvetica" pitchFamily="2" charset="0"/>
            </a:endParaRPr>
          </a:p>
        </p:txBody>
      </p:sp>
      <p:sp>
        <p:nvSpPr>
          <p:cNvPr id="7" name="Content Placeholder 2"/>
          <p:cNvSpPr>
            <a:spLocks noGrp="1"/>
          </p:cNvSpPr>
          <p:nvPr>
            <p:ph idx="1"/>
          </p:nvPr>
        </p:nvSpPr>
        <p:spPr>
          <a:xfrm>
            <a:off x="381000" y="1309500"/>
            <a:ext cx="7045036" cy="4338781"/>
          </a:xfrm>
        </p:spPr>
        <p:txBody>
          <a:bodyPr/>
          <a:lstStyle/>
          <a:p>
            <a:pPr>
              <a:buFont typeface="Wingdings" pitchFamily="2" charset="2"/>
              <a:buChar char="v"/>
            </a:pPr>
            <a:r>
              <a:rPr lang="en-US" sz="2000" dirty="0">
                <a:latin typeface="Helvetica" pitchFamily="2" charset="0"/>
              </a:rPr>
              <a:t>Agent-based framework [1]</a:t>
            </a:r>
          </a:p>
          <a:p>
            <a:pPr>
              <a:buFont typeface="Wingdings" pitchFamily="2" charset="2"/>
              <a:buChar char="v"/>
            </a:pPr>
            <a:r>
              <a:rPr lang="en-US" sz="2000" dirty="0">
                <a:latin typeface="Helvetica" pitchFamily="2" charset="0"/>
              </a:rPr>
              <a:t>Agent types: facilities, institutions, and regions </a:t>
            </a:r>
          </a:p>
          <a:p>
            <a:pPr>
              <a:buFont typeface="Wingdings" pitchFamily="2" charset="2"/>
              <a:buChar char="v"/>
            </a:pPr>
            <a:r>
              <a:rPr lang="en-US" sz="2000" dirty="0">
                <a:latin typeface="Helvetica" pitchFamily="2" charset="0"/>
              </a:rPr>
              <a:t>Compatible with plug-in libraries </a:t>
            </a:r>
          </a:p>
          <a:p>
            <a:pPr>
              <a:buFont typeface="Wingdings" pitchFamily="2" charset="2"/>
              <a:buChar char="v"/>
            </a:pPr>
            <a:r>
              <a:rPr lang="en-US" sz="2000" dirty="0">
                <a:latin typeface="Helvetica" pitchFamily="2" charset="0"/>
              </a:rPr>
              <a:t>Gives users ability to customize agents</a:t>
            </a: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sp>
        <p:nvSpPr>
          <p:cNvPr id="4" name="TextBox 3">
            <a:extLst>
              <a:ext uri="{FF2B5EF4-FFF2-40B4-BE49-F238E27FC236}">
                <a16:creationId xmlns:a16="http://schemas.microsoft.com/office/drawing/2014/main" id="{FAFD1F58-23B3-4649-B923-7A8C29C68D54}"/>
              </a:ext>
            </a:extLst>
          </p:cNvPr>
          <p:cNvSpPr txBox="1"/>
          <p:nvPr/>
        </p:nvSpPr>
        <p:spPr>
          <a:xfrm>
            <a:off x="341861" y="265603"/>
            <a:ext cx="1337441" cy="338554"/>
          </a:xfrm>
          <a:prstGeom prst="rect">
            <a:avLst/>
          </a:prstGeom>
          <a:noFill/>
        </p:spPr>
        <p:txBody>
          <a:bodyPr wrap="square" rtlCol="0">
            <a:spAutoFit/>
          </a:bodyPr>
          <a:lstStyle/>
          <a:p>
            <a:pPr algn="ctr"/>
            <a:r>
              <a:rPr lang="en-US" sz="1600" dirty="0">
                <a:latin typeface="Helvetica" pitchFamily="2" charset="0"/>
              </a:rPr>
              <a:t>Background</a:t>
            </a:r>
          </a:p>
        </p:txBody>
      </p:sp>
      <p:pic>
        <p:nvPicPr>
          <p:cNvPr id="8" name="Picture 7">
            <a:extLst>
              <a:ext uri="{FF2B5EF4-FFF2-40B4-BE49-F238E27FC236}">
                <a16:creationId xmlns:a16="http://schemas.microsoft.com/office/drawing/2014/main" id="{C6C4E3EF-4F24-464C-80FF-2878C8C462EF}"/>
              </a:ext>
            </a:extLst>
          </p:cNvPr>
          <p:cNvPicPr>
            <a:picLocks noChangeAspect="1"/>
          </p:cNvPicPr>
          <p:nvPr/>
        </p:nvPicPr>
        <p:blipFill>
          <a:blip r:embed="rId3"/>
          <a:stretch>
            <a:fillRect/>
          </a:stretch>
        </p:blipFill>
        <p:spPr>
          <a:xfrm>
            <a:off x="4673320" y="444135"/>
            <a:ext cx="2752716" cy="942711"/>
          </a:xfrm>
          <a:prstGeom prst="rect">
            <a:avLst/>
          </a:prstGeom>
        </p:spPr>
      </p:pic>
      <p:pic>
        <p:nvPicPr>
          <p:cNvPr id="3" name="Picture 2">
            <a:extLst>
              <a:ext uri="{FF2B5EF4-FFF2-40B4-BE49-F238E27FC236}">
                <a16:creationId xmlns:a16="http://schemas.microsoft.com/office/drawing/2014/main" id="{68306AFE-7EE9-5249-B435-4B0EAB60E375}"/>
              </a:ext>
            </a:extLst>
          </p:cNvPr>
          <p:cNvPicPr>
            <a:picLocks noChangeAspect="1"/>
          </p:cNvPicPr>
          <p:nvPr/>
        </p:nvPicPr>
        <p:blipFill>
          <a:blip r:embed="rId4"/>
          <a:stretch>
            <a:fillRect/>
          </a:stretch>
        </p:blipFill>
        <p:spPr>
          <a:xfrm>
            <a:off x="2080871" y="3174594"/>
            <a:ext cx="3907223" cy="3040530"/>
          </a:xfrm>
          <a:prstGeom prst="rect">
            <a:avLst/>
          </a:prstGeom>
        </p:spPr>
      </p:pic>
      <p:sp>
        <p:nvSpPr>
          <p:cNvPr id="9" name="TextBox 8">
            <a:extLst>
              <a:ext uri="{FF2B5EF4-FFF2-40B4-BE49-F238E27FC236}">
                <a16:creationId xmlns:a16="http://schemas.microsoft.com/office/drawing/2014/main" id="{4BC6E76E-E64E-7E4A-A277-E21BCABD4B11}"/>
              </a:ext>
            </a:extLst>
          </p:cNvPr>
          <p:cNvSpPr txBox="1"/>
          <p:nvPr/>
        </p:nvSpPr>
        <p:spPr>
          <a:xfrm>
            <a:off x="2334885" y="6215124"/>
            <a:ext cx="3399196" cy="276999"/>
          </a:xfrm>
          <a:prstGeom prst="rect">
            <a:avLst/>
          </a:prstGeom>
          <a:noFill/>
        </p:spPr>
        <p:txBody>
          <a:bodyPr wrap="square" rtlCol="0">
            <a:spAutoFit/>
          </a:bodyPr>
          <a:lstStyle/>
          <a:p>
            <a:r>
              <a:rPr lang="en-US" sz="1200" dirty="0">
                <a:latin typeface="Helvetica" pitchFamily="2" charset="0"/>
              </a:rPr>
              <a:t>Figure 1: Cyclus has a modular architecture [1]</a:t>
            </a:r>
          </a:p>
        </p:txBody>
      </p:sp>
    </p:spTree>
    <p:extLst>
      <p:ext uri="{BB962C8B-B14F-4D97-AF65-F5344CB8AC3E}">
        <p14:creationId xmlns:p14="http://schemas.microsoft.com/office/powerpoint/2010/main" val="4119992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379868" y="1086450"/>
            <a:ext cx="6490504" cy="2260907"/>
          </a:xfrm>
          <a:prstGeom prst="rect">
            <a:avLst/>
          </a:prstGeom>
        </p:spPr>
        <p:txBody>
          <a:bodyPr/>
          <a:lstStyle/>
          <a:p>
            <a:r>
              <a:rPr lang="en-US" sz="4500" b="1" dirty="0">
                <a:solidFill>
                  <a:srgbClr val="13294B"/>
                </a:solidFill>
                <a:latin typeface="Helvetica" pitchFamily="2" charset="0"/>
                <a:ea typeface="Georgia" charset="0"/>
                <a:cs typeface="Georgia" charset="0"/>
              </a:rPr>
              <a:t>Thank You </a:t>
            </a:r>
            <a:br>
              <a:rPr lang="en-US" sz="4500" b="1" dirty="0">
                <a:solidFill>
                  <a:srgbClr val="13294B"/>
                </a:solidFill>
                <a:latin typeface="Helvetica" pitchFamily="2" charset="0"/>
                <a:ea typeface="Georgia" charset="0"/>
                <a:cs typeface="Georgia" charset="0"/>
              </a:rPr>
            </a:br>
            <a:br>
              <a:rPr lang="en-US" sz="4500" b="1" dirty="0">
                <a:solidFill>
                  <a:srgbClr val="13294B"/>
                </a:solidFill>
                <a:latin typeface="Helvetica" pitchFamily="2" charset="0"/>
                <a:ea typeface="Georgia" charset="0"/>
                <a:cs typeface="Georgia" charset="0"/>
              </a:rPr>
            </a:br>
            <a:r>
              <a:rPr lang="en-US" sz="4500" b="1" dirty="0">
                <a:solidFill>
                  <a:srgbClr val="13294B"/>
                </a:solidFill>
                <a:latin typeface="Helvetica" pitchFamily="2" charset="0"/>
                <a:ea typeface="Georgia" charset="0"/>
                <a:cs typeface="Georgia" charset="0"/>
              </a:rPr>
              <a:t>Any Questions?</a:t>
            </a:r>
          </a:p>
        </p:txBody>
      </p:sp>
    </p:spTree>
    <p:extLst>
      <p:ext uri="{BB962C8B-B14F-4D97-AF65-F5344CB8AC3E}">
        <p14:creationId xmlns:p14="http://schemas.microsoft.com/office/powerpoint/2010/main" val="166583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4000" b="1" dirty="0">
                <a:solidFill>
                  <a:srgbClr val="13294B"/>
                </a:solidFill>
                <a:latin typeface="Helvetica" pitchFamily="2" charset="0"/>
              </a:rPr>
              <a:t>C</a:t>
            </a:r>
            <a:r>
              <a:rPr lang="en-US" sz="3200" b="1" dirty="0">
                <a:solidFill>
                  <a:srgbClr val="13294B"/>
                </a:solidFill>
                <a:latin typeface="Helvetica" pitchFamily="2" charset="0"/>
              </a:rPr>
              <a:t>YCLUS</a:t>
            </a:r>
          </a:p>
        </p:txBody>
      </p:sp>
      <p:graphicFrame>
        <p:nvGraphicFramePr>
          <p:cNvPr id="3" name="Diagram 2">
            <a:extLst>
              <a:ext uri="{FF2B5EF4-FFF2-40B4-BE49-F238E27FC236}">
                <a16:creationId xmlns:a16="http://schemas.microsoft.com/office/drawing/2014/main" id="{6E315507-0F2D-D443-BB5C-7ACB723A81FB}"/>
              </a:ext>
            </a:extLst>
          </p:cNvPr>
          <p:cNvGraphicFramePr/>
          <p:nvPr>
            <p:extLst/>
          </p:nvPr>
        </p:nvGraphicFramePr>
        <p:xfrm>
          <a:off x="1174603" y="4816657"/>
          <a:ext cx="6096000" cy="1166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Arrow Connector 4">
            <a:extLst>
              <a:ext uri="{FF2B5EF4-FFF2-40B4-BE49-F238E27FC236}">
                <a16:creationId xmlns:a16="http://schemas.microsoft.com/office/drawing/2014/main" id="{2013996F-559D-B442-9A09-762390378854}"/>
              </a:ext>
            </a:extLst>
          </p:cNvPr>
          <p:cNvCxnSpPr>
            <a:cxnSpLocks/>
          </p:cNvCxnSpPr>
          <p:nvPr/>
        </p:nvCxnSpPr>
        <p:spPr>
          <a:xfrm>
            <a:off x="5089552" y="4684187"/>
            <a:ext cx="0" cy="198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FF008981-60F5-264D-9B58-456D3B2A76C0}"/>
              </a:ext>
            </a:extLst>
          </p:cNvPr>
          <p:cNvSpPr txBox="1"/>
          <p:nvPr/>
        </p:nvSpPr>
        <p:spPr>
          <a:xfrm>
            <a:off x="4089086" y="4160967"/>
            <a:ext cx="1949891" cy="523220"/>
          </a:xfrm>
          <a:prstGeom prst="rect">
            <a:avLst/>
          </a:prstGeom>
          <a:noFill/>
        </p:spPr>
        <p:txBody>
          <a:bodyPr wrap="square" rtlCol="0">
            <a:spAutoFit/>
          </a:bodyPr>
          <a:lstStyle/>
          <a:p>
            <a:pPr algn="ctr"/>
            <a:r>
              <a:rPr lang="en-US" sz="1400" dirty="0">
                <a:latin typeface="Helvetica" pitchFamily="2" charset="0"/>
              </a:rPr>
              <a:t>Energy demand growth: 1% / year</a:t>
            </a:r>
          </a:p>
        </p:txBody>
      </p:sp>
      <p:sp>
        <p:nvSpPr>
          <p:cNvPr id="34" name="TextBox 33">
            <a:extLst>
              <a:ext uri="{FF2B5EF4-FFF2-40B4-BE49-F238E27FC236}">
                <a16:creationId xmlns:a16="http://schemas.microsoft.com/office/drawing/2014/main" id="{73BBB69D-5E5A-DC42-9780-2E2AA2E2A209}"/>
              </a:ext>
            </a:extLst>
          </p:cNvPr>
          <p:cNvSpPr txBox="1"/>
          <p:nvPr/>
        </p:nvSpPr>
        <p:spPr>
          <a:xfrm>
            <a:off x="381000" y="294684"/>
            <a:ext cx="1337441" cy="338554"/>
          </a:xfrm>
          <a:prstGeom prst="rect">
            <a:avLst/>
          </a:prstGeom>
          <a:noFill/>
        </p:spPr>
        <p:txBody>
          <a:bodyPr wrap="square" rtlCol="0">
            <a:spAutoFit/>
          </a:bodyPr>
          <a:lstStyle/>
          <a:p>
            <a:pPr algn="ctr"/>
            <a:r>
              <a:rPr lang="en-US" sz="1600" dirty="0">
                <a:latin typeface="Helvetica" pitchFamily="2" charset="0"/>
              </a:rPr>
              <a:t>Background</a:t>
            </a:r>
          </a:p>
        </p:txBody>
      </p:sp>
      <p:graphicFrame>
        <p:nvGraphicFramePr>
          <p:cNvPr id="28" name="Diagram 27">
            <a:extLst>
              <a:ext uri="{FF2B5EF4-FFF2-40B4-BE49-F238E27FC236}">
                <a16:creationId xmlns:a16="http://schemas.microsoft.com/office/drawing/2014/main" id="{E54FC53C-D0DE-5946-B92B-AF4F0287F571}"/>
              </a:ext>
            </a:extLst>
          </p:cNvPr>
          <p:cNvGraphicFramePr/>
          <p:nvPr>
            <p:extLst/>
          </p:nvPr>
        </p:nvGraphicFramePr>
        <p:xfrm>
          <a:off x="1174603" y="1839846"/>
          <a:ext cx="6096000" cy="11665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2" name="Rectangle 31">
            <a:extLst>
              <a:ext uri="{FF2B5EF4-FFF2-40B4-BE49-F238E27FC236}">
                <a16:creationId xmlns:a16="http://schemas.microsoft.com/office/drawing/2014/main" id="{674BE9D7-1F7A-7345-90B9-168FD44BC065}"/>
              </a:ext>
            </a:extLst>
          </p:cNvPr>
          <p:cNvSpPr/>
          <p:nvPr/>
        </p:nvSpPr>
        <p:spPr>
          <a:xfrm>
            <a:off x="3976246" y="1808760"/>
            <a:ext cx="591829" cy="523220"/>
          </a:xfrm>
          <a:prstGeom prst="rect">
            <a:avLst/>
          </a:prstGeom>
        </p:spPr>
        <p:txBody>
          <a:bodyPr wrap="none">
            <a:spAutoFit/>
          </a:bodyPr>
          <a:lstStyle/>
          <a:p>
            <a:r>
              <a:rPr lang="en-US" sz="1400" b="1" dirty="0">
                <a:latin typeface="Helvetica" pitchFamily="2" charset="0"/>
              </a:rPr>
              <a:t>x kg </a:t>
            </a:r>
          </a:p>
          <a:p>
            <a:r>
              <a:rPr lang="en-US" sz="1400" b="1" dirty="0">
                <a:latin typeface="Helvetica" pitchFamily="2" charset="0"/>
              </a:rPr>
              <a:t>fuel</a:t>
            </a:r>
          </a:p>
        </p:txBody>
      </p:sp>
      <p:sp>
        <p:nvSpPr>
          <p:cNvPr id="2" name="TextBox 1">
            <a:extLst>
              <a:ext uri="{FF2B5EF4-FFF2-40B4-BE49-F238E27FC236}">
                <a16:creationId xmlns:a16="http://schemas.microsoft.com/office/drawing/2014/main" id="{32C619DF-A9E5-D143-95C4-616BA2668A3A}"/>
              </a:ext>
            </a:extLst>
          </p:cNvPr>
          <p:cNvSpPr txBox="1"/>
          <p:nvPr/>
        </p:nvSpPr>
        <p:spPr>
          <a:xfrm>
            <a:off x="2633630" y="3057493"/>
            <a:ext cx="3194963" cy="276999"/>
          </a:xfrm>
          <a:prstGeom prst="rect">
            <a:avLst/>
          </a:prstGeom>
          <a:noFill/>
        </p:spPr>
        <p:txBody>
          <a:bodyPr wrap="square" rtlCol="0">
            <a:spAutoFit/>
          </a:bodyPr>
          <a:lstStyle/>
          <a:p>
            <a:r>
              <a:rPr lang="en-US" sz="1200" dirty="0">
                <a:latin typeface="Helvetica" pitchFamily="2" charset="0"/>
              </a:rPr>
              <a:t>Figure 1: User defined Deployment Scheme </a:t>
            </a:r>
          </a:p>
        </p:txBody>
      </p:sp>
      <p:sp>
        <p:nvSpPr>
          <p:cNvPr id="35" name="TextBox 34">
            <a:extLst>
              <a:ext uri="{FF2B5EF4-FFF2-40B4-BE49-F238E27FC236}">
                <a16:creationId xmlns:a16="http://schemas.microsoft.com/office/drawing/2014/main" id="{8B89FBCF-D2AD-3C4F-A580-28EC41967257}"/>
              </a:ext>
            </a:extLst>
          </p:cNvPr>
          <p:cNvSpPr txBox="1"/>
          <p:nvPr/>
        </p:nvSpPr>
        <p:spPr>
          <a:xfrm>
            <a:off x="2523005" y="6041774"/>
            <a:ext cx="3399196" cy="276999"/>
          </a:xfrm>
          <a:prstGeom prst="rect">
            <a:avLst/>
          </a:prstGeom>
          <a:noFill/>
        </p:spPr>
        <p:txBody>
          <a:bodyPr wrap="square" rtlCol="0">
            <a:spAutoFit/>
          </a:bodyPr>
          <a:lstStyle/>
          <a:p>
            <a:r>
              <a:rPr lang="en-US" sz="1200" dirty="0">
                <a:latin typeface="Helvetica" pitchFamily="2" charset="0"/>
              </a:rPr>
              <a:t>Figure 2: Demand Driven Deployment Scheme </a:t>
            </a:r>
          </a:p>
        </p:txBody>
      </p:sp>
      <p:sp>
        <p:nvSpPr>
          <p:cNvPr id="4" name="TextBox 3">
            <a:extLst>
              <a:ext uri="{FF2B5EF4-FFF2-40B4-BE49-F238E27FC236}">
                <a16:creationId xmlns:a16="http://schemas.microsoft.com/office/drawing/2014/main" id="{328513E3-3AE4-B542-889F-A6015C81BF45}"/>
              </a:ext>
            </a:extLst>
          </p:cNvPr>
          <p:cNvSpPr txBox="1"/>
          <p:nvPr/>
        </p:nvSpPr>
        <p:spPr>
          <a:xfrm>
            <a:off x="659795" y="1390790"/>
            <a:ext cx="6744146" cy="646331"/>
          </a:xfrm>
          <a:prstGeom prst="rect">
            <a:avLst/>
          </a:prstGeom>
          <a:noFill/>
        </p:spPr>
        <p:txBody>
          <a:bodyPr wrap="square" rtlCol="0">
            <a:spAutoFit/>
          </a:bodyPr>
          <a:lstStyle/>
          <a:p>
            <a:r>
              <a:rPr lang="en-US" dirty="0">
                <a:latin typeface="Helvetica" pitchFamily="2" charset="0"/>
              </a:rPr>
              <a:t>Gap in capability: User must define when support facilities are deployed</a:t>
            </a:r>
          </a:p>
        </p:txBody>
      </p:sp>
      <p:sp>
        <p:nvSpPr>
          <p:cNvPr id="7" name="TextBox 6">
            <a:extLst>
              <a:ext uri="{FF2B5EF4-FFF2-40B4-BE49-F238E27FC236}">
                <a16:creationId xmlns:a16="http://schemas.microsoft.com/office/drawing/2014/main" id="{886095D3-3A49-974A-92FC-100AA8F108F2}"/>
              </a:ext>
            </a:extLst>
          </p:cNvPr>
          <p:cNvSpPr txBox="1"/>
          <p:nvPr/>
        </p:nvSpPr>
        <p:spPr>
          <a:xfrm>
            <a:off x="681890" y="3659165"/>
            <a:ext cx="6744146" cy="646331"/>
          </a:xfrm>
          <a:prstGeom prst="rect">
            <a:avLst/>
          </a:prstGeom>
          <a:noFill/>
        </p:spPr>
        <p:txBody>
          <a:bodyPr wrap="square" rtlCol="0">
            <a:spAutoFit/>
          </a:bodyPr>
          <a:lstStyle/>
          <a:p>
            <a:r>
              <a:rPr lang="en-US" dirty="0">
                <a:latin typeface="Helvetica" pitchFamily="2" charset="0"/>
              </a:rPr>
              <a:t>Bridging the gap: Developed demand-driven deployment capability in Cyclus, d3ploy. </a:t>
            </a:r>
          </a:p>
        </p:txBody>
      </p:sp>
    </p:spTree>
    <p:extLst>
      <p:ext uri="{BB962C8B-B14F-4D97-AF65-F5344CB8AC3E}">
        <p14:creationId xmlns:p14="http://schemas.microsoft.com/office/powerpoint/2010/main" val="3488073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Goal</a:t>
            </a:r>
            <a:endParaRPr lang="en-US" sz="3200" dirty="0">
              <a:solidFill>
                <a:srgbClr val="13294B"/>
              </a:solidFill>
              <a:latin typeface="Helvetica" pitchFamily="2" charset="0"/>
            </a:endParaRPr>
          </a:p>
        </p:txBody>
      </p:sp>
      <p:sp>
        <p:nvSpPr>
          <p:cNvPr id="8" name="Content Placeholder 2">
            <a:extLst>
              <a:ext uri="{FF2B5EF4-FFF2-40B4-BE49-F238E27FC236}">
                <a16:creationId xmlns:a16="http://schemas.microsoft.com/office/drawing/2014/main" id="{5087E71A-6E25-3C46-8CA1-E6E664F744BA}"/>
              </a:ext>
            </a:extLst>
          </p:cNvPr>
          <p:cNvSpPr>
            <a:spLocks noGrp="1"/>
          </p:cNvSpPr>
          <p:nvPr>
            <p:ph idx="1"/>
          </p:nvPr>
        </p:nvSpPr>
        <p:spPr>
          <a:xfrm>
            <a:off x="606083" y="1745700"/>
            <a:ext cx="7045036" cy="1403900"/>
          </a:xfrm>
        </p:spPr>
        <p:txBody>
          <a:bodyPr/>
          <a:lstStyle/>
          <a:p>
            <a:pPr>
              <a:buFont typeface="Wingdings" pitchFamily="2" charset="2"/>
              <a:buChar char="v"/>
            </a:pPr>
            <a:r>
              <a:rPr lang="en-US" sz="2000" b="1" dirty="0">
                <a:latin typeface="Helvetica" pitchFamily="2" charset="0"/>
              </a:rPr>
              <a:t>Automatic deployment of supporting fuel cycle facilities in Cyclus</a:t>
            </a:r>
          </a:p>
          <a:p>
            <a:pPr>
              <a:buFont typeface="Wingdings" pitchFamily="2" charset="2"/>
              <a:buChar char="v"/>
            </a:pPr>
            <a:r>
              <a:rPr lang="en-US" sz="2000" b="1" dirty="0">
                <a:latin typeface="Helvetica" pitchFamily="2" charset="0"/>
              </a:rPr>
              <a:t>Demonstrate transition scenarios with no power undersupply</a:t>
            </a:r>
          </a:p>
        </p:txBody>
      </p:sp>
      <p:sp>
        <p:nvSpPr>
          <p:cNvPr id="4" name="Content Placeholder 2">
            <a:extLst>
              <a:ext uri="{FF2B5EF4-FFF2-40B4-BE49-F238E27FC236}">
                <a16:creationId xmlns:a16="http://schemas.microsoft.com/office/drawing/2014/main" id="{3AC24F6D-4D1B-D746-8F29-08855A274E07}"/>
              </a:ext>
            </a:extLst>
          </p:cNvPr>
          <p:cNvSpPr txBox="1">
            <a:spLocks/>
          </p:cNvSpPr>
          <p:nvPr/>
        </p:nvSpPr>
        <p:spPr>
          <a:xfrm>
            <a:off x="606083" y="3852966"/>
            <a:ext cx="7045036" cy="78519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a:latin typeface="Helvetica" pitchFamily="2" charset="0"/>
              </a:rPr>
              <a:t>This work is supported by U.S. Department of Energy, Nuclear Energy University Program, under contract # NEUP- FY16-10512. </a:t>
            </a:r>
          </a:p>
        </p:txBody>
      </p:sp>
      <p:sp>
        <p:nvSpPr>
          <p:cNvPr id="7" name="Title 1">
            <a:extLst>
              <a:ext uri="{FF2B5EF4-FFF2-40B4-BE49-F238E27FC236}">
                <a16:creationId xmlns:a16="http://schemas.microsoft.com/office/drawing/2014/main" id="{01AEC2B9-CEA5-5E4E-BE26-3C2343C22DAA}"/>
              </a:ext>
            </a:extLst>
          </p:cNvPr>
          <p:cNvSpPr txBox="1">
            <a:spLocks/>
          </p:cNvSpPr>
          <p:nvPr/>
        </p:nvSpPr>
        <p:spPr>
          <a:xfrm>
            <a:off x="606083" y="3429000"/>
            <a:ext cx="3124199" cy="51910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13294B"/>
                </a:solidFill>
                <a:latin typeface="Helvetica" pitchFamily="2" charset="0"/>
                <a:ea typeface="Georgia" charset="0"/>
                <a:cs typeface="Georgia" charset="0"/>
              </a:rPr>
              <a:t>Acknowledgements</a:t>
            </a:r>
            <a:endParaRPr lang="en-US" sz="2400" dirty="0">
              <a:solidFill>
                <a:srgbClr val="13294B"/>
              </a:solidFill>
              <a:latin typeface="Helvetica" pitchFamily="2" charset="0"/>
            </a:endParaRPr>
          </a:p>
        </p:txBody>
      </p:sp>
      <p:sp>
        <p:nvSpPr>
          <p:cNvPr id="10" name="TextBox 9">
            <a:extLst>
              <a:ext uri="{FF2B5EF4-FFF2-40B4-BE49-F238E27FC236}">
                <a16:creationId xmlns:a16="http://schemas.microsoft.com/office/drawing/2014/main" id="{8980CF41-7763-184E-A10B-F6D39FD8690B}"/>
              </a:ext>
            </a:extLst>
          </p:cNvPr>
          <p:cNvSpPr txBox="1"/>
          <p:nvPr/>
        </p:nvSpPr>
        <p:spPr>
          <a:xfrm>
            <a:off x="253914" y="382553"/>
            <a:ext cx="1337441" cy="338554"/>
          </a:xfrm>
          <a:prstGeom prst="rect">
            <a:avLst/>
          </a:prstGeom>
          <a:noFill/>
        </p:spPr>
        <p:txBody>
          <a:bodyPr wrap="square" rtlCol="0">
            <a:spAutoFit/>
          </a:bodyPr>
          <a:lstStyle/>
          <a:p>
            <a:pPr algn="ctr"/>
            <a:r>
              <a:rPr lang="en-US" sz="1600" dirty="0">
                <a:latin typeface="Helvetica" pitchFamily="2" charset="0"/>
              </a:rPr>
              <a:t>Motivation</a:t>
            </a:r>
          </a:p>
        </p:txBody>
      </p:sp>
      <p:sp>
        <p:nvSpPr>
          <p:cNvPr id="12" name="Frame 11">
            <a:extLst>
              <a:ext uri="{FF2B5EF4-FFF2-40B4-BE49-F238E27FC236}">
                <a16:creationId xmlns:a16="http://schemas.microsoft.com/office/drawing/2014/main" id="{6FC61739-9A4B-554F-8DB4-439262B0E370}"/>
              </a:ext>
            </a:extLst>
          </p:cNvPr>
          <p:cNvSpPr/>
          <p:nvPr/>
        </p:nvSpPr>
        <p:spPr>
          <a:xfrm>
            <a:off x="606083" y="1588848"/>
            <a:ext cx="7045036" cy="1560752"/>
          </a:xfrm>
          <a:prstGeom prst="frame">
            <a:avLst>
              <a:gd name="adj1" fmla="val 420"/>
            </a:avLst>
          </a:prstGeom>
          <a:noFill/>
          <a:ln>
            <a:solidFill>
              <a:srgbClr val="12294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3208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D3ploy – Input Parameters</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337441" cy="338554"/>
          </a:xfrm>
          <a:prstGeom prst="rect">
            <a:avLst/>
          </a:prstGeom>
          <a:noFill/>
        </p:spPr>
        <p:txBody>
          <a:bodyPr wrap="square" rtlCol="0">
            <a:spAutoFit/>
          </a:bodyPr>
          <a:lstStyle/>
          <a:p>
            <a:r>
              <a:rPr lang="en-US" sz="1600" dirty="0">
                <a:latin typeface="Helvetica" pitchFamily="2" charset="0"/>
              </a:rPr>
              <a:t>D3ploy</a:t>
            </a:r>
          </a:p>
        </p:txBody>
      </p:sp>
      <p:sp>
        <p:nvSpPr>
          <p:cNvPr id="16" name="TextBox 15">
            <a:extLst>
              <a:ext uri="{FF2B5EF4-FFF2-40B4-BE49-F238E27FC236}">
                <a16:creationId xmlns:a16="http://schemas.microsoft.com/office/drawing/2014/main" id="{5F6EEB76-052A-2944-BE38-45F3CA070ABB}"/>
              </a:ext>
            </a:extLst>
          </p:cNvPr>
          <p:cNvSpPr txBox="1"/>
          <p:nvPr/>
        </p:nvSpPr>
        <p:spPr>
          <a:xfrm>
            <a:off x="2791926" y="5611182"/>
            <a:ext cx="2662828" cy="276999"/>
          </a:xfrm>
          <a:prstGeom prst="rect">
            <a:avLst/>
          </a:prstGeom>
          <a:noFill/>
        </p:spPr>
        <p:txBody>
          <a:bodyPr wrap="square" rtlCol="0">
            <a:spAutoFit/>
          </a:bodyPr>
          <a:lstStyle/>
          <a:p>
            <a:r>
              <a:rPr lang="en-US" sz="1200" dirty="0">
                <a:latin typeface="Helvetica" pitchFamily="2" charset="0"/>
              </a:rPr>
              <a:t>Table 1: D3ploy Input Parameters</a:t>
            </a:r>
          </a:p>
        </p:txBody>
      </p:sp>
      <p:pic>
        <p:nvPicPr>
          <p:cNvPr id="7" name="Picture 6">
            <a:extLst>
              <a:ext uri="{FF2B5EF4-FFF2-40B4-BE49-F238E27FC236}">
                <a16:creationId xmlns:a16="http://schemas.microsoft.com/office/drawing/2014/main" id="{51D2A56B-642A-BC4C-874C-7EBD59FC0E1A}"/>
              </a:ext>
            </a:extLst>
          </p:cNvPr>
          <p:cNvPicPr>
            <a:picLocks noChangeAspect="1"/>
          </p:cNvPicPr>
          <p:nvPr/>
        </p:nvPicPr>
        <p:blipFill>
          <a:blip r:embed="rId3"/>
          <a:stretch>
            <a:fillRect/>
          </a:stretch>
        </p:blipFill>
        <p:spPr>
          <a:xfrm>
            <a:off x="427640" y="1352550"/>
            <a:ext cx="7391400" cy="4152900"/>
          </a:xfrm>
          <a:prstGeom prst="rect">
            <a:avLst/>
          </a:prstGeom>
        </p:spPr>
      </p:pic>
    </p:spTree>
    <p:extLst>
      <p:ext uri="{BB962C8B-B14F-4D97-AF65-F5344CB8AC3E}">
        <p14:creationId xmlns:p14="http://schemas.microsoft.com/office/powerpoint/2010/main" val="176841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D3ploy – Logic Flow</a:t>
            </a:r>
            <a:endParaRPr lang="en-US" sz="3200" dirty="0">
              <a:solidFill>
                <a:srgbClr val="13294B"/>
              </a:solidFill>
              <a:latin typeface="Helvetica" pitchFamily="2" charset="0"/>
            </a:endParaRPr>
          </a:p>
        </p:txBody>
      </p:sp>
      <p:sp>
        <p:nvSpPr>
          <p:cNvPr id="7" name="TextBox 6">
            <a:extLst>
              <a:ext uri="{FF2B5EF4-FFF2-40B4-BE49-F238E27FC236}">
                <a16:creationId xmlns:a16="http://schemas.microsoft.com/office/drawing/2014/main" id="{236A7FBA-026E-7048-83FA-507DD31A6ACA}"/>
              </a:ext>
            </a:extLst>
          </p:cNvPr>
          <p:cNvSpPr txBox="1"/>
          <p:nvPr/>
        </p:nvSpPr>
        <p:spPr>
          <a:xfrm>
            <a:off x="5351003" y="3853720"/>
            <a:ext cx="2075033" cy="276999"/>
          </a:xfrm>
          <a:prstGeom prst="rect">
            <a:avLst/>
          </a:prstGeom>
          <a:noFill/>
        </p:spPr>
        <p:txBody>
          <a:bodyPr wrap="square" rtlCol="0">
            <a:spAutoFit/>
          </a:bodyPr>
          <a:lstStyle/>
          <a:p>
            <a:r>
              <a:rPr lang="en-US" sz="1200" dirty="0">
                <a:latin typeface="Helvetica" pitchFamily="2" charset="0"/>
              </a:rPr>
              <a:t>Figure 3: D3ploy logic flow</a:t>
            </a:r>
          </a:p>
        </p:txBody>
      </p:sp>
      <p:sp>
        <p:nvSpPr>
          <p:cNvPr id="9" name="TextBox 8">
            <a:extLst>
              <a:ext uri="{FF2B5EF4-FFF2-40B4-BE49-F238E27FC236}">
                <a16:creationId xmlns:a16="http://schemas.microsoft.com/office/drawing/2014/main" id="{519C7695-0F10-704F-BE18-9E91C895A69C}"/>
              </a:ext>
            </a:extLst>
          </p:cNvPr>
          <p:cNvSpPr txBox="1"/>
          <p:nvPr/>
        </p:nvSpPr>
        <p:spPr>
          <a:xfrm>
            <a:off x="381000" y="332441"/>
            <a:ext cx="1337441" cy="338554"/>
          </a:xfrm>
          <a:prstGeom prst="rect">
            <a:avLst/>
          </a:prstGeom>
          <a:noFill/>
        </p:spPr>
        <p:txBody>
          <a:bodyPr wrap="square" rtlCol="0">
            <a:spAutoFit/>
          </a:bodyPr>
          <a:lstStyle/>
          <a:p>
            <a:r>
              <a:rPr lang="en-US" sz="1600" dirty="0">
                <a:latin typeface="Helvetica" pitchFamily="2" charset="0"/>
              </a:rPr>
              <a:t>D3ploy</a:t>
            </a:r>
          </a:p>
        </p:txBody>
      </p:sp>
      <p:pic>
        <p:nvPicPr>
          <p:cNvPr id="3" name="Picture 2">
            <a:extLst>
              <a:ext uri="{FF2B5EF4-FFF2-40B4-BE49-F238E27FC236}">
                <a16:creationId xmlns:a16="http://schemas.microsoft.com/office/drawing/2014/main" id="{71589B45-C7B6-4841-B646-17D25DB4C828}"/>
              </a:ext>
            </a:extLst>
          </p:cNvPr>
          <p:cNvPicPr>
            <a:picLocks noChangeAspect="1"/>
          </p:cNvPicPr>
          <p:nvPr/>
        </p:nvPicPr>
        <p:blipFill>
          <a:blip r:embed="rId3"/>
          <a:stretch>
            <a:fillRect/>
          </a:stretch>
        </p:blipFill>
        <p:spPr>
          <a:xfrm>
            <a:off x="784193" y="1513755"/>
            <a:ext cx="4389676" cy="4956930"/>
          </a:xfrm>
          <a:prstGeom prst="rect">
            <a:avLst/>
          </a:prstGeom>
        </p:spPr>
      </p:pic>
      <p:sp>
        <p:nvSpPr>
          <p:cNvPr id="4" name="TextBox 3">
            <a:extLst>
              <a:ext uri="{FF2B5EF4-FFF2-40B4-BE49-F238E27FC236}">
                <a16:creationId xmlns:a16="http://schemas.microsoft.com/office/drawing/2014/main" id="{D27D7760-8520-EC45-9DA5-76F7B23D13A3}"/>
              </a:ext>
            </a:extLst>
          </p:cNvPr>
          <p:cNvSpPr txBox="1"/>
          <p:nvPr/>
        </p:nvSpPr>
        <p:spPr>
          <a:xfrm>
            <a:off x="5351003" y="1854950"/>
            <a:ext cx="2891958" cy="923330"/>
          </a:xfrm>
          <a:prstGeom prst="rect">
            <a:avLst/>
          </a:prstGeom>
          <a:noFill/>
        </p:spPr>
        <p:txBody>
          <a:bodyPr wrap="square" rtlCol="0">
            <a:spAutoFit/>
          </a:bodyPr>
          <a:lstStyle/>
          <a:p>
            <a:r>
              <a:rPr lang="en-US" dirty="0"/>
              <a:t>D</a:t>
            </a:r>
            <a:r>
              <a:rPr lang="en-US" baseline="-25000" dirty="0"/>
              <a:t>p </a:t>
            </a:r>
            <a:r>
              <a:rPr lang="en-US" dirty="0"/>
              <a:t>: Predicted demand</a:t>
            </a:r>
          </a:p>
          <a:p>
            <a:r>
              <a:rPr lang="en-US" dirty="0"/>
              <a:t>S</a:t>
            </a:r>
            <a:r>
              <a:rPr lang="en-US" baseline="-25000" dirty="0"/>
              <a:t>p </a:t>
            </a:r>
            <a:r>
              <a:rPr lang="en-US" dirty="0"/>
              <a:t>: Predicted supply</a:t>
            </a:r>
          </a:p>
          <a:p>
            <a:r>
              <a:rPr lang="en-US" dirty="0"/>
              <a:t>U  = S</a:t>
            </a:r>
            <a:r>
              <a:rPr lang="en-US" baseline="-25000" dirty="0"/>
              <a:t>p </a:t>
            </a:r>
            <a:r>
              <a:rPr lang="en-US" dirty="0"/>
              <a:t>- D</a:t>
            </a:r>
            <a:r>
              <a:rPr lang="en-US" baseline="-25000" dirty="0"/>
              <a:t>p </a:t>
            </a:r>
            <a:endParaRPr lang="en-US" dirty="0"/>
          </a:p>
        </p:txBody>
      </p:sp>
    </p:spTree>
    <p:extLst>
      <p:ext uri="{BB962C8B-B14F-4D97-AF65-F5344CB8AC3E}">
        <p14:creationId xmlns:p14="http://schemas.microsoft.com/office/powerpoint/2010/main" val="53625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Prediction Methods</a:t>
            </a:r>
            <a:endParaRPr lang="en-US" sz="3200" dirty="0">
              <a:solidFill>
                <a:srgbClr val="13294B"/>
              </a:solidFill>
              <a:latin typeface="Helvetica" pitchFamily="2" charset="0"/>
            </a:endParaRPr>
          </a:p>
        </p:txBody>
      </p:sp>
      <p:sp>
        <p:nvSpPr>
          <p:cNvPr id="8" name="Content Placeholder 2">
            <a:extLst>
              <a:ext uri="{FF2B5EF4-FFF2-40B4-BE49-F238E27FC236}">
                <a16:creationId xmlns:a16="http://schemas.microsoft.com/office/drawing/2014/main" id="{5087E71A-6E25-3C46-8CA1-E6E664F744BA}"/>
              </a:ext>
            </a:extLst>
          </p:cNvPr>
          <p:cNvSpPr>
            <a:spLocks noGrp="1"/>
          </p:cNvSpPr>
          <p:nvPr>
            <p:ph idx="1"/>
          </p:nvPr>
        </p:nvSpPr>
        <p:spPr>
          <a:xfrm>
            <a:off x="381000" y="1417638"/>
            <a:ext cx="7045036" cy="4338781"/>
          </a:xfrm>
        </p:spPr>
        <p:txBody>
          <a:bodyPr/>
          <a:lstStyle/>
          <a:p>
            <a:pPr>
              <a:buFont typeface="Wingdings" pitchFamily="2" charset="2"/>
              <a:buChar char="v"/>
            </a:pPr>
            <a:r>
              <a:rPr lang="en-US" sz="2000" dirty="0">
                <a:latin typeface="Helvetica" pitchFamily="2" charset="0"/>
              </a:rPr>
              <a:t>Non-Optimizing Methods</a:t>
            </a:r>
          </a:p>
          <a:p>
            <a:pPr lvl="1">
              <a:buFont typeface="Wingdings" pitchFamily="2" charset="2"/>
              <a:buChar char="v"/>
            </a:pPr>
            <a:r>
              <a:rPr lang="en-US" sz="1600" dirty="0">
                <a:latin typeface="Helvetica" pitchFamily="2" charset="0"/>
              </a:rPr>
              <a:t>Demand Response</a:t>
            </a:r>
          </a:p>
          <a:p>
            <a:pPr lvl="1">
              <a:buFont typeface="Wingdings" pitchFamily="2" charset="2"/>
              <a:buChar char="v"/>
            </a:pPr>
            <a:r>
              <a:rPr lang="en-US" sz="1600" dirty="0">
                <a:latin typeface="Helvetica" pitchFamily="2" charset="0"/>
              </a:rPr>
              <a:t>Moving Average</a:t>
            </a:r>
          </a:p>
          <a:p>
            <a:pPr lvl="1">
              <a:buFont typeface="Wingdings" pitchFamily="2" charset="2"/>
              <a:buChar char="v"/>
            </a:pPr>
            <a:r>
              <a:rPr lang="en-US" sz="1600" dirty="0">
                <a:latin typeface="Helvetica" pitchFamily="2" charset="0"/>
              </a:rPr>
              <a:t>Autoregressive Moving Average</a:t>
            </a:r>
          </a:p>
          <a:p>
            <a:pPr lvl="1">
              <a:buFont typeface="Wingdings" pitchFamily="2" charset="2"/>
              <a:buChar char="v"/>
            </a:pPr>
            <a:r>
              <a:rPr lang="en-US" sz="1600" dirty="0">
                <a:latin typeface="Helvetica" pitchFamily="2" charset="0"/>
              </a:rPr>
              <a:t>Autoregressive Heteroskedasticity</a:t>
            </a:r>
          </a:p>
          <a:p>
            <a:pPr>
              <a:buFont typeface="Wingdings" pitchFamily="2" charset="2"/>
              <a:buChar char="v"/>
            </a:pPr>
            <a:r>
              <a:rPr lang="en-US" sz="2000" dirty="0">
                <a:latin typeface="Helvetica" pitchFamily="2" charset="0"/>
              </a:rPr>
              <a:t>Deterministic Methods</a:t>
            </a:r>
          </a:p>
          <a:p>
            <a:pPr lvl="1">
              <a:buFont typeface="Wingdings" pitchFamily="2" charset="2"/>
              <a:buChar char="v"/>
            </a:pPr>
            <a:r>
              <a:rPr lang="en-US" sz="1600" dirty="0">
                <a:latin typeface="Helvetica" pitchFamily="2" charset="0"/>
              </a:rPr>
              <a:t>Fast Fourier Transform</a:t>
            </a:r>
          </a:p>
          <a:p>
            <a:pPr lvl="1">
              <a:buFont typeface="Wingdings" pitchFamily="2" charset="2"/>
              <a:buChar char="v"/>
            </a:pPr>
            <a:r>
              <a:rPr lang="en-US" sz="1600" dirty="0">
                <a:latin typeface="Helvetica" pitchFamily="2" charset="0"/>
              </a:rPr>
              <a:t>Polynomial Fit</a:t>
            </a:r>
          </a:p>
          <a:p>
            <a:pPr lvl="1">
              <a:buFont typeface="Wingdings" pitchFamily="2" charset="2"/>
              <a:buChar char="v"/>
            </a:pPr>
            <a:r>
              <a:rPr lang="en-US" sz="1600" dirty="0">
                <a:latin typeface="Helvetica" pitchFamily="2" charset="0"/>
              </a:rPr>
              <a:t>Exponential Smoothing and Holt-Winters</a:t>
            </a:r>
          </a:p>
          <a:p>
            <a:pPr>
              <a:buFont typeface="Wingdings" pitchFamily="2" charset="2"/>
              <a:buChar char="v"/>
            </a:pPr>
            <a:r>
              <a:rPr lang="en-US" sz="2000" dirty="0">
                <a:latin typeface="Helvetica" pitchFamily="2" charset="0"/>
              </a:rPr>
              <a:t>Matrix Solution</a:t>
            </a:r>
          </a:p>
          <a:p>
            <a:pPr lvl="1">
              <a:buFont typeface="Wingdings" pitchFamily="2" charset="2"/>
              <a:buChar char="v"/>
            </a:pPr>
            <a:r>
              <a:rPr lang="en-US" sz="1600" dirty="0">
                <a:latin typeface="Helvetica" pitchFamily="2" charset="0"/>
              </a:rPr>
              <a:t>Uses supply and demand to create a system of equations in matrix form. </a:t>
            </a:r>
          </a:p>
          <a:p>
            <a:pPr lvl="1">
              <a:buFont typeface="Wingdings" pitchFamily="2" charset="2"/>
              <a:buChar char="v"/>
            </a:pPr>
            <a:r>
              <a:rPr lang="en-US" sz="1600" dirty="0">
                <a:latin typeface="Helvetica" pitchFamily="2" charset="0"/>
              </a:rPr>
              <a:t>Solving the matrix returns the number of facilities required at a given time-step. </a:t>
            </a:r>
          </a:p>
          <a:p>
            <a:pPr lvl="1">
              <a:buFont typeface="Wingdings" pitchFamily="2" charset="2"/>
              <a:buChar char="v"/>
            </a:pPr>
            <a:endParaRPr lang="en-US" sz="1600" dirty="0">
              <a:latin typeface="Helvetica" pitchFamily="2" charset="0"/>
            </a:endParaRPr>
          </a:p>
        </p:txBody>
      </p:sp>
    </p:spTree>
    <p:extLst>
      <p:ext uri="{BB962C8B-B14F-4D97-AF65-F5344CB8AC3E}">
        <p14:creationId xmlns:p14="http://schemas.microsoft.com/office/powerpoint/2010/main" val="38148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D3ploy – Simulation Description</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337441" cy="338554"/>
          </a:xfrm>
          <a:prstGeom prst="rect">
            <a:avLst/>
          </a:prstGeom>
          <a:noFill/>
        </p:spPr>
        <p:txBody>
          <a:bodyPr wrap="square" rtlCol="0">
            <a:spAutoFit/>
          </a:bodyPr>
          <a:lstStyle/>
          <a:p>
            <a:r>
              <a:rPr lang="en-US" sz="1600" dirty="0">
                <a:latin typeface="Helvetica" pitchFamily="2" charset="0"/>
              </a:rPr>
              <a:t>D3ploy</a:t>
            </a:r>
          </a:p>
        </p:txBody>
      </p:sp>
      <p:sp>
        <p:nvSpPr>
          <p:cNvPr id="16" name="TextBox 15">
            <a:extLst>
              <a:ext uri="{FF2B5EF4-FFF2-40B4-BE49-F238E27FC236}">
                <a16:creationId xmlns:a16="http://schemas.microsoft.com/office/drawing/2014/main" id="{5F6EEB76-052A-2944-BE38-45F3CA070ABB}"/>
              </a:ext>
            </a:extLst>
          </p:cNvPr>
          <p:cNvSpPr txBox="1"/>
          <p:nvPr/>
        </p:nvSpPr>
        <p:spPr>
          <a:xfrm>
            <a:off x="2397924" y="5694362"/>
            <a:ext cx="3450831" cy="276999"/>
          </a:xfrm>
          <a:prstGeom prst="rect">
            <a:avLst/>
          </a:prstGeom>
          <a:noFill/>
        </p:spPr>
        <p:txBody>
          <a:bodyPr wrap="square" rtlCol="0">
            <a:spAutoFit/>
          </a:bodyPr>
          <a:lstStyle/>
          <a:p>
            <a:r>
              <a:rPr lang="en-US" sz="1200" dirty="0">
                <a:latin typeface="Helvetica" pitchFamily="2" charset="0"/>
              </a:rPr>
              <a:t>Table 2: D3ploy Simulation Description</a:t>
            </a:r>
          </a:p>
        </p:txBody>
      </p:sp>
      <p:pic>
        <p:nvPicPr>
          <p:cNvPr id="3" name="Picture 2">
            <a:extLst>
              <a:ext uri="{FF2B5EF4-FFF2-40B4-BE49-F238E27FC236}">
                <a16:creationId xmlns:a16="http://schemas.microsoft.com/office/drawing/2014/main" id="{D1EC7044-6B4E-EB41-A0AC-FCF994B5D3F0}"/>
              </a:ext>
            </a:extLst>
          </p:cNvPr>
          <p:cNvPicPr>
            <a:picLocks noChangeAspect="1"/>
          </p:cNvPicPr>
          <p:nvPr/>
        </p:nvPicPr>
        <p:blipFill>
          <a:blip r:embed="rId3"/>
          <a:stretch>
            <a:fillRect/>
          </a:stretch>
        </p:blipFill>
        <p:spPr>
          <a:xfrm>
            <a:off x="381000" y="1301750"/>
            <a:ext cx="7391400" cy="4254500"/>
          </a:xfrm>
          <a:prstGeom prst="rect">
            <a:avLst/>
          </a:prstGeom>
        </p:spPr>
      </p:pic>
    </p:spTree>
    <p:extLst>
      <p:ext uri="{BB962C8B-B14F-4D97-AF65-F5344CB8AC3E}">
        <p14:creationId xmlns:p14="http://schemas.microsoft.com/office/powerpoint/2010/main" val="319853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2400" b="1" dirty="0">
                <a:solidFill>
                  <a:srgbClr val="13294B"/>
                </a:solidFill>
                <a:latin typeface="Helvetica" pitchFamily="2" charset="0"/>
                <a:ea typeface="Georgia" charset="0"/>
                <a:cs typeface="Georgia" charset="0"/>
              </a:rPr>
              <a:t>Constant Power Demand: Reactor Deployment</a:t>
            </a:r>
            <a:endParaRPr lang="en-US" sz="24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4" name="Picture 3">
            <a:extLst>
              <a:ext uri="{FF2B5EF4-FFF2-40B4-BE49-F238E27FC236}">
                <a16:creationId xmlns:a16="http://schemas.microsoft.com/office/drawing/2014/main" id="{44E2AB72-BD29-6E4C-B0F2-B1A53849E13E}"/>
              </a:ext>
            </a:extLst>
          </p:cNvPr>
          <p:cNvPicPr>
            <a:picLocks noChangeAspect="1"/>
          </p:cNvPicPr>
          <p:nvPr/>
        </p:nvPicPr>
        <p:blipFill>
          <a:blip r:embed="rId3"/>
          <a:stretch>
            <a:fillRect/>
          </a:stretch>
        </p:blipFill>
        <p:spPr>
          <a:xfrm>
            <a:off x="381000" y="1417638"/>
            <a:ext cx="7328645" cy="4338781"/>
          </a:xfrm>
          <a:prstGeom prst="rect">
            <a:avLst/>
          </a:prstGeom>
        </p:spPr>
      </p:pic>
      <p:sp>
        <p:nvSpPr>
          <p:cNvPr id="7" name="TextBox 6">
            <a:extLst>
              <a:ext uri="{FF2B5EF4-FFF2-40B4-BE49-F238E27FC236}">
                <a16:creationId xmlns:a16="http://schemas.microsoft.com/office/drawing/2014/main" id="{521C25AF-8C79-8547-BBFB-5EB160F8FBFB}"/>
              </a:ext>
            </a:extLst>
          </p:cNvPr>
          <p:cNvSpPr txBox="1"/>
          <p:nvPr/>
        </p:nvSpPr>
        <p:spPr>
          <a:xfrm>
            <a:off x="1384154" y="5864557"/>
            <a:ext cx="5322335" cy="461665"/>
          </a:xfrm>
          <a:prstGeom prst="rect">
            <a:avLst/>
          </a:prstGeom>
          <a:noFill/>
        </p:spPr>
        <p:txBody>
          <a:bodyPr wrap="square" rtlCol="0">
            <a:spAutoFit/>
          </a:bodyPr>
          <a:lstStyle/>
          <a:p>
            <a:r>
              <a:rPr lang="en-US" sz="1200" dirty="0">
                <a:latin typeface="Helvetica" pitchFamily="2" charset="0"/>
              </a:rPr>
              <a:t>Figure 4: Power commodity supply and demand for transition scenario of constant 10000MW power demand</a:t>
            </a:r>
          </a:p>
        </p:txBody>
      </p:sp>
    </p:spTree>
    <p:extLst>
      <p:ext uri="{BB962C8B-B14F-4D97-AF65-F5344CB8AC3E}">
        <p14:creationId xmlns:p14="http://schemas.microsoft.com/office/powerpoint/2010/main" val="1920298378"/>
      </p:ext>
    </p:extLst>
  </p:cSld>
  <p:clrMapOvr>
    <a:masterClrMapping/>
  </p:clrMapOvr>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Test">
      <a:majorFont>
        <a:latin typeface="Calibri"/>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30075</TotalTime>
  <Words>1311</Words>
  <Application>Microsoft Macintosh PowerPoint</Application>
  <PresentationFormat>On-screen Show (4:3)</PresentationFormat>
  <Paragraphs>177</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Georgia</vt:lpstr>
      <vt:lpstr>Helvetica</vt:lpstr>
      <vt:lpstr>Wingdings</vt:lpstr>
      <vt:lpstr>Office Theme</vt:lpstr>
      <vt:lpstr>Demand Driven Deployment Capabilities in Cyclus</vt:lpstr>
      <vt:lpstr>CYCLUS</vt:lpstr>
      <vt:lpstr>CYCLUS</vt:lpstr>
      <vt:lpstr>Goal</vt:lpstr>
      <vt:lpstr>D3ploy – Input Parameters</vt:lpstr>
      <vt:lpstr>D3ploy – Logic Flow</vt:lpstr>
      <vt:lpstr>Prediction Methods</vt:lpstr>
      <vt:lpstr>D3ploy – Simulation Description</vt:lpstr>
      <vt:lpstr>Constant Power Demand: Reactor Deployment</vt:lpstr>
      <vt:lpstr>Constant Power Demand: Supporting Facility Deployment</vt:lpstr>
      <vt:lpstr>Constant Power Demand: Supporting Facility Deployment</vt:lpstr>
      <vt:lpstr>Linear Power Demand: Reactor Deployment</vt:lpstr>
      <vt:lpstr>Linear Power Demand: Supporting Facility Deployment</vt:lpstr>
      <vt:lpstr>Linear Power Demand: Supporting Facility Deployment</vt:lpstr>
      <vt:lpstr>Sinusoidal Power Demand: Reactor Deployment</vt:lpstr>
      <vt:lpstr>Sinusoidal Power Demand: Supporting Facility  Deployment</vt:lpstr>
      <vt:lpstr>Sinusoidal Power Demand: Supporting Facility Deployment</vt:lpstr>
      <vt:lpstr>Conclusions</vt:lpstr>
      <vt:lpstr>References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Hoerr</dc:creator>
  <cp:lastModifiedBy>Chee, Gwendolyn Jin Yi</cp:lastModifiedBy>
  <cp:revision>433</cp:revision>
  <cp:lastPrinted>2019-06-23T19:44:40Z</cp:lastPrinted>
  <dcterms:created xsi:type="dcterms:W3CDTF">2016-01-13T21:18:08Z</dcterms:created>
  <dcterms:modified xsi:type="dcterms:W3CDTF">2019-06-26T03:16:17Z</dcterms:modified>
</cp:coreProperties>
</file>