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35"/>
  </p:notesMasterIdLst>
  <p:handoutMasterIdLst>
    <p:handoutMasterId r:id="rId36"/>
  </p:handoutMasterIdLst>
  <p:sldIdLst>
    <p:sldId id="389" r:id="rId5"/>
    <p:sldId id="774" r:id="rId6"/>
    <p:sldId id="776" r:id="rId7"/>
    <p:sldId id="777" r:id="rId8"/>
    <p:sldId id="778" r:id="rId9"/>
    <p:sldId id="782" r:id="rId10"/>
    <p:sldId id="783" r:id="rId11"/>
    <p:sldId id="781" r:id="rId12"/>
    <p:sldId id="784" r:id="rId13"/>
    <p:sldId id="790" r:id="rId14"/>
    <p:sldId id="787" r:id="rId15"/>
    <p:sldId id="788" r:id="rId16"/>
    <p:sldId id="789" r:id="rId17"/>
    <p:sldId id="795" r:id="rId18"/>
    <p:sldId id="803" r:id="rId19"/>
    <p:sldId id="796" r:id="rId20"/>
    <p:sldId id="799" r:id="rId21"/>
    <p:sldId id="804" r:id="rId22"/>
    <p:sldId id="801" r:id="rId23"/>
    <p:sldId id="800" r:id="rId24"/>
    <p:sldId id="794" r:id="rId25"/>
    <p:sldId id="791" r:id="rId26"/>
    <p:sldId id="792" r:id="rId27"/>
    <p:sldId id="805" r:id="rId28"/>
    <p:sldId id="809" r:id="rId29"/>
    <p:sldId id="806" r:id="rId30"/>
    <p:sldId id="807" r:id="rId31"/>
    <p:sldId id="808" r:id="rId32"/>
    <p:sldId id="810" r:id="rId33"/>
    <p:sldId id="785" r:id="rId34"/>
  </p:sldIdLst>
  <p:sldSz cx="9144000" cy="6858000" type="screen4x3"/>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6FF"/>
    <a:srgbClr val="EEFA7E"/>
    <a:srgbClr val="C5BBD3"/>
    <a:srgbClr val="FFFF00"/>
    <a:srgbClr val="9E948D"/>
    <a:srgbClr val="B0232A"/>
    <a:srgbClr val="BDC5BF"/>
    <a:srgbClr val="DFDFDF"/>
    <a:srgbClr val="D3B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88156" autoAdjust="0"/>
  </p:normalViewPr>
  <p:slideViewPr>
    <p:cSldViewPr>
      <p:cViewPr>
        <p:scale>
          <a:sx n="100" d="100"/>
          <a:sy n="100" d="100"/>
        </p:scale>
        <p:origin x="-408"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1038" y="-108"/>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60" name="Rectangle 4"/>
          <p:cNvSpPr>
            <a:spLocks noGrp="1" noChangeArrowheads="1"/>
          </p:cNvSpPr>
          <p:nvPr>
            <p:ph type="ftr" sz="quarter" idx="2"/>
          </p:nvPr>
        </p:nvSpPr>
        <p:spPr bwMode="auto">
          <a:xfrm>
            <a:off x="746125" y="6827838"/>
            <a:ext cx="8108950" cy="4857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000" smtClean="0">
                <a:solidFill>
                  <a:srgbClr val="000000"/>
                </a:solidFill>
                <a:latin typeface="Arial" charset="0"/>
              </a:defRPr>
            </a:lvl1pPr>
          </a:lstStyle>
          <a:p>
            <a:pPr>
              <a:defRPr/>
            </a:pPr>
            <a:r>
              <a:rPr lang="en-US"/>
              <a:t>Trademark Information: SunGard and the SunGard logo are trademarks or registered trademarks of SunGard Data Systems Inc. or its subsidiaries in the U.S. and other countries. All other trade names are trademarks or registered trademarks of their respective holders.</a:t>
            </a:r>
            <a:endParaRPr lang="en-US" sz="2500"/>
          </a:p>
        </p:txBody>
      </p:sp>
      <p:sp>
        <p:nvSpPr>
          <p:cNvPr id="70661" name="Rectangle 5"/>
          <p:cNvSpPr>
            <a:spLocks noGrp="1" noChangeArrowheads="1"/>
          </p:cNvSpPr>
          <p:nvPr>
            <p:ph type="sldNum" sz="quarter" idx="3"/>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194BE783-5459-49B0-83CF-2FA06C36D3FC}" type="slidenum">
              <a:rPr lang="en-US"/>
              <a:pPr>
                <a:defRPr/>
              </a:pPr>
              <a:t>‹#›</a:t>
            </a:fld>
            <a:endParaRPr lang="en-US"/>
          </a:p>
        </p:txBody>
      </p:sp>
      <p:sp>
        <p:nvSpPr>
          <p:cNvPr id="70662" name="Rectangle 6"/>
          <p:cNvSpPr>
            <a:spLocks noGrp="1" noChangeArrowheads="1"/>
          </p:cNvSpPr>
          <p:nvPr/>
        </p:nvSpPr>
        <p:spPr bwMode="auto">
          <a:xfrm>
            <a:off x="227013" y="200025"/>
            <a:ext cx="5013325" cy="487363"/>
          </a:xfrm>
          <a:prstGeom prst="rect">
            <a:avLst/>
          </a:prstGeom>
          <a:noFill/>
          <a:ln w="9525">
            <a:noFill/>
            <a:miter lim="800000"/>
            <a:headEnd/>
            <a:tailEnd/>
          </a:ln>
          <a:effectLst/>
        </p:spPr>
        <p:txBody>
          <a:bodyPr lIns="96661" tIns="48331" rIns="96661" bIns="48331"/>
          <a:lstStyle/>
          <a:p>
            <a:pPr defTabSz="966788">
              <a:defRPr/>
            </a:pPr>
            <a:r>
              <a:rPr lang="en-US" sz="1100">
                <a:solidFill>
                  <a:srgbClr val="9A928C"/>
                </a:solidFill>
                <a:latin typeface="Arial" charset="0"/>
              </a:rPr>
              <a:t>Name</a:t>
            </a:r>
          </a:p>
          <a:p>
            <a:pPr defTabSz="966788">
              <a:defRPr/>
            </a:pPr>
            <a:r>
              <a:rPr lang="en-US" sz="1100">
                <a:solidFill>
                  <a:srgbClr val="9A928C"/>
                </a:solidFill>
                <a:latin typeface="Arial" charset="0"/>
              </a:rPr>
              <a:t>Title</a:t>
            </a:r>
          </a:p>
          <a:p>
            <a:pPr defTabSz="966788">
              <a:defRPr/>
            </a:pPr>
            <a:r>
              <a:rPr lang="en-US" sz="1100">
                <a:solidFill>
                  <a:srgbClr val="9A928C"/>
                </a:solidFill>
                <a:latin typeface="Arial" charset="0"/>
              </a:rPr>
              <a:t>Primary Brand/Sector/Affiliation</a:t>
            </a:r>
          </a:p>
          <a:p>
            <a:pPr defTabSz="966788">
              <a:defRPr/>
            </a:pPr>
            <a:r>
              <a:rPr lang="en-US" sz="1100">
                <a:solidFill>
                  <a:srgbClr val="9A928C"/>
                </a:solidFill>
                <a:latin typeface="Arial" charset="0"/>
              </a:rPr>
              <a:t>URL</a:t>
            </a:r>
          </a:p>
          <a:p>
            <a:pPr defTabSz="966788">
              <a:defRPr/>
            </a:pPr>
            <a:endParaRPr lang="en-US" sz="1300"/>
          </a:p>
          <a:p>
            <a:pPr defTabSz="966788">
              <a:defRPr/>
            </a:pPr>
            <a:endParaRPr lang="en-US" sz="1300"/>
          </a:p>
        </p:txBody>
      </p:sp>
      <p:pic>
        <p:nvPicPr>
          <p:cNvPr id="12293" name="Picture 7"/>
          <p:cNvPicPr>
            <a:picLocks noChangeAspect="1" noChangeArrowheads="1"/>
          </p:cNvPicPr>
          <p:nvPr/>
        </p:nvPicPr>
        <p:blipFill>
          <a:blip r:embed="rId2" cstate="print"/>
          <a:srcRect/>
          <a:stretch>
            <a:fillRect/>
          </a:stretch>
        </p:blipFill>
        <p:spPr bwMode="auto">
          <a:xfrm>
            <a:off x="320675" y="0"/>
            <a:ext cx="1919288" cy="185738"/>
          </a:xfrm>
          <a:prstGeom prst="rect">
            <a:avLst/>
          </a:prstGeom>
          <a:noFill/>
          <a:ln w="9525">
            <a:noFill/>
            <a:miter lim="800000"/>
            <a:headEnd/>
            <a:tailEnd/>
          </a:ln>
        </p:spPr>
      </p:pic>
    </p:spTree>
    <p:extLst>
      <p:ext uri="{BB962C8B-B14F-4D97-AF65-F5344CB8AC3E}">
        <p14:creationId xmlns:p14="http://schemas.microsoft.com/office/powerpoint/2010/main" val="2791996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8"/>
          <p:cNvSpPr>
            <a:spLocks noGrp="1" noRot="1" noChangeAspect="1" noChangeArrowheads="1" noTextEdit="1"/>
          </p:cNvSpPr>
          <p:nvPr>
            <p:ph type="sldImg" idx="2"/>
          </p:nvPr>
        </p:nvSpPr>
        <p:spPr bwMode="auto">
          <a:xfrm>
            <a:off x="3070225" y="1300163"/>
            <a:ext cx="6421438" cy="4816475"/>
          </a:xfrm>
          <a:prstGeom prst="rect">
            <a:avLst/>
          </a:prstGeom>
          <a:noFill/>
          <a:ln w="9525">
            <a:solidFill>
              <a:srgbClr val="000000"/>
            </a:solidFill>
            <a:miter lim="800000"/>
            <a:headEnd/>
            <a:tailEnd/>
          </a:ln>
        </p:spPr>
      </p:sp>
      <p:sp>
        <p:nvSpPr>
          <p:cNvPr id="68627" name="Rectangle 19"/>
          <p:cNvSpPr>
            <a:spLocks noGrp="1" noChangeArrowheads="1"/>
          </p:cNvSpPr>
          <p:nvPr>
            <p:ph type="body" sz="quarter" idx="3"/>
          </p:nvPr>
        </p:nvSpPr>
        <p:spPr bwMode="auto">
          <a:xfrm>
            <a:off x="239713" y="1300163"/>
            <a:ext cx="2720975" cy="5446712"/>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31" name="Rectangle 23"/>
          <p:cNvSpPr>
            <a:spLocks noChangeArrowheads="1"/>
          </p:cNvSpPr>
          <p:nvPr/>
        </p:nvSpPr>
        <p:spPr bwMode="auto">
          <a:xfrm>
            <a:off x="6235700" y="404813"/>
            <a:ext cx="2995613" cy="352425"/>
          </a:xfrm>
          <a:prstGeom prst="rect">
            <a:avLst/>
          </a:prstGeom>
          <a:noFill/>
          <a:ln w="9525">
            <a:noFill/>
            <a:miter lim="800000"/>
            <a:headEnd/>
            <a:tailEnd/>
          </a:ln>
          <a:effectLst/>
        </p:spPr>
        <p:txBody>
          <a:bodyPr lIns="102718" tIns="53072" rIns="102718" bIns="53072">
            <a:spAutoFit/>
          </a:bodyPr>
          <a:lstStyle/>
          <a:p>
            <a:pPr algn="r" defTabSz="1071563">
              <a:lnSpc>
                <a:spcPct val="90000"/>
              </a:lnSpc>
              <a:defRPr/>
            </a:pPr>
            <a:r>
              <a:rPr lang="en-US" sz="600">
                <a:latin typeface="Arial" charset="0"/>
              </a:rPr>
              <a:t>Title</a:t>
            </a:r>
          </a:p>
          <a:p>
            <a:pPr algn="r" defTabSz="1071563">
              <a:lnSpc>
                <a:spcPct val="90000"/>
              </a:lnSpc>
              <a:defRPr/>
            </a:pPr>
            <a:r>
              <a:rPr lang="en-US" sz="600">
                <a:solidFill>
                  <a:schemeClr val="bg2"/>
                </a:solidFill>
                <a:latin typeface="Arial" charset="0"/>
              </a:rPr>
              <a:t>Date</a:t>
            </a:r>
          </a:p>
          <a:p>
            <a:pPr algn="r" defTabSz="1071563">
              <a:lnSpc>
                <a:spcPct val="90000"/>
              </a:lnSpc>
              <a:defRPr/>
            </a:pPr>
            <a:r>
              <a:rPr lang="en-US" sz="600">
                <a:solidFill>
                  <a:schemeClr val="bg2"/>
                </a:solidFill>
                <a:latin typeface="Arial" charset="0"/>
              </a:rPr>
              <a:t>Page </a:t>
            </a:r>
            <a:fld id="{24B6E163-49AF-4DE7-8E3A-C39C1E721EE8}" type="slidenum">
              <a:rPr lang="en-US" sz="600">
                <a:solidFill>
                  <a:schemeClr val="bg2"/>
                </a:solidFill>
                <a:latin typeface="Arial" charset="0"/>
              </a:rPr>
              <a:pPr algn="r" defTabSz="1071563">
                <a:lnSpc>
                  <a:spcPct val="90000"/>
                </a:lnSpc>
                <a:defRPr/>
              </a:pPr>
              <a:t>‹#›</a:t>
            </a:fld>
            <a:r>
              <a:rPr lang="en-US" sz="600">
                <a:solidFill>
                  <a:schemeClr val="bg2"/>
                </a:solidFill>
                <a:latin typeface="Arial" charset="0"/>
              </a:rPr>
              <a:t> of  16</a:t>
            </a:r>
          </a:p>
        </p:txBody>
      </p:sp>
      <p:sp>
        <p:nvSpPr>
          <p:cNvPr id="68632" name="Rectangle 24"/>
          <p:cNvSpPr>
            <a:spLocks noChangeArrowheads="1"/>
          </p:cNvSpPr>
          <p:nvPr/>
        </p:nvSpPr>
        <p:spPr bwMode="auto">
          <a:xfrm>
            <a:off x="2246313" y="423863"/>
            <a:ext cx="2233612" cy="460375"/>
          </a:xfrm>
          <a:prstGeom prst="rect">
            <a:avLst/>
          </a:prstGeom>
          <a:noFill/>
          <a:ln w="9525">
            <a:noFill/>
            <a:miter lim="800000"/>
            <a:headEnd/>
            <a:tailEnd/>
          </a:ln>
          <a:effectLst/>
        </p:spPr>
        <p:txBody>
          <a:bodyPr lIns="102718" tIns="53072" rIns="102718" bIns="53072">
            <a:spAutoFit/>
          </a:bodyPr>
          <a:lstStyle/>
          <a:p>
            <a:pPr defTabSz="1071563">
              <a:lnSpc>
                <a:spcPct val="90000"/>
              </a:lnSpc>
              <a:defRPr/>
            </a:pPr>
            <a:r>
              <a:rPr lang="en-US" sz="600">
                <a:solidFill>
                  <a:schemeClr val="bg2"/>
                </a:solidFill>
                <a:latin typeface="Arial" charset="0"/>
              </a:rPr>
              <a:t>Name </a:t>
            </a:r>
          </a:p>
          <a:p>
            <a:pPr defTabSz="1071563">
              <a:lnSpc>
                <a:spcPct val="90000"/>
              </a:lnSpc>
              <a:defRPr/>
            </a:pPr>
            <a:r>
              <a:rPr lang="en-US" sz="600">
                <a:solidFill>
                  <a:schemeClr val="bg2"/>
                </a:solidFill>
                <a:latin typeface="Arial" charset="0"/>
              </a:rPr>
              <a:t>Address</a:t>
            </a:r>
          </a:p>
          <a:p>
            <a:pPr defTabSz="1071563">
              <a:lnSpc>
                <a:spcPct val="90000"/>
              </a:lnSpc>
              <a:defRPr/>
            </a:pPr>
            <a:r>
              <a:rPr lang="en-US" sz="600">
                <a:solidFill>
                  <a:schemeClr val="bg2"/>
                </a:solidFill>
                <a:latin typeface="Arial" charset="0"/>
              </a:rPr>
              <a:t>Phone </a:t>
            </a:r>
          </a:p>
          <a:p>
            <a:pPr defTabSz="1071563">
              <a:lnSpc>
                <a:spcPct val="90000"/>
              </a:lnSpc>
              <a:defRPr/>
            </a:pPr>
            <a:r>
              <a:rPr lang="en-US" sz="600">
                <a:solidFill>
                  <a:schemeClr val="bg2"/>
                </a:solidFill>
                <a:latin typeface="Arial" charset="0"/>
              </a:rPr>
              <a:t>email</a:t>
            </a:r>
          </a:p>
        </p:txBody>
      </p:sp>
      <p:pic>
        <p:nvPicPr>
          <p:cNvPr id="8198" name="Picture 25" descr="SUNGARD"/>
          <p:cNvPicPr>
            <a:picLocks noChangeAspect="1" noChangeArrowheads="1"/>
          </p:cNvPicPr>
          <p:nvPr/>
        </p:nvPicPr>
        <p:blipFill>
          <a:blip r:embed="rId2"/>
          <a:srcRect/>
          <a:stretch>
            <a:fillRect/>
          </a:stretch>
        </p:blipFill>
        <p:spPr bwMode="auto">
          <a:xfrm>
            <a:off x="560388" y="473075"/>
            <a:ext cx="939800" cy="160338"/>
          </a:xfrm>
          <a:prstGeom prst="rect">
            <a:avLst/>
          </a:prstGeom>
          <a:noFill/>
          <a:ln w="9525">
            <a:noFill/>
            <a:miter lim="800000"/>
            <a:headEnd/>
            <a:tailEnd/>
          </a:ln>
        </p:spPr>
      </p:pic>
      <p:sp>
        <p:nvSpPr>
          <p:cNvPr id="68634" name="Rectangle 26"/>
          <p:cNvSpPr>
            <a:spLocks noChangeArrowheads="1"/>
          </p:cNvSpPr>
          <p:nvPr/>
        </p:nvSpPr>
        <p:spPr bwMode="auto">
          <a:xfrm>
            <a:off x="385763" y="6854825"/>
            <a:ext cx="8910637" cy="400050"/>
          </a:xfrm>
          <a:prstGeom prst="rect">
            <a:avLst/>
          </a:prstGeom>
          <a:noFill/>
          <a:ln w="9525">
            <a:noFill/>
            <a:miter lim="800000"/>
            <a:headEnd/>
            <a:tailEnd/>
          </a:ln>
          <a:effectLst/>
        </p:spPr>
        <p:txBody>
          <a:bodyPr lIns="102818" tIns="52281" rIns="102818" bIns="52281">
            <a:spAutoFit/>
          </a:bodyPr>
          <a:lstStyle/>
          <a:p>
            <a:pPr defTabSz="966788">
              <a:defRPr/>
            </a:pPr>
            <a:r>
              <a:rPr lang="en-US" sz="600">
                <a:solidFill>
                  <a:schemeClr val="bg2"/>
                </a:solidFill>
                <a:latin typeface="Arial" charset="0"/>
              </a:rPr>
              <a:t>© Copyright SunGard 2007. This document and the software described within are copyrighted with all rights reserved. No part of this document may be reproduced, transcribed, transmitted, stored in an electronic retrieval system, or translated into any language in any form by any means without the prior written permission of SunGard. SunGard makes no warranties, express or implied, in this document. In no event shall SunGard be liable for any indirect, special, incidental or consequential damages arising out of use of this document or the information contained herein.</a:t>
            </a:r>
          </a:p>
        </p:txBody>
      </p:sp>
      <p:sp>
        <p:nvSpPr>
          <p:cNvPr id="68635" name="Line 27"/>
          <p:cNvSpPr>
            <a:spLocks noChangeShapeType="1"/>
          </p:cNvSpPr>
          <p:nvPr/>
        </p:nvSpPr>
        <p:spPr bwMode="auto">
          <a:xfrm>
            <a:off x="484188" y="6886575"/>
            <a:ext cx="8677275" cy="0"/>
          </a:xfrm>
          <a:prstGeom prst="line">
            <a:avLst/>
          </a:prstGeom>
          <a:noFill/>
          <a:ln w="3175">
            <a:solidFill>
              <a:schemeClr val="bg2"/>
            </a:solidFill>
            <a:round/>
            <a:headEnd/>
            <a:tailEnd/>
          </a:ln>
          <a:effectLst/>
        </p:spPr>
        <p:txBody>
          <a:bodyPr anchor="ctr"/>
          <a:lstStyle/>
          <a:p>
            <a:pPr>
              <a:defRPr/>
            </a:pPr>
            <a:endParaRPr lang="en-GB"/>
          </a:p>
        </p:txBody>
      </p:sp>
    </p:spTree>
    <p:extLst>
      <p:ext uri="{BB962C8B-B14F-4D97-AF65-F5344CB8AC3E}">
        <p14:creationId xmlns:p14="http://schemas.microsoft.com/office/powerpoint/2010/main" val="725150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r>
              <a:rPr lang="zh-CN" altLang="en-US" dirty="0" smtClean="0"/>
              <a:t>所谓“面向集合”（</a:t>
            </a:r>
            <a:r>
              <a:rPr lang="en-US" altLang="zh-CN" dirty="0" err="1" smtClean="0"/>
              <a:t>Collenction</a:t>
            </a:r>
            <a:r>
              <a:rPr lang="en-US" altLang="zh-CN" dirty="0" smtClean="0"/>
              <a:t>-Oriented</a:t>
            </a:r>
            <a:r>
              <a:rPr lang="zh-CN" altLang="en-US" dirty="0" smtClean="0"/>
              <a:t>），意思是数据被分组存储在数据集中，被称为一个集合（</a:t>
            </a:r>
            <a:r>
              <a:rPr lang="en-US" altLang="zh-CN" dirty="0" err="1" smtClean="0"/>
              <a:t>Collenction</a:t>
            </a:r>
            <a:r>
              <a:rPr lang="en-US" altLang="zh-CN" dirty="0" smtClean="0"/>
              <a:t>)</a:t>
            </a:r>
            <a:r>
              <a:rPr lang="zh-CN" altLang="en-US" dirty="0" smtClean="0"/>
              <a:t>。每个集合在数据库中都有一个唯一的标识名，并且可以包含无限数目的文档。集合的概念类似关系型数据库（</a:t>
            </a:r>
            <a:r>
              <a:rPr lang="en-US" altLang="zh-CN" dirty="0" smtClean="0"/>
              <a:t>RDBMS</a:t>
            </a:r>
            <a:r>
              <a:rPr lang="zh-CN" altLang="en-US" dirty="0" smtClean="0"/>
              <a:t>）里的表（</a:t>
            </a:r>
            <a:r>
              <a:rPr lang="en-US" altLang="zh-CN" dirty="0" smtClean="0"/>
              <a:t>table</a:t>
            </a:r>
            <a:r>
              <a:rPr lang="zh-CN" altLang="en-US" dirty="0" smtClean="0"/>
              <a:t>），不同的是它不需要定义任何模式（</a:t>
            </a:r>
            <a:r>
              <a:rPr lang="en-US" altLang="zh-CN" dirty="0" smtClean="0"/>
              <a:t>schema)</a:t>
            </a:r>
            <a:r>
              <a:rPr lang="zh-CN" altLang="en-US" dirty="0" smtClean="0"/>
              <a:t>。</a:t>
            </a:r>
          </a:p>
          <a:p>
            <a:pPr eaLnBrk="1" hangingPunct="1"/>
            <a:endParaRPr lang="zh-CN" altLang="en-US" dirty="0" smtClean="0"/>
          </a:p>
          <a:p>
            <a:pPr eaLnBrk="1" hangingPunct="1"/>
            <a:r>
              <a:rPr lang="zh-CN" altLang="en-US" dirty="0" smtClean="0"/>
              <a:t>模式自由（</a:t>
            </a:r>
            <a:r>
              <a:rPr lang="en-US" altLang="zh-CN" dirty="0" smtClean="0"/>
              <a:t>schema-free)</a:t>
            </a:r>
            <a:r>
              <a:rPr lang="zh-CN" altLang="en-US" dirty="0" smtClean="0"/>
              <a:t>，意味着对于存储在</a:t>
            </a:r>
            <a:r>
              <a:rPr lang="en-US" altLang="zh-CN" dirty="0" err="1" smtClean="0"/>
              <a:t>mongodb</a:t>
            </a:r>
            <a:r>
              <a:rPr lang="zh-CN" altLang="en-US" dirty="0" smtClean="0"/>
              <a:t>数据库中的文件，我们不需要知道它的任何结构定义。如果需要的话，你完全可以把不同结构的文件存储在同一个数据库里。</a:t>
            </a:r>
          </a:p>
          <a:p>
            <a:pPr eaLnBrk="1" hangingPunct="1"/>
            <a:endParaRPr lang="zh-CN" altLang="en-US" dirty="0" smtClean="0"/>
          </a:p>
          <a:p>
            <a:pPr eaLnBrk="1" hangingPunct="1"/>
            <a:r>
              <a:rPr lang="zh-CN" altLang="en-US" dirty="0" smtClean="0"/>
              <a:t>存储在集合中的文档，被存储为键</a:t>
            </a:r>
            <a:r>
              <a:rPr lang="en-US" altLang="zh-CN" dirty="0" smtClean="0"/>
              <a:t>-</a:t>
            </a:r>
            <a:r>
              <a:rPr lang="zh-CN" altLang="en-US" dirty="0" smtClean="0"/>
              <a:t>值对的形式。键用于唯一标识一个文档，为字符串类型，而值则可以是各种复杂的文件类型。我们称这种存储形式为</a:t>
            </a:r>
            <a:r>
              <a:rPr lang="en-US" altLang="zh-CN" dirty="0" smtClean="0"/>
              <a:t>BSON</a:t>
            </a:r>
            <a:r>
              <a:rPr lang="zh-CN" altLang="en-US" dirty="0" smtClean="0"/>
              <a:t>（</a:t>
            </a:r>
            <a:r>
              <a:rPr lang="en-US" altLang="zh-CN" dirty="0" smtClean="0"/>
              <a:t>Binary JSON</a:t>
            </a:r>
            <a:r>
              <a:rPr lang="zh-CN" altLang="en-US" dirty="0" smtClean="0"/>
              <a:t>）。</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8994" name="Rectangle 2"/>
          <p:cNvSpPr>
            <a:spLocks noGrp="1" noRot="1" noChangeAspect="1" noChangeArrowheads="1" noTextEdit="1"/>
          </p:cNvSpPr>
          <p:nvPr>
            <p:ph type="sldImg"/>
          </p:nvPr>
        </p:nvSpPr>
        <p:spPr>
          <a:ln/>
        </p:spPr>
      </p:sp>
      <p:sp>
        <p:nvSpPr>
          <p:cNvPr id="2388995" name="Rectangle 3"/>
          <p:cNvSpPr>
            <a:spLocks noGrp="1" noChangeArrowheads="1"/>
          </p:cNvSpPr>
          <p:nvPr>
            <p:ph type="body" idx="1"/>
          </p:nvPr>
        </p:nvSpPr>
        <p:spPr>
          <a:xfrm>
            <a:off x="532446" y="2987579"/>
            <a:ext cx="8469753" cy="3655898"/>
          </a:xfrm>
        </p:spPr>
        <p:txBody>
          <a:bodyPr/>
          <a:lstStyle/>
          <a:p>
            <a:r>
              <a:rPr lang="en-US" altLang="zh-CN" sz="1200" b="0" i="0" kern="1200" dirty="0" err="1" smtClean="0">
                <a:solidFill>
                  <a:schemeClr val="tx1"/>
                </a:solidFill>
                <a:effectLst/>
                <a:latin typeface="Arial" charset="0"/>
                <a:ea typeface="+mn-ea"/>
                <a:cs typeface="+mn-cs"/>
              </a:rPr>
              <a:t>NoSql</a:t>
            </a:r>
            <a:r>
              <a:rPr lang="zh-CN" altLang="en-US" sz="1200" b="0" i="0" kern="1200" dirty="0" smtClean="0">
                <a:solidFill>
                  <a:schemeClr val="tx1"/>
                </a:solidFill>
                <a:effectLst/>
                <a:latin typeface="Arial" charset="0"/>
                <a:ea typeface="+mn-ea"/>
                <a:cs typeface="+mn-cs"/>
              </a:rPr>
              <a:t>，全称是 </a:t>
            </a:r>
            <a:r>
              <a:rPr lang="en-US" altLang="zh-CN" sz="1200" b="0" i="0" kern="1200" dirty="0" smtClean="0">
                <a:solidFill>
                  <a:schemeClr val="tx1"/>
                </a:solidFill>
                <a:effectLst/>
                <a:latin typeface="Arial" charset="0"/>
                <a:ea typeface="+mn-ea"/>
                <a:cs typeface="+mn-cs"/>
              </a:rPr>
              <a:t>Not Only </a:t>
            </a:r>
            <a:r>
              <a:rPr lang="en-US" altLang="zh-CN" sz="1200" b="0" i="0" kern="1200" dirty="0" err="1" smtClean="0">
                <a:solidFill>
                  <a:schemeClr val="tx1"/>
                </a:solidFill>
                <a:effectLst/>
                <a:latin typeface="Arial" charset="0"/>
                <a:ea typeface="+mn-ea"/>
                <a:cs typeface="+mn-cs"/>
              </a:rPr>
              <a:t>Sql</a:t>
            </a:r>
            <a:r>
              <a:rPr lang="en-US" altLang="zh-CN" sz="1200" b="0" i="0" kern="1200" dirty="0" smtClean="0">
                <a:solidFill>
                  <a:schemeClr val="tx1"/>
                </a:solidFill>
                <a:effectLst/>
                <a:latin typeface="Arial" charset="0"/>
                <a:ea typeface="+mn-ea"/>
                <a:cs typeface="+mn-cs"/>
              </a:rPr>
              <a:t>,</a:t>
            </a:r>
            <a:r>
              <a:rPr lang="zh-CN" altLang="en-US" sz="1200" b="0" i="0" kern="1200" dirty="0" smtClean="0">
                <a:solidFill>
                  <a:schemeClr val="tx1"/>
                </a:solidFill>
                <a:effectLst/>
                <a:latin typeface="Arial" charset="0"/>
                <a:ea typeface="+mn-ea"/>
                <a:cs typeface="+mn-cs"/>
              </a:rPr>
              <a:t>指的是非关系型的数据库。下一代数据库主要解决几个要点：非关系型的、分布式的、开源的、水平可扩展的。原始的目的是为了大规模</a:t>
            </a:r>
            <a:r>
              <a:rPr lang="en-US" altLang="zh-CN" sz="1200" b="0" i="0" kern="1200" dirty="0" smtClean="0">
                <a:solidFill>
                  <a:schemeClr val="tx1"/>
                </a:solidFill>
                <a:effectLst/>
                <a:latin typeface="Arial" charset="0"/>
                <a:ea typeface="+mn-ea"/>
                <a:cs typeface="+mn-cs"/>
              </a:rPr>
              <a:t>web</a:t>
            </a:r>
            <a:r>
              <a:rPr lang="zh-CN" altLang="en-US" sz="1200" b="0" i="0" kern="1200" dirty="0" smtClean="0">
                <a:solidFill>
                  <a:schemeClr val="tx1"/>
                </a:solidFill>
                <a:effectLst/>
                <a:latin typeface="Arial" charset="0"/>
                <a:ea typeface="+mn-ea"/>
                <a:cs typeface="+mn-cs"/>
              </a:rPr>
              <a:t>应用，这场运动开始于</a:t>
            </a:r>
            <a:r>
              <a:rPr lang="en-US" altLang="zh-CN" sz="1200" b="0" i="0" kern="1200" dirty="0" smtClean="0">
                <a:solidFill>
                  <a:schemeClr val="tx1"/>
                </a:solidFill>
                <a:effectLst/>
                <a:latin typeface="Arial" charset="0"/>
                <a:ea typeface="+mn-ea"/>
                <a:cs typeface="+mn-cs"/>
              </a:rPr>
              <a:t>2009</a:t>
            </a:r>
            <a:r>
              <a:rPr lang="zh-CN" altLang="en-US" sz="1200" b="0" i="0" kern="1200" dirty="0" smtClean="0">
                <a:solidFill>
                  <a:schemeClr val="tx1"/>
                </a:solidFill>
                <a:effectLst/>
                <a:latin typeface="Arial" charset="0"/>
                <a:ea typeface="+mn-ea"/>
                <a:cs typeface="+mn-cs"/>
              </a:rPr>
              <a:t>年初，通常特性应用如：模式自由、支持简易复制、简单的</a:t>
            </a:r>
            <a:r>
              <a:rPr lang="en-US" altLang="zh-CN" sz="1200" b="0" i="0" kern="1200" dirty="0" smtClean="0">
                <a:solidFill>
                  <a:schemeClr val="tx1"/>
                </a:solidFill>
                <a:effectLst/>
                <a:latin typeface="Arial" charset="0"/>
                <a:ea typeface="+mn-ea"/>
                <a:cs typeface="+mn-cs"/>
              </a:rPr>
              <a:t>API</a:t>
            </a:r>
            <a:r>
              <a:rPr lang="zh-CN" altLang="en-US" sz="1200" b="0" i="0" kern="1200" dirty="0" smtClean="0">
                <a:solidFill>
                  <a:schemeClr val="tx1"/>
                </a:solidFill>
                <a:effectLst/>
                <a:latin typeface="Arial" charset="0"/>
                <a:ea typeface="+mn-ea"/>
                <a:cs typeface="+mn-cs"/>
              </a:rPr>
              <a:t>、最终的一致性（非</a:t>
            </a:r>
            <a:r>
              <a:rPr lang="en-US" altLang="zh-CN" sz="1200" b="0" i="0" kern="1200" dirty="0" smtClean="0">
                <a:solidFill>
                  <a:schemeClr val="tx1"/>
                </a:solidFill>
                <a:effectLst/>
                <a:latin typeface="Arial" charset="0"/>
                <a:ea typeface="+mn-ea"/>
                <a:cs typeface="+mn-cs"/>
              </a:rPr>
              <a:t>ACID</a:t>
            </a:r>
            <a:r>
              <a:rPr lang="zh-CN" altLang="en-US" sz="1200" b="0" i="0" kern="1200" dirty="0" smtClean="0">
                <a:solidFill>
                  <a:schemeClr val="tx1"/>
                </a:solidFill>
                <a:effectLst/>
                <a:latin typeface="Arial" charset="0"/>
                <a:ea typeface="+mn-ea"/>
                <a:cs typeface="+mn-cs"/>
              </a:rPr>
              <a:t>）、大容量数据等。</a:t>
            </a:r>
            <a:r>
              <a:rPr lang="en-US" altLang="zh-CN" sz="1200" b="0" i="0" kern="1200" dirty="0" err="1" smtClean="0">
                <a:solidFill>
                  <a:schemeClr val="tx1"/>
                </a:solidFill>
                <a:effectLst/>
                <a:latin typeface="Arial" charset="0"/>
                <a:ea typeface="+mn-ea"/>
                <a:cs typeface="+mn-cs"/>
              </a:rPr>
              <a:t>NoSQL</a:t>
            </a:r>
            <a:r>
              <a:rPr lang="zh-CN" altLang="en-US" sz="1200" b="0" i="0" kern="1200" dirty="0" smtClean="0">
                <a:solidFill>
                  <a:schemeClr val="tx1"/>
                </a:solidFill>
                <a:effectLst/>
                <a:latin typeface="Arial" charset="0"/>
                <a:ea typeface="+mn-ea"/>
                <a:cs typeface="+mn-cs"/>
              </a:rPr>
              <a:t>被我们用得最多的当数</a:t>
            </a:r>
            <a:r>
              <a:rPr lang="en-US" altLang="zh-CN" sz="1200" b="0" i="0" kern="1200" dirty="0" smtClean="0">
                <a:solidFill>
                  <a:schemeClr val="tx1"/>
                </a:solidFill>
                <a:effectLst/>
                <a:latin typeface="Arial" charset="0"/>
                <a:ea typeface="+mn-ea"/>
                <a:cs typeface="+mn-cs"/>
              </a:rPr>
              <a:t>key-value</a:t>
            </a:r>
            <a:r>
              <a:rPr lang="zh-CN" altLang="en-US" sz="1200" b="0" i="0" kern="1200" dirty="0" smtClean="0">
                <a:solidFill>
                  <a:schemeClr val="tx1"/>
                </a:solidFill>
                <a:effectLst/>
                <a:latin typeface="Arial" charset="0"/>
                <a:ea typeface="+mn-ea"/>
                <a:cs typeface="+mn-cs"/>
              </a:rPr>
              <a:t>存储，当然还有其他的文档型的、列存储、图型数据库、</a:t>
            </a:r>
            <a:r>
              <a:rPr lang="en-US" altLang="zh-CN" sz="1200" b="0" i="0" kern="1200" dirty="0" smtClean="0">
                <a:solidFill>
                  <a:schemeClr val="tx1"/>
                </a:solidFill>
                <a:effectLst/>
                <a:latin typeface="Arial" charset="0"/>
                <a:ea typeface="+mn-ea"/>
                <a:cs typeface="+mn-cs"/>
              </a:rPr>
              <a:t>xml</a:t>
            </a:r>
            <a:r>
              <a:rPr lang="zh-CN" altLang="en-US" sz="1200" b="0" i="0" kern="1200" dirty="0" smtClean="0">
                <a:solidFill>
                  <a:schemeClr val="tx1"/>
                </a:solidFill>
                <a:effectLst/>
                <a:latin typeface="Arial" charset="0"/>
                <a:ea typeface="+mn-ea"/>
                <a:cs typeface="+mn-cs"/>
              </a:rPr>
              <a:t>数据库等。</a:t>
            </a:r>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8994" name="Rectangle 2"/>
          <p:cNvSpPr>
            <a:spLocks noGrp="1" noRot="1" noChangeAspect="1" noChangeArrowheads="1" noTextEdit="1"/>
          </p:cNvSpPr>
          <p:nvPr>
            <p:ph type="sldImg"/>
          </p:nvPr>
        </p:nvSpPr>
        <p:spPr>
          <a:ln/>
        </p:spPr>
      </p:sp>
      <p:sp>
        <p:nvSpPr>
          <p:cNvPr id="2388995" name="Rectangle 3"/>
          <p:cNvSpPr>
            <a:spLocks noGrp="1" noChangeArrowheads="1"/>
          </p:cNvSpPr>
          <p:nvPr>
            <p:ph type="body" idx="1"/>
          </p:nvPr>
        </p:nvSpPr>
        <p:spPr>
          <a:xfrm>
            <a:off x="532446" y="2987579"/>
            <a:ext cx="8469753" cy="3655898"/>
          </a:xfrm>
        </p:spPr>
        <p:txBody>
          <a:bodyP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8994" name="Rectangle 2"/>
          <p:cNvSpPr>
            <a:spLocks noGrp="1" noRot="1" noChangeAspect="1" noChangeArrowheads="1" noTextEdit="1"/>
          </p:cNvSpPr>
          <p:nvPr>
            <p:ph type="sldImg"/>
          </p:nvPr>
        </p:nvSpPr>
        <p:spPr>
          <a:ln/>
        </p:spPr>
      </p:sp>
      <p:sp>
        <p:nvSpPr>
          <p:cNvPr id="2388995" name="Rectangle 3"/>
          <p:cNvSpPr>
            <a:spLocks noGrp="1" noChangeArrowheads="1"/>
          </p:cNvSpPr>
          <p:nvPr>
            <p:ph type="body" idx="1"/>
          </p:nvPr>
        </p:nvSpPr>
        <p:spPr>
          <a:xfrm>
            <a:off x="532446" y="2987579"/>
            <a:ext cx="8469753" cy="3655898"/>
          </a:xfrm>
        </p:spPr>
        <p:txBody>
          <a:bodyP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8994" name="Rectangle 2"/>
          <p:cNvSpPr>
            <a:spLocks noGrp="1" noRot="1" noChangeAspect="1" noChangeArrowheads="1" noTextEdit="1"/>
          </p:cNvSpPr>
          <p:nvPr>
            <p:ph type="sldImg"/>
          </p:nvPr>
        </p:nvSpPr>
        <p:spPr>
          <a:ln/>
        </p:spPr>
      </p:sp>
      <p:sp>
        <p:nvSpPr>
          <p:cNvPr id="2388995" name="Rectangle 3"/>
          <p:cNvSpPr>
            <a:spLocks noGrp="1" noChangeArrowheads="1"/>
          </p:cNvSpPr>
          <p:nvPr>
            <p:ph type="body" idx="1"/>
          </p:nvPr>
        </p:nvSpPr>
        <p:spPr>
          <a:xfrm>
            <a:off x="532446" y="2987579"/>
            <a:ext cx="8469753" cy="3655898"/>
          </a:xfrm>
        </p:spPr>
        <p:txBody>
          <a:bodyP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8994" name="Rectangle 2"/>
          <p:cNvSpPr>
            <a:spLocks noGrp="1" noRot="1" noChangeAspect="1" noChangeArrowheads="1" noTextEdit="1"/>
          </p:cNvSpPr>
          <p:nvPr>
            <p:ph type="sldImg"/>
          </p:nvPr>
        </p:nvSpPr>
        <p:spPr>
          <a:ln/>
        </p:spPr>
      </p:sp>
      <p:sp>
        <p:nvSpPr>
          <p:cNvPr id="2388995" name="Rectangle 3"/>
          <p:cNvSpPr>
            <a:spLocks noGrp="1" noChangeArrowheads="1"/>
          </p:cNvSpPr>
          <p:nvPr>
            <p:ph type="body" idx="1"/>
          </p:nvPr>
        </p:nvSpPr>
        <p:spPr>
          <a:xfrm>
            <a:off x="532446" y="2987579"/>
            <a:ext cx="8469753" cy="3655898"/>
          </a:xfrm>
        </p:spPr>
        <p:txBody>
          <a:bodyP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r>
              <a:rPr lang="en-US" altLang="zh-CN" dirty="0" err="1" smtClean="0"/>
              <a:t>MapReduce</a:t>
            </a:r>
            <a:r>
              <a:rPr lang="zh-CN" altLang="en-US" dirty="0" smtClean="0"/>
              <a:t>是一种编程模型，用于大规模数据集（大于</a:t>
            </a:r>
            <a:r>
              <a:rPr lang="en-US" altLang="zh-CN" dirty="0" smtClean="0"/>
              <a:t>1TB</a:t>
            </a:r>
            <a:r>
              <a:rPr lang="zh-CN" altLang="en-US" dirty="0" smtClean="0"/>
              <a:t>）的并行运算。概念</a:t>
            </a:r>
            <a:r>
              <a:rPr lang="en-US" altLang="zh-CN" dirty="0" smtClean="0"/>
              <a:t>"Map</a:t>
            </a:r>
            <a:r>
              <a:rPr lang="zh-CN" altLang="en-US" dirty="0" smtClean="0"/>
              <a:t>（映射）</a:t>
            </a:r>
            <a:r>
              <a:rPr lang="en-US" altLang="zh-CN" dirty="0" smtClean="0"/>
              <a:t>"</a:t>
            </a:r>
            <a:r>
              <a:rPr lang="zh-CN" altLang="en-US" dirty="0" smtClean="0"/>
              <a:t>和</a:t>
            </a:r>
            <a:r>
              <a:rPr lang="en-US" altLang="zh-CN" dirty="0" smtClean="0"/>
              <a:t>"Reduce</a:t>
            </a:r>
            <a:r>
              <a:rPr lang="zh-CN" altLang="en-US" dirty="0" smtClean="0"/>
              <a:t>（化简）</a:t>
            </a:r>
            <a:r>
              <a:rPr lang="en-US" altLang="zh-CN" dirty="0" smtClean="0"/>
              <a:t>"</a:t>
            </a:r>
            <a:r>
              <a:rPr lang="zh-CN" altLang="en-US" dirty="0" smtClean="0"/>
              <a:t>，和他们的主要思想，都是从函数式编程语言里借来的，还有从矢量编程语言里借来的特性。他极大地方便了编程人员在不会分布式并行编程的情况下，将自己的程序运行在分布式系统上。 当前的软件实现是指定一个</a:t>
            </a:r>
            <a:r>
              <a:rPr lang="en-US" altLang="zh-CN" dirty="0" smtClean="0"/>
              <a:t>Map</a:t>
            </a:r>
            <a:r>
              <a:rPr lang="zh-CN" altLang="en-US" dirty="0" smtClean="0"/>
              <a:t>（映射）函数，用来把一组键值对映射成一组新的键值对，指定并发的</a:t>
            </a:r>
            <a:r>
              <a:rPr lang="en-US" altLang="zh-CN" dirty="0" smtClean="0"/>
              <a:t>Reduce</a:t>
            </a:r>
            <a:r>
              <a:rPr lang="zh-CN" altLang="en-US" dirty="0" smtClean="0"/>
              <a:t>（化简）函数，用来保证所有映射的键值对中的每一个共享相同的键组</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3" descr="gears"/>
          <p:cNvPicPr>
            <a:picLocks noChangeAspect="1" noChangeArrowheads="1"/>
          </p:cNvPicPr>
          <p:nvPr userDrawn="1"/>
        </p:nvPicPr>
        <p:blipFill>
          <a:blip r:embed="rId2" cstate="print"/>
          <a:srcRect l="5576"/>
          <a:stretch>
            <a:fillRect/>
          </a:stretch>
        </p:blipFill>
        <p:spPr bwMode="auto">
          <a:xfrm>
            <a:off x="4763" y="0"/>
            <a:ext cx="9139237" cy="3132138"/>
          </a:xfrm>
          <a:prstGeom prst="rect">
            <a:avLst/>
          </a:prstGeom>
          <a:noFill/>
          <a:ln w="9525">
            <a:noFill/>
            <a:miter lim="800000"/>
            <a:headEnd/>
            <a:tailEnd/>
          </a:ln>
        </p:spPr>
      </p:pic>
      <p:pic>
        <p:nvPicPr>
          <p:cNvPr id="6" name="Picture 33"/>
          <p:cNvPicPr>
            <a:picLocks noChangeAspect="1" noChangeArrowheads="1"/>
          </p:cNvPicPr>
          <p:nvPr userDrawn="1"/>
        </p:nvPicPr>
        <p:blipFill>
          <a:blip r:embed="rId3" cstate="print"/>
          <a:srcRect/>
          <a:stretch>
            <a:fillRect/>
          </a:stretch>
        </p:blipFill>
        <p:spPr bwMode="auto">
          <a:xfrm>
            <a:off x="7315200" y="2971800"/>
            <a:ext cx="1828800" cy="914400"/>
          </a:xfrm>
          <a:prstGeom prst="rect">
            <a:avLst/>
          </a:prstGeom>
          <a:noFill/>
          <a:ln w="9525">
            <a:noFill/>
            <a:miter lim="800000"/>
            <a:headEnd/>
            <a:tailEnd/>
          </a:ln>
        </p:spPr>
      </p:pic>
      <p:sp>
        <p:nvSpPr>
          <p:cNvPr id="7" name="Line 6"/>
          <p:cNvSpPr>
            <a:spLocks noChangeShapeType="1"/>
          </p:cNvSpPr>
          <p:nvPr userDrawn="1"/>
        </p:nvSpPr>
        <p:spPr bwMode="auto">
          <a:xfrm>
            <a:off x="7315200" y="2971800"/>
            <a:ext cx="0" cy="914400"/>
          </a:xfrm>
          <a:prstGeom prst="line">
            <a:avLst/>
          </a:prstGeom>
          <a:noFill/>
          <a:ln w="50800">
            <a:solidFill>
              <a:schemeClr val="bg1"/>
            </a:solidFill>
            <a:round/>
            <a:headEnd/>
            <a:tailEnd/>
          </a:ln>
          <a:effectLst/>
        </p:spPr>
        <p:txBody>
          <a:bodyPr wrap="none" anchor="ctr"/>
          <a:lstStyle/>
          <a:p>
            <a:pPr>
              <a:defRPr/>
            </a:pPr>
            <a:endParaRPr lang="en-GB"/>
          </a:p>
        </p:txBody>
      </p:sp>
      <p:pic>
        <p:nvPicPr>
          <p:cNvPr id="8" name="Picture 22"/>
          <p:cNvPicPr>
            <a:picLocks noChangeAspect="1" noChangeArrowheads="1"/>
          </p:cNvPicPr>
          <p:nvPr userDrawn="1"/>
        </p:nvPicPr>
        <p:blipFill>
          <a:blip r:embed="rId4" cstate="print"/>
          <a:srcRect/>
          <a:stretch>
            <a:fillRect/>
          </a:stretch>
        </p:blipFill>
        <p:spPr bwMode="auto">
          <a:xfrm>
            <a:off x="0" y="2971800"/>
            <a:ext cx="914400" cy="914400"/>
          </a:xfrm>
          <a:prstGeom prst="rect">
            <a:avLst/>
          </a:prstGeom>
          <a:noFill/>
          <a:ln w="9525">
            <a:noFill/>
            <a:miter lim="800000"/>
            <a:headEnd/>
            <a:tailEnd/>
          </a:ln>
        </p:spPr>
      </p:pic>
      <p:sp>
        <p:nvSpPr>
          <p:cNvPr id="35842" name="Rectangle 2"/>
          <p:cNvSpPr>
            <a:spLocks noGrp="1" noChangeArrowheads="1"/>
          </p:cNvSpPr>
          <p:nvPr>
            <p:ph type="ctrTitle"/>
          </p:nvPr>
        </p:nvSpPr>
        <p:spPr>
          <a:xfrm>
            <a:off x="914400" y="2971800"/>
            <a:ext cx="6399213" cy="914400"/>
          </a:xfrm>
        </p:spPr>
        <p:txBody>
          <a:bodyPr/>
          <a:lstStyle>
            <a:lvl1pPr>
              <a:defRPr/>
            </a:lvl1pPr>
          </a:lstStyle>
          <a:p>
            <a:r>
              <a:rPr lang="en-US"/>
              <a:t>Click to edit Master title style</a:t>
            </a:r>
          </a:p>
        </p:txBody>
      </p:sp>
      <p:sp>
        <p:nvSpPr>
          <p:cNvPr id="35843" name="Rectangle 3"/>
          <p:cNvSpPr>
            <a:spLocks noGrp="1" noChangeArrowheads="1"/>
          </p:cNvSpPr>
          <p:nvPr>
            <p:ph type="subTitle" idx="1"/>
          </p:nvPr>
        </p:nvSpPr>
        <p:spPr>
          <a:xfrm>
            <a:off x="914400" y="4114800"/>
            <a:ext cx="6858000" cy="1752600"/>
          </a:xfrm>
        </p:spPr>
        <p:txBody>
          <a:bodyPr/>
          <a:lstStyle>
            <a:lvl1pPr marL="0" indent="0">
              <a:buFont typeface="Wingdings" pitchFamily="2" charset="2"/>
              <a:buNone/>
              <a:defRPr sz="1600"/>
            </a:lvl1pPr>
          </a:lstStyle>
          <a:p>
            <a:r>
              <a:rPr lang="en-US"/>
              <a:t>Click to edit Master subtitle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0"/>
            <a:ext cx="2057400" cy="5638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14400" y="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1143000"/>
            <a:ext cx="3924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991100" y="1143000"/>
            <a:ext cx="3924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8229600" cy="914400"/>
          </a:xfrm>
          <a:prstGeom prst="rect">
            <a:avLst/>
          </a:prstGeom>
          <a:solidFill>
            <a:srgbClr val="A72127"/>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143000"/>
            <a:ext cx="8001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23"/>
          <p:cNvPicPr>
            <a:picLocks noChangeAspect="1" noChangeArrowheads="1"/>
          </p:cNvPicPr>
          <p:nvPr/>
        </p:nvPicPr>
        <p:blipFill>
          <a:blip r:embed="rId13" cstate="print"/>
          <a:srcRect/>
          <a:stretch>
            <a:fillRect/>
          </a:stretch>
        </p:blipFill>
        <p:spPr bwMode="auto">
          <a:xfrm>
            <a:off x="0" y="0"/>
            <a:ext cx="914400" cy="91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fade/>
  </p:transition>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lr>
          <a:srgbClr val="A72127"/>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A72127"/>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A72127"/>
        </a:buClr>
        <a:buFont typeface="Wingdings" pitchFamily="2" charset="2"/>
        <a:buChar char="§"/>
        <a:defRPr>
          <a:solidFill>
            <a:schemeClr val="tx1"/>
          </a:solidFill>
          <a:latin typeface="+mn-lt"/>
        </a:defRPr>
      </a:lvl3pPr>
      <a:lvl4pPr marL="1600200" indent="-228600" algn="l" rtl="0" eaLnBrk="0" fontAlgn="base" hangingPunct="0">
        <a:spcBef>
          <a:spcPct val="20000"/>
        </a:spcBef>
        <a:spcAft>
          <a:spcPct val="0"/>
        </a:spcAft>
        <a:buClr>
          <a:srgbClr val="A72127"/>
        </a:buClr>
        <a:buFont typeface="Wingdings" pitchFamily="2" charset="2"/>
        <a:buChar char="§"/>
        <a:defRPr sz="1600">
          <a:solidFill>
            <a:schemeClr val="tx1"/>
          </a:solidFill>
          <a:latin typeface="+mn-lt"/>
        </a:defRPr>
      </a:lvl4pPr>
      <a:lvl5pPr marL="2057400" indent="-228600" algn="l" rtl="0" eaLnBrk="0" fontAlgn="base" hangingPunct="0">
        <a:spcBef>
          <a:spcPct val="20000"/>
        </a:spcBef>
        <a:spcAft>
          <a:spcPct val="0"/>
        </a:spcAft>
        <a:buClr>
          <a:srgbClr val="A72127"/>
        </a:buClr>
        <a:buFont typeface="Wingdings" pitchFamily="2" charset="2"/>
        <a:buChar char="§"/>
        <a:defRPr sz="1400">
          <a:solidFill>
            <a:schemeClr val="tx1"/>
          </a:solidFill>
          <a:latin typeface="+mn-lt"/>
        </a:defRPr>
      </a:lvl5pPr>
      <a:lvl6pPr marL="2514600" indent="-228600" algn="l" rtl="0" fontAlgn="base">
        <a:spcBef>
          <a:spcPct val="20000"/>
        </a:spcBef>
        <a:spcAft>
          <a:spcPct val="0"/>
        </a:spcAft>
        <a:buClr>
          <a:srgbClr val="A72127"/>
        </a:buClr>
        <a:buFont typeface="Wingdings" pitchFamily="2" charset="2"/>
        <a:buChar char="§"/>
        <a:defRPr sz="1400">
          <a:solidFill>
            <a:schemeClr val="tx1"/>
          </a:solidFill>
          <a:latin typeface="+mn-lt"/>
        </a:defRPr>
      </a:lvl6pPr>
      <a:lvl7pPr marL="2971800" indent="-228600" algn="l" rtl="0" fontAlgn="base">
        <a:spcBef>
          <a:spcPct val="20000"/>
        </a:spcBef>
        <a:spcAft>
          <a:spcPct val="0"/>
        </a:spcAft>
        <a:buClr>
          <a:srgbClr val="A72127"/>
        </a:buClr>
        <a:buFont typeface="Wingdings" pitchFamily="2" charset="2"/>
        <a:buChar char="§"/>
        <a:defRPr sz="1400">
          <a:solidFill>
            <a:schemeClr val="tx1"/>
          </a:solidFill>
          <a:latin typeface="+mn-lt"/>
        </a:defRPr>
      </a:lvl7pPr>
      <a:lvl8pPr marL="3429000" indent="-228600" algn="l" rtl="0" fontAlgn="base">
        <a:spcBef>
          <a:spcPct val="20000"/>
        </a:spcBef>
        <a:spcAft>
          <a:spcPct val="0"/>
        </a:spcAft>
        <a:buClr>
          <a:srgbClr val="A72127"/>
        </a:buClr>
        <a:buFont typeface="Wingdings" pitchFamily="2" charset="2"/>
        <a:buChar char="§"/>
        <a:defRPr sz="1400">
          <a:solidFill>
            <a:schemeClr val="tx1"/>
          </a:solidFill>
          <a:latin typeface="+mn-lt"/>
        </a:defRPr>
      </a:lvl8pPr>
      <a:lvl9pPr marL="3886200" indent="-228600" algn="l" rtl="0" fontAlgn="base">
        <a:spcBef>
          <a:spcPct val="20000"/>
        </a:spcBef>
        <a:spcAft>
          <a:spcPct val="0"/>
        </a:spcAft>
        <a:buClr>
          <a:srgbClr val="A72127"/>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971800"/>
            <a:ext cx="7015186" cy="914400"/>
          </a:xfrm>
        </p:spPr>
        <p:txBody>
          <a:bodyPr/>
          <a:lstStyle/>
          <a:p>
            <a:pPr eaLnBrk="1" hangingPunct="1"/>
            <a:r>
              <a:rPr lang="en-US" dirty="0" err="1" smtClean="0">
                <a:latin typeface="微软雅黑" pitchFamily="34" charset="-122"/>
                <a:ea typeface="微软雅黑" pitchFamily="34" charset="-122"/>
              </a:rPr>
              <a:t>MongoDB</a:t>
            </a:r>
            <a:endParaRPr lang="en-US" dirty="0" smtClean="0">
              <a:latin typeface="微软雅黑" pitchFamily="34" charset="-122"/>
              <a:ea typeface="微软雅黑" pitchFamily="34" charset="-122"/>
            </a:endParaRPr>
          </a:p>
        </p:txBody>
      </p:sp>
      <p:sp>
        <p:nvSpPr>
          <p:cNvPr id="3075" name="Rectangle 3"/>
          <p:cNvSpPr>
            <a:spLocks noGrp="1" noChangeArrowheads="1"/>
          </p:cNvSpPr>
          <p:nvPr>
            <p:ph type="subTitle" idx="1"/>
          </p:nvPr>
        </p:nvSpPr>
        <p:spPr>
          <a:xfrm>
            <a:off x="1008112" y="4797152"/>
            <a:ext cx="2627784" cy="1440160"/>
          </a:xfrm>
        </p:spPr>
        <p:txBody>
          <a:bodyPr/>
          <a:lstStyle/>
          <a:p>
            <a:pPr marL="304800" indent="-304800" eaLnBrk="1" hangingPunct="1">
              <a:lnSpc>
                <a:spcPct val="150000"/>
              </a:lnSpc>
              <a:spcBef>
                <a:spcPct val="0"/>
              </a:spcBef>
            </a:pPr>
            <a:r>
              <a:rPr lang="en-US" altLang="zh-CN" sz="2000" b="1" dirty="0"/>
              <a:t>SunGard China</a:t>
            </a:r>
          </a:p>
          <a:p>
            <a:pPr marL="304800" indent="-304800" eaLnBrk="1" hangingPunct="1">
              <a:lnSpc>
                <a:spcPct val="150000"/>
              </a:lnSpc>
              <a:spcBef>
                <a:spcPct val="0"/>
              </a:spcBef>
            </a:pPr>
            <a:r>
              <a:rPr lang="zh-CN" altLang="en-US" sz="2000" b="1" dirty="0"/>
              <a:t>技术总部</a:t>
            </a:r>
            <a:endParaRPr lang="en-US" altLang="zh-CN" sz="2000" b="1" dirty="0"/>
          </a:p>
          <a:p>
            <a:pPr marL="304800" indent="-304800" eaLnBrk="1" hangingPunct="1">
              <a:lnSpc>
                <a:spcPct val="150000"/>
              </a:lnSpc>
              <a:spcBef>
                <a:spcPct val="0"/>
              </a:spcBef>
            </a:pPr>
            <a:r>
              <a:rPr lang="en-US" altLang="zh-CN" sz="2000" b="1" dirty="0"/>
              <a:t>2013</a:t>
            </a:r>
            <a:r>
              <a:rPr lang="zh-CN" altLang="en-US" sz="2000" b="1" dirty="0" smtClean="0"/>
              <a:t>年</a:t>
            </a:r>
            <a:r>
              <a:rPr lang="en-US" altLang="zh-CN" sz="2000" b="1" dirty="0" smtClean="0"/>
              <a:t>11</a:t>
            </a:r>
            <a:r>
              <a:rPr lang="zh-CN" altLang="en-US" sz="2000" b="1" dirty="0" smtClean="0"/>
              <a:t>月</a:t>
            </a:r>
            <a:endParaRPr lang="en-US" altLang="zh-CN" sz="2000" b="1"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安装</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Wingdings" pitchFamily="2" charset="2"/>
              <a:buChar char="n"/>
            </a:pPr>
            <a:r>
              <a:rPr lang="en-US" altLang="zh-CN" sz="2000" kern="0" dirty="0" err="1">
                <a:latin typeface="微软雅黑" pitchFamily="34" charset="-122"/>
                <a:ea typeface="微软雅黑" pitchFamily="34" charset="-122"/>
              </a:rPr>
              <a:t>m</a:t>
            </a:r>
            <a:r>
              <a:rPr lang="en-US" altLang="zh-CN" sz="2000" kern="0" dirty="0" err="1" smtClean="0">
                <a:latin typeface="微软雅黑" pitchFamily="34" charset="-122"/>
                <a:ea typeface="微软雅黑" pitchFamily="34" charset="-122"/>
              </a:rPr>
              <a:t>ongod</a:t>
            </a:r>
            <a:r>
              <a:rPr lang="en-US" altLang="zh-CN" sz="2000" kern="0" dirty="0" smtClean="0">
                <a:latin typeface="微软雅黑" pitchFamily="34" charset="-122"/>
                <a:ea typeface="微软雅黑" pitchFamily="34" charset="-122"/>
              </a:rPr>
              <a:t> </a:t>
            </a:r>
            <a:r>
              <a:rPr lang="zh-CN" altLang="en-US" sz="2000" kern="0" dirty="0" smtClean="0">
                <a:latin typeface="微软雅黑" pitchFamily="34" charset="-122"/>
                <a:ea typeface="微软雅黑" pitchFamily="34" charset="-122"/>
              </a:rPr>
              <a:t>启动数据库</a:t>
            </a:r>
            <a:endParaRPr lang="en-US" altLang="zh-CN" sz="20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dbpath</a:t>
            </a:r>
            <a:r>
              <a:rPr lang="en-US" altLang="zh-CN" sz="1600" kern="0" dirty="0">
                <a:latin typeface="微软雅黑" pitchFamily="34" charset="-122"/>
                <a:ea typeface="微软雅黑" pitchFamily="34" charset="-122"/>
              </a:rPr>
              <a:t> </a:t>
            </a:r>
            <a:r>
              <a:rPr lang="zh-CN" altLang="en-US" sz="1600" kern="0" dirty="0">
                <a:latin typeface="微软雅黑" pitchFamily="34" charset="-122"/>
                <a:ea typeface="微软雅黑" pitchFamily="34" charset="-122"/>
              </a:rPr>
              <a:t>指定数据库的数据存放目</a:t>
            </a:r>
            <a:r>
              <a:rPr lang="zh-CN" altLang="en-US" sz="1600" kern="0" dirty="0" smtClean="0">
                <a:latin typeface="微软雅黑" pitchFamily="34" charset="-122"/>
                <a:ea typeface="微软雅黑" pitchFamily="34" charset="-122"/>
              </a:rPr>
              <a:t>录</a:t>
            </a:r>
            <a:endParaRPr lang="en-US" altLang="zh-CN" sz="16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smtClean="0">
                <a:latin typeface="微软雅黑" pitchFamily="34" charset="-122"/>
                <a:ea typeface="微软雅黑" pitchFamily="34" charset="-122"/>
              </a:rPr>
              <a:t>--</a:t>
            </a:r>
            <a:r>
              <a:rPr lang="en-US" altLang="zh-CN" sz="1600" kern="0" dirty="0" err="1" smtClean="0">
                <a:latin typeface="微软雅黑" pitchFamily="34" charset="-122"/>
                <a:ea typeface="微软雅黑" pitchFamily="34" charset="-122"/>
              </a:rPr>
              <a:t>logpath</a:t>
            </a:r>
            <a:r>
              <a:rPr lang="en-US" altLang="zh-CN" sz="1600" kern="0" dirty="0" smtClean="0">
                <a:latin typeface="微软雅黑" pitchFamily="34" charset="-122"/>
                <a:ea typeface="微软雅黑" pitchFamily="34" charset="-122"/>
              </a:rPr>
              <a:t> </a:t>
            </a:r>
            <a:r>
              <a:rPr lang="zh-CN" altLang="en-US" sz="1600" kern="0" dirty="0" smtClean="0">
                <a:latin typeface="微软雅黑" pitchFamily="34" charset="-122"/>
                <a:ea typeface="微软雅黑" pitchFamily="34" charset="-122"/>
              </a:rPr>
              <a:t>指定数据库的日志存</a:t>
            </a:r>
            <a:r>
              <a:rPr lang="zh-CN" altLang="en-US" sz="1600" kern="0" dirty="0" smtClean="0">
                <a:latin typeface="微软雅黑" pitchFamily="34" charset="-122"/>
                <a:ea typeface="微软雅黑" pitchFamily="34" charset="-122"/>
              </a:rPr>
              <a:t>放</a:t>
            </a:r>
            <a:r>
              <a:rPr lang="zh-CN" altLang="en-US" sz="1600" kern="0" dirty="0" smtClean="0">
                <a:latin typeface="微软雅黑" pitchFamily="34" charset="-122"/>
                <a:ea typeface="微软雅黑" pitchFamily="34" charset="-122"/>
              </a:rPr>
              <a:t>的文件名</a:t>
            </a:r>
            <a:endParaRPr lang="en-US" altLang="zh-CN" sz="16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smtClean="0">
                <a:latin typeface="微软雅黑" pitchFamily="34" charset="-122"/>
                <a:ea typeface="微软雅黑" pitchFamily="34" charset="-122"/>
              </a:rPr>
              <a:t>……</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endParaRPr lang="en-US" altLang="zh-CN" sz="1600" kern="0" dirty="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2899093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安装</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Wingdings" pitchFamily="2" charset="2"/>
              <a:buChar char="n"/>
            </a:pPr>
            <a:r>
              <a:rPr lang="en-US" altLang="zh-CN" sz="2000" kern="0" dirty="0">
                <a:latin typeface="微软雅黑" pitchFamily="34" charset="-122"/>
                <a:ea typeface="微软雅黑" pitchFamily="34" charset="-122"/>
              </a:rPr>
              <a:t>m</a:t>
            </a:r>
            <a:r>
              <a:rPr lang="en-US" altLang="zh-CN" sz="2000" kern="0" dirty="0" smtClean="0">
                <a:latin typeface="微软雅黑" pitchFamily="34" charset="-122"/>
                <a:ea typeface="微软雅黑" pitchFamily="34" charset="-122"/>
              </a:rPr>
              <a:t>ongo(</a:t>
            </a:r>
            <a:r>
              <a:rPr lang="zh-CN" altLang="en-US" sz="2000" kern="0" dirty="0" smtClean="0">
                <a:latin typeface="微软雅黑" pitchFamily="34" charset="-122"/>
                <a:ea typeface="微软雅黑" pitchFamily="34" charset="-122"/>
              </a:rPr>
              <a:t>连接数据库</a:t>
            </a:r>
            <a:r>
              <a:rPr lang="en-US" altLang="zh-CN" sz="2000" kern="0" dirty="0" smtClean="0">
                <a:latin typeface="微软雅黑" pitchFamily="34" charset="-122"/>
                <a:ea typeface="微软雅黑" pitchFamily="34" charset="-122"/>
              </a:rPr>
              <a:t>)</a:t>
            </a:r>
          </a:p>
          <a:p>
            <a:pPr marL="800100" lvl="2" indent="-342900">
              <a:lnSpc>
                <a:spcPct val="200000"/>
              </a:lnSpc>
              <a:spcBef>
                <a:spcPct val="20000"/>
              </a:spcBef>
              <a:buClr>
                <a:srgbClr val="A72127"/>
              </a:buClr>
              <a:buFont typeface="Arial" pitchFamily="34" charset="0"/>
              <a:buChar char="•"/>
            </a:pPr>
            <a:r>
              <a:rPr lang="en-US" altLang="zh-CN" sz="1600" kern="0" dirty="0">
                <a:latin typeface="微软雅黑" pitchFamily="34" charset="-122"/>
                <a:ea typeface="微软雅黑" pitchFamily="34" charset="-122"/>
              </a:rPr>
              <a:t>show </a:t>
            </a:r>
            <a:r>
              <a:rPr lang="en-US" altLang="zh-CN" sz="1600" kern="0" dirty="0" err="1">
                <a:latin typeface="微软雅黑" pitchFamily="34" charset="-122"/>
                <a:ea typeface="微软雅黑" pitchFamily="34" charset="-122"/>
              </a:rPr>
              <a:t>dbs</a:t>
            </a:r>
            <a:r>
              <a:rPr lang="en-US" altLang="zh-CN" sz="1600" kern="0" dirty="0">
                <a:latin typeface="微软雅黑" pitchFamily="34" charset="-122"/>
                <a:ea typeface="微软雅黑" pitchFamily="34" charset="-122"/>
              </a:rPr>
              <a:t>; </a:t>
            </a:r>
            <a:r>
              <a:rPr lang="zh-CN" altLang="en-US" sz="1600" kern="0" dirty="0">
                <a:latin typeface="微软雅黑" pitchFamily="34" charset="-122"/>
                <a:ea typeface="微软雅黑" pitchFamily="34" charset="-122"/>
              </a:rPr>
              <a:t>查询所有数据库</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a:latin typeface="微软雅黑" pitchFamily="34" charset="-122"/>
                <a:ea typeface="微软雅黑" pitchFamily="34" charset="-122"/>
              </a:rPr>
              <a:t>use </a:t>
            </a:r>
            <a:r>
              <a:rPr lang="en-US" altLang="zh-CN" sz="1600" kern="0" dirty="0" err="1">
                <a:latin typeface="微软雅黑" pitchFamily="34" charset="-122"/>
                <a:ea typeface="微软雅黑" pitchFamily="34" charset="-122"/>
              </a:rPr>
              <a:t>db</a:t>
            </a:r>
            <a:r>
              <a:rPr lang="en-US" altLang="zh-CN" sz="1600" kern="0" dirty="0">
                <a:latin typeface="微软雅黑" pitchFamily="34" charset="-122"/>
                <a:ea typeface="微软雅黑" pitchFamily="34" charset="-122"/>
              </a:rPr>
              <a:t>; </a:t>
            </a:r>
            <a:r>
              <a:rPr lang="zh-CN" altLang="en-US" sz="1600" kern="0" dirty="0">
                <a:latin typeface="微软雅黑" pitchFamily="34" charset="-122"/>
                <a:ea typeface="微软雅黑" pitchFamily="34" charset="-122"/>
              </a:rPr>
              <a:t>切换数据库</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err="1">
                <a:latin typeface="微软雅黑" pitchFamily="34" charset="-122"/>
                <a:ea typeface="微软雅黑" pitchFamily="34" charset="-122"/>
              </a:rPr>
              <a:t>db.dropDatabase</a:t>
            </a:r>
            <a:r>
              <a:rPr lang="en-US" altLang="zh-CN" sz="1600" kern="0" dirty="0">
                <a:latin typeface="微软雅黑" pitchFamily="34" charset="-122"/>
                <a:ea typeface="微软雅黑" pitchFamily="34" charset="-122"/>
              </a:rPr>
              <a:t>(); </a:t>
            </a:r>
            <a:r>
              <a:rPr lang="zh-CN" altLang="en-US" sz="1600" kern="0" dirty="0">
                <a:latin typeface="微软雅黑" pitchFamily="34" charset="-122"/>
                <a:ea typeface="微软雅黑" pitchFamily="34" charset="-122"/>
              </a:rPr>
              <a:t>删除当前数据库</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err="1" smtClean="0">
                <a:latin typeface="微软雅黑" pitchFamily="34" charset="-122"/>
                <a:ea typeface="微软雅黑" pitchFamily="34" charset="-122"/>
              </a:rPr>
              <a:t>db.cloneDatabase</a:t>
            </a:r>
            <a:r>
              <a:rPr lang="en-US" altLang="zh-CN" sz="1600" kern="0" dirty="0" smtClean="0">
                <a:latin typeface="微软雅黑" pitchFamily="34" charset="-122"/>
                <a:ea typeface="微软雅黑" pitchFamily="34" charset="-122"/>
              </a:rPr>
              <a:t>(</a:t>
            </a:r>
            <a:r>
              <a:rPr lang="en-US" altLang="zh-CN" sz="1600" kern="0" dirty="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127.0.0.1</a:t>
            </a:r>
            <a:r>
              <a:rPr lang="en-US" altLang="zh-CN" sz="1600" kern="0" dirty="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 </a:t>
            </a:r>
            <a:r>
              <a:rPr lang="zh-CN" altLang="en-US" sz="1600" kern="0" dirty="0">
                <a:latin typeface="微软雅黑" pitchFamily="34" charset="-122"/>
                <a:ea typeface="微软雅黑" pitchFamily="34" charset="-122"/>
              </a:rPr>
              <a:t>从指定机器克隆数据库</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err="1">
                <a:latin typeface="微软雅黑" pitchFamily="34" charset="-122"/>
                <a:ea typeface="微软雅黑" pitchFamily="34" charset="-122"/>
              </a:rPr>
              <a:t>db.copyDatabase</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mydb</a:t>
            </a:r>
            <a:r>
              <a:rPr lang="en-US" altLang="zh-CN" sz="1600" kern="0" dirty="0">
                <a:latin typeface="微软雅黑" pitchFamily="34" charset="-122"/>
                <a:ea typeface="微软雅黑" pitchFamily="34" charset="-122"/>
              </a:rPr>
              <a:t>", "temp", "127.0.0.1"); </a:t>
            </a:r>
            <a:r>
              <a:rPr lang="zh-CN" altLang="en-US" sz="1600" kern="0" dirty="0">
                <a:latin typeface="微软雅黑" pitchFamily="34" charset="-122"/>
                <a:ea typeface="微软雅黑" pitchFamily="34" charset="-122"/>
              </a:rPr>
              <a:t>从指定的机器上复制指定数据库数据到某个数据库</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err="1">
                <a:latin typeface="微软雅黑" pitchFamily="34" charset="-122"/>
                <a:ea typeface="微软雅黑" pitchFamily="34" charset="-122"/>
              </a:rPr>
              <a:t>db.repairDatabase</a:t>
            </a:r>
            <a:r>
              <a:rPr lang="en-US" altLang="zh-CN" sz="1600" kern="0" dirty="0">
                <a:latin typeface="微软雅黑" pitchFamily="34" charset="-122"/>
                <a:ea typeface="微软雅黑" pitchFamily="34" charset="-122"/>
              </a:rPr>
              <a:t>(); </a:t>
            </a:r>
            <a:r>
              <a:rPr lang="zh-CN" altLang="en-US" sz="1600" kern="0" dirty="0">
                <a:latin typeface="微软雅黑" pitchFamily="34" charset="-122"/>
                <a:ea typeface="微软雅黑" pitchFamily="34" charset="-122"/>
              </a:rPr>
              <a:t>修复当前数据库</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err="1">
                <a:latin typeface="微软雅黑" pitchFamily="34" charset="-122"/>
                <a:ea typeface="微软雅黑" pitchFamily="34" charset="-122"/>
              </a:rPr>
              <a:t>db.getName</a:t>
            </a:r>
            <a:r>
              <a:rPr lang="en-US" altLang="zh-CN" sz="1600" kern="0" dirty="0">
                <a:latin typeface="微软雅黑" pitchFamily="34" charset="-122"/>
                <a:ea typeface="微软雅黑" pitchFamily="34" charset="-122"/>
              </a:rPr>
              <a:t>(); </a:t>
            </a:r>
            <a:r>
              <a:rPr lang="zh-CN" altLang="en-US" sz="1600" kern="0" dirty="0">
                <a:latin typeface="微软雅黑" pitchFamily="34" charset="-122"/>
                <a:ea typeface="微软雅黑" pitchFamily="34" charset="-122"/>
              </a:rPr>
              <a:t>查看当前使用的数据</a:t>
            </a:r>
            <a:r>
              <a:rPr lang="zh-CN" altLang="en-US" sz="1600" kern="0" dirty="0" smtClean="0">
                <a:latin typeface="微软雅黑" pitchFamily="34" charset="-122"/>
                <a:ea typeface="微软雅黑" pitchFamily="34" charset="-122"/>
              </a:rPr>
              <a:t>库</a:t>
            </a:r>
            <a:endParaRPr lang="en-US" altLang="zh-CN" sz="16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err="1" smtClean="0">
                <a:latin typeface="微软雅黑" pitchFamily="34" charset="-122"/>
                <a:ea typeface="微软雅黑" pitchFamily="34" charset="-122"/>
              </a:rPr>
              <a:t>db.stats</a:t>
            </a:r>
            <a:r>
              <a:rPr lang="en-US" altLang="zh-CN" sz="1600" kern="0" dirty="0" smtClean="0">
                <a:latin typeface="微软雅黑" pitchFamily="34" charset="-122"/>
                <a:ea typeface="微软雅黑" pitchFamily="34" charset="-122"/>
              </a:rPr>
              <a:t>(); </a:t>
            </a:r>
            <a:r>
              <a:rPr lang="zh-CN" altLang="en-US" sz="1600" kern="0" dirty="0" smtClean="0">
                <a:latin typeface="微软雅黑" pitchFamily="34" charset="-122"/>
                <a:ea typeface="微软雅黑" pitchFamily="34" charset="-122"/>
              </a:rPr>
              <a:t>查看当前</a:t>
            </a:r>
            <a:r>
              <a:rPr lang="en-US" altLang="zh-CN" sz="1600" kern="0" dirty="0" err="1" smtClean="0">
                <a:latin typeface="微软雅黑" pitchFamily="34" charset="-122"/>
                <a:ea typeface="微软雅黑" pitchFamily="34" charset="-122"/>
              </a:rPr>
              <a:t>db</a:t>
            </a:r>
            <a:r>
              <a:rPr lang="zh-CN" altLang="en-US" sz="1600" kern="0" dirty="0" smtClean="0">
                <a:latin typeface="微软雅黑" pitchFamily="34" charset="-122"/>
                <a:ea typeface="微软雅黑" pitchFamily="34" charset="-122"/>
              </a:rPr>
              <a:t>状态</a:t>
            </a:r>
            <a:endParaRPr lang="en-US" altLang="zh-CN"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312294348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安装</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800100" lvl="2" indent="-342900">
              <a:lnSpc>
                <a:spcPct val="200000"/>
              </a:lnSpc>
              <a:spcBef>
                <a:spcPct val="20000"/>
              </a:spcBef>
              <a:buClr>
                <a:srgbClr val="A72127"/>
              </a:buClr>
              <a:buFont typeface="Arial" pitchFamily="34" charset="0"/>
              <a:buChar char="•"/>
            </a:pPr>
            <a:r>
              <a:rPr lang="en-US" altLang="zh-CN" sz="1600" kern="0" dirty="0" err="1" smtClean="0">
                <a:latin typeface="微软雅黑" pitchFamily="34" charset="-122"/>
                <a:ea typeface="微软雅黑" pitchFamily="34" charset="-122"/>
              </a:rPr>
              <a:t>db.version</a:t>
            </a:r>
            <a:r>
              <a:rPr lang="en-US" altLang="zh-CN" sz="1600" kern="0" dirty="0" smtClean="0">
                <a:latin typeface="微软雅黑" pitchFamily="34" charset="-122"/>
                <a:ea typeface="微软雅黑" pitchFamily="34" charset="-122"/>
              </a:rPr>
              <a:t>(); </a:t>
            </a:r>
            <a:r>
              <a:rPr lang="zh-CN" altLang="en-US" sz="1600" kern="0" dirty="0" smtClean="0">
                <a:latin typeface="微软雅黑" pitchFamily="34" charset="-122"/>
                <a:ea typeface="微软雅黑" pitchFamily="34" charset="-122"/>
              </a:rPr>
              <a:t>当前</a:t>
            </a:r>
            <a:r>
              <a:rPr lang="en-US" altLang="zh-CN" sz="1600" kern="0" dirty="0" err="1" smtClean="0">
                <a:latin typeface="微软雅黑" pitchFamily="34" charset="-122"/>
                <a:ea typeface="微软雅黑" pitchFamily="34" charset="-122"/>
              </a:rPr>
              <a:t>db</a:t>
            </a:r>
            <a:r>
              <a:rPr lang="zh-CN" altLang="en-US" sz="1600" kern="0" dirty="0" smtClean="0">
                <a:latin typeface="微软雅黑" pitchFamily="34" charset="-122"/>
                <a:ea typeface="微软雅黑" pitchFamily="34" charset="-122"/>
              </a:rPr>
              <a:t>版本</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a:latin typeface="微软雅黑" pitchFamily="34" charset="-122"/>
                <a:ea typeface="微软雅黑" pitchFamily="34" charset="-122"/>
              </a:rPr>
              <a:t>db. </a:t>
            </a:r>
            <a:r>
              <a:rPr lang="en-US" altLang="zh-CN" sz="1600" kern="0" dirty="0" err="1">
                <a:latin typeface="微软雅黑" pitchFamily="34" charset="-122"/>
                <a:ea typeface="微软雅黑" pitchFamily="34" charset="-122"/>
              </a:rPr>
              <a:t>getMongo</a:t>
            </a:r>
            <a:r>
              <a:rPr lang="en-US" altLang="zh-CN" sz="1600" kern="0" dirty="0">
                <a:latin typeface="微软雅黑" pitchFamily="34" charset="-122"/>
                <a:ea typeface="微软雅黑" pitchFamily="34" charset="-122"/>
              </a:rPr>
              <a:t>(); </a:t>
            </a:r>
            <a:r>
              <a:rPr lang="zh-CN" altLang="en-US" sz="1600" kern="0" dirty="0">
                <a:latin typeface="微软雅黑" pitchFamily="34" charset="-122"/>
                <a:ea typeface="微软雅黑" pitchFamily="34" charset="-122"/>
              </a:rPr>
              <a:t>当</a:t>
            </a:r>
            <a:r>
              <a:rPr lang="zh-CN" altLang="en-US" sz="1600" kern="0" dirty="0" smtClean="0">
                <a:latin typeface="微软雅黑" pitchFamily="34" charset="-122"/>
                <a:ea typeface="微软雅黑" pitchFamily="34" charset="-122"/>
              </a:rPr>
              <a:t>前</a:t>
            </a:r>
            <a:r>
              <a:rPr lang="en-US" altLang="zh-CN" sz="1600" kern="0" dirty="0" err="1" smtClean="0">
                <a:latin typeface="微软雅黑" pitchFamily="34" charset="-122"/>
                <a:ea typeface="微软雅黑" pitchFamily="34" charset="-122"/>
              </a:rPr>
              <a:t>db</a:t>
            </a:r>
            <a:r>
              <a:rPr lang="zh-CN" altLang="en-US" sz="1600" kern="0" dirty="0">
                <a:latin typeface="微软雅黑" pitchFamily="34" charset="-122"/>
                <a:ea typeface="微软雅黑" pitchFamily="34" charset="-122"/>
              </a:rPr>
              <a:t>链</a:t>
            </a:r>
            <a:r>
              <a:rPr lang="zh-CN" altLang="en-US" sz="1600" kern="0" dirty="0" smtClean="0">
                <a:latin typeface="微软雅黑" pitchFamily="34" charset="-122"/>
                <a:ea typeface="微软雅黑" pitchFamily="34" charset="-122"/>
              </a:rPr>
              <a:t>接的机器地址</a:t>
            </a:r>
            <a:endParaRPr lang="en-US" altLang="zh-CN" sz="16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smtClean="0">
                <a:latin typeface="微软雅黑" pitchFamily="34" charset="-122"/>
                <a:ea typeface="微软雅黑" pitchFamily="34" charset="-122"/>
              </a:rPr>
              <a:t>……</a:t>
            </a:r>
            <a:r>
              <a:rPr lang="en-US" altLang="zh-CN" sz="2000" kern="0" dirty="0" smtClean="0">
                <a:latin typeface="微软雅黑" pitchFamily="34" charset="-122"/>
                <a:ea typeface="微软雅黑" pitchFamily="34" charset="-122"/>
              </a:rPr>
              <a:t/>
            </a:r>
            <a:br>
              <a:rPr lang="en-US" altLang="zh-CN" sz="2000" kern="0" dirty="0" smtClean="0">
                <a:latin typeface="微软雅黑" pitchFamily="34" charset="-122"/>
                <a:ea typeface="微软雅黑" pitchFamily="34" charset="-122"/>
              </a:rPr>
            </a:br>
            <a:endParaRPr lang="en-US" altLang="zh-CN" sz="2000" kern="0" dirty="0" smtClean="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2294348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聚集集合</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Wingdings" pitchFamily="2" charset="2"/>
              <a:buChar char="n"/>
            </a:pPr>
            <a:r>
              <a:rPr lang="en-US" altLang="zh-CN" sz="2000" kern="0" dirty="0">
                <a:latin typeface="微软雅黑" pitchFamily="34" charset="-122"/>
                <a:ea typeface="微软雅黑" pitchFamily="34" charset="-122"/>
              </a:rPr>
              <a:t>Collection</a:t>
            </a:r>
            <a:r>
              <a:rPr lang="zh-CN" altLang="en-US" sz="2000" kern="0" dirty="0">
                <a:latin typeface="微软雅黑" pitchFamily="34" charset="-122"/>
                <a:ea typeface="微软雅黑" pitchFamily="34" charset="-122"/>
              </a:rPr>
              <a:t>聚集集</a:t>
            </a:r>
            <a:r>
              <a:rPr lang="zh-CN" altLang="en-US" sz="2000" kern="0" dirty="0" smtClean="0">
                <a:latin typeface="微软雅黑" pitchFamily="34" charset="-122"/>
                <a:ea typeface="微软雅黑" pitchFamily="34" charset="-122"/>
              </a:rPr>
              <a:t>合</a:t>
            </a:r>
            <a:endParaRPr lang="en-US" altLang="zh-CN" sz="20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创建一个聚集集合（</a:t>
            </a:r>
            <a:r>
              <a:rPr lang="en-US" altLang="zh-CN" sz="1600" kern="0" dirty="0">
                <a:latin typeface="微软雅黑" pitchFamily="34" charset="-122"/>
                <a:ea typeface="微软雅黑" pitchFamily="34" charset="-122"/>
              </a:rPr>
              <a:t>table</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db.createCollection</a:t>
            </a:r>
            <a:r>
              <a:rPr lang="en-US" altLang="zh-CN" sz="1600" kern="0" dirty="0" smtClean="0">
                <a:latin typeface="微软雅黑" pitchFamily="34" charset="-122"/>
                <a:ea typeface="微软雅黑" pitchFamily="34" charset="-122"/>
              </a:rPr>
              <a:t>(</a:t>
            </a:r>
            <a:r>
              <a:rPr lang="en-US" altLang="zh-CN" sz="1600" kern="0" dirty="0">
                <a:latin typeface="微软雅黑" pitchFamily="34" charset="-122"/>
                <a:ea typeface="微软雅黑" pitchFamily="34" charset="-122"/>
              </a:rPr>
              <a:t>"</a:t>
            </a:r>
            <a:r>
              <a:rPr lang="en-US" altLang="zh-CN" sz="1600" kern="0" dirty="0" err="1" smtClean="0">
                <a:latin typeface="微软雅黑" pitchFamily="34" charset="-122"/>
                <a:ea typeface="微软雅黑" pitchFamily="34" charset="-122"/>
              </a:rPr>
              <a:t>collName</a:t>
            </a:r>
            <a:r>
              <a:rPr lang="en-US" altLang="zh-CN" sz="1600" kern="0" dirty="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 </a:t>
            </a:r>
            <a:r>
              <a:rPr lang="en-US" altLang="zh-CN" sz="1600" kern="0" dirty="0">
                <a:latin typeface="微软雅黑" pitchFamily="34" charset="-122"/>
                <a:ea typeface="微软雅黑" pitchFamily="34" charset="-122"/>
              </a:rPr>
              <a:t>{size: 20, capped: 5, max: 100</a:t>
            </a:r>
            <a:r>
              <a:rPr lang="en-US" altLang="zh-CN" sz="1600" kern="0" dirty="0" smtClean="0">
                <a:latin typeface="微软雅黑" pitchFamily="34" charset="-122"/>
                <a:ea typeface="微软雅黑" pitchFamily="34" charset="-122"/>
              </a:rPr>
              <a:t>});</a:t>
            </a: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得到指定名称的聚集集合（</a:t>
            </a:r>
            <a:r>
              <a:rPr lang="en-US" altLang="zh-CN" sz="1600" kern="0" dirty="0">
                <a:latin typeface="微软雅黑" pitchFamily="34" charset="-122"/>
                <a:ea typeface="微软雅黑" pitchFamily="34" charset="-122"/>
              </a:rPr>
              <a:t>table)</a:t>
            </a:r>
            <a:br>
              <a:rPr lang="en-US" altLang="zh-CN" sz="1600" kern="0" dirty="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db.getCollection</a:t>
            </a:r>
            <a:r>
              <a:rPr lang="en-US" altLang="zh-CN" sz="1600" kern="0" dirty="0">
                <a:latin typeface="微软雅黑" pitchFamily="34" charset="-122"/>
                <a:ea typeface="微软雅黑" pitchFamily="34" charset="-122"/>
              </a:rPr>
              <a:t>("account</a:t>
            </a:r>
            <a:r>
              <a:rPr lang="en-US" altLang="zh-CN" sz="1600" kern="0" dirty="0" smtClean="0">
                <a:latin typeface="微软雅黑" pitchFamily="34" charset="-122"/>
                <a:ea typeface="微软雅黑" pitchFamily="34" charset="-122"/>
              </a:rPr>
              <a:t>");</a:t>
            </a: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得到当前</a:t>
            </a:r>
            <a:r>
              <a:rPr lang="en-US" altLang="zh-CN" sz="1600" kern="0" dirty="0" err="1">
                <a:latin typeface="微软雅黑" pitchFamily="34" charset="-122"/>
                <a:ea typeface="微软雅黑" pitchFamily="34" charset="-122"/>
              </a:rPr>
              <a:t>db</a:t>
            </a:r>
            <a:r>
              <a:rPr lang="zh-CN" altLang="en-US" sz="1600" kern="0" dirty="0">
                <a:latin typeface="微软雅黑" pitchFamily="34" charset="-122"/>
                <a:ea typeface="微软雅黑" pitchFamily="34" charset="-122"/>
              </a:rPr>
              <a:t>的所有聚集集合</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db.getCollectionNames</a:t>
            </a:r>
            <a:r>
              <a:rPr lang="en-US" altLang="zh-CN" sz="1600" kern="0" dirty="0">
                <a:latin typeface="微软雅黑" pitchFamily="34" charset="-122"/>
                <a:ea typeface="微软雅黑" pitchFamily="34" charset="-122"/>
              </a:rPr>
              <a:t>();</a:t>
            </a: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显示当前</a:t>
            </a:r>
            <a:r>
              <a:rPr lang="en-US" altLang="zh-CN" sz="1600" kern="0" dirty="0" err="1">
                <a:latin typeface="微软雅黑" pitchFamily="34" charset="-122"/>
                <a:ea typeface="微软雅黑" pitchFamily="34" charset="-122"/>
              </a:rPr>
              <a:t>db</a:t>
            </a:r>
            <a:r>
              <a:rPr lang="zh-CN" altLang="en-US" sz="1600" kern="0" dirty="0">
                <a:latin typeface="微软雅黑" pitchFamily="34" charset="-122"/>
                <a:ea typeface="微软雅黑" pitchFamily="34" charset="-122"/>
              </a:rPr>
              <a:t>所有聚集索引的状态</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db.printCollectionStats</a:t>
            </a:r>
            <a:r>
              <a:rPr lang="en-US" altLang="zh-CN" sz="1600" kern="0" dirty="0" smtClean="0">
                <a:latin typeface="微软雅黑" pitchFamily="34" charset="-122"/>
                <a:ea typeface="微软雅黑" pitchFamily="34" charset="-122"/>
              </a:rPr>
              <a:t>();</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endParaRPr lang="en-US" altLang="zh-CN" sz="1600" kern="0" dirty="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2294348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聚集集合</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添</a:t>
            </a:r>
            <a:r>
              <a:rPr lang="zh-CN" altLang="en-US" sz="1600" kern="0" dirty="0" smtClean="0">
                <a:latin typeface="微软雅黑" pitchFamily="34" charset="-122"/>
                <a:ea typeface="微软雅黑" pitchFamily="34" charset="-122"/>
              </a:rPr>
              <a:t>加，修改，删除数据</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db.collName.insert</a:t>
            </a:r>
            <a:r>
              <a:rPr lang="en-US" altLang="zh-CN" sz="1600" kern="0" dirty="0" smtClean="0">
                <a:latin typeface="微软雅黑" pitchFamily="34" charset="-122"/>
                <a:ea typeface="微软雅黑" pitchFamily="34" charset="-122"/>
              </a:rPr>
              <a:t>({key: value, key2:value2,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db.collName.save</a:t>
            </a:r>
            <a:r>
              <a:rPr lang="en-US" altLang="zh-CN" sz="1600" kern="0" dirty="0" smtClean="0">
                <a:latin typeface="微软雅黑" pitchFamily="34" charset="-122"/>
                <a:ea typeface="微软雅黑" pitchFamily="34" charset="-122"/>
              </a:rPr>
              <a:t>({</a:t>
            </a:r>
            <a:r>
              <a:rPr lang="en-US" altLang="zh-CN" sz="1600" kern="0" dirty="0">
                <a:latin typeface="微软雅黑" pitchFamily="34" charset="-122"/>
                <a:ea typeface="微软雅黑" pitchFamily="34" charset="-122"/>
              </a:rPr>
              <a:t>key: value, key2:value2, </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db.collName.update</a:t>
            </a:r>
            <a:r>
              <a:rPr lang="en-US" altLang="zh-CN" sz="1600" kern="0" dirty="0" smtClean="0">
                <a:latin typeface="微软雅黑" pitchFamily="34" charset="-122"/>
                <a:ea typeface="微软雅黑" pitchFamily="34" charset="-122"/>
              </a:rPr>
              <a:t>({key: 2001}, </a:t>
            </a:r>
            <a:r>
              <a:rPr lang="en-US" altLang="zh-CN" sz="1600" kern="0" dirty="0">
                <a:latin typeface="微软雅黑" pitchFamily="34" charset="-122"/>
                <a:ea typeface="微软雅黑" pitchFamily="34" charset="-122"/>
              </a:rPr>
              <a:t>{$set: </a:t>
            </a:r>
            <a:r>
              <a:rPr lang="en-US" altLang="zh-CN" sz="1600" kern="0" dirty="0" smtClean="0">
                <a:latin typeface="微软雅黑" pitchFamily="34" charset="-122"/>
                <a:ea typeface="微软雅黑" pitchFamily="34" charset="-122"/>
              </a:rPr>
              <a:t>{key2: ‘ml’}}, </a:t>
            </a:r>
            <a:r>
              <a:rPr lang="en-US" altLang="zh-CN" sz="1600" kern="0" dirty="0">
                <a:latin typeface="微软雅黑" pitchFamily="34" charset="-122"/>
                <a:ea typeface="微软雅黑" pitchFamily="34" charset="-122"/>
              </a:rPr>
              <a:t>false, true</a:t>
            </a:r>
            <a:r>
              <a:rPr lang="en-US" altLang="zh-CN" sz="1600" kern="0" dirty="0" smtClean="0">
                <a:latin typeface="微软雅黑" pitchFamily="34" charset="-122"/>
                <a:ea typeface="微软雅黑" pitchFamily="34" charset="-122"/>
              </a:rPr>
              <a:t>);</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400" kern="0" dirty="0">
                <a:solidFill>
                  <a:schemeClr val="accent1">
                    <a:lumMod val="50000"/>
                  </a:schemeClr>
                </a:solidFill>
                <a:latin typeface="微软雅黑" pitchFamily="34" charset="-122"/>
                <a:ea typeface="微软雅黑" pitchFamily="34" charset="-122"/>
              </a:rPr>
              <a:t>update </a:t>
            </a:r>
            <a:r>
              <a:rPr lang="en-US" altLang="zh-CN" sz="1400" kern="0" dirty="0" err="1" smtClean="0">
                <a:solidFill>
                  <a:schemeClr val="accent1">
                    <a:lumMod val="50000"/>
                  </a:schemeClr>
                </a:solidFill>
                <a:latin typeface="微软雅黑" pitchFamily="34" charset="-122"/>
                <a:ea typeface="微软雅黑" pitchFamily="34" charset="-122"/>
              </a:rPr>
              <a:t>collName</a:t>
            </a:r>
            <a:r>
              <a:rPr lang="en-US" altLang="zh-CN" sz="1400" kern="0" dirty="0" smtClean="0">
                <a:solidFill>
                  <a:schemeClr val="accent1">
                    <a:lumMod val="50000"/>
                  </a:schemeClr>
                </a:solidFill>
                <a:latin typeface="微软雅黑" pitchFamily="34" charset="-122"/>
                <a:ea typeface="微软雅黑" pitchFamily="34" charset="-122"/>
              </a:rPr>
              <a:t> set key2 = ‘ml’ </a:t>
            </a:r>
            <a:r>
              <a:rPr lang="en-US" altLang="zh-CN" sz="1400" kern="0" dirty="0">
                <a:solidFill>
                  <a:schemeClr val="accent1">
                    <a:lumMod val="50000"/>
                  </a:schemeClr>
                </a:solidFill>
                <a:latin typeface="微软雅黑" pitchFamily="34" charset="-122"/>
                <a:ea typeface="微软雅黑" pitchFamily="34" charset="-122"/>
              </a:rPr>
              <a:t>where </a:t>
            </a:r>
            <a:r>
              <a:rPr lang="en-US" altLang="zh-CN" sz="1400" kern="0" dirty="0" smtClean="0">
                <a:solidFill>
                  <a:schemeClr val="accent1">
                    <a:lumMod val="50000"/>
                  </a:schemeClr>
                </a:solidFill>
                <a:latin typeface="微软雅黑" pitchFamily="34" charset="-122"/>
                <a:ea typeface="微软雅黑" pitchFamily="34" charset="-122"/>
              </a:rPr>
              <a:t>key = 2001</a:t>
            </a:r>
            <a:r>
              <a:rPr lang="en-US" altLang="zh-CN" sz="1400" kern="0" dirty="0" smtClean="0">
                <a:solidFill>
                  <a:schemeClr val="accent1">
                    <a:lumMod val="50000"/>
                  </a:schemeClr>
                </a:solidFill>
                <a:latin typeface="微软雅黑" pitchFamily="34" charset="-122"/>
                <a:ea typeface="微软雅黑" pitchFamily="34" charset="-122"/>
              </a:rPr>
              <a:t>;(false</a:t>
            </a:r>
            <a:r>
              <a:rPr lang="zh-CN" altLang="en-US" sz="1400" kern="0" dirty="0" smtClean="0">
                <a:solidFill>
                  <a:schemeClr val="accent1">
                    <a:lumMod val="50000"/>
                  </a:schemeClr>
                </a:solidFill>
                <a:latin typeface="微软雅黑" pitchFamily="34" charset="-122"/>
                <a:ea typeface="微软雅黑" pitchFamily="34" charset="-122"/>
              </a:rPr>
              <a:t>指无记录存在是否插入</a:t>
            </a:r>
            <a:r>
              <a:rPr lang="en-US" altLang="zh-CN" sz="1400" kern="0" dirty="0" smtClean="0">
                <a:solidFill>
                  <a:schemeClr val="accent1">
                    <a:lumMod val="50000"/>
                  </a:schemeClr>
                </a:solidFill>
                <a:latin typeface="微软雅黑" pitchFamily="34" charset="-122"/>
                <a:ea typeface="微软雅黑" pitchFamily="34" charset="-122"/>
              </a:rPr>
              <a:t>)</a:t>
            </a:r>
            <a:r>
              <a:rPr lang="en-US" altLang="zh-CN" sz="1600" kern="0" dirty="0" smtClean="0">
                <a:solidFill>
                  <a:schemeClr val="accent1">
                    <a:lumMod val="50000"/>
                  </a:schemeClr>
                </a:solidFill>
                <a:latin typeface="微软雅黑" pitchFamily="34" charset="-122"/>
                <a:ea typeface="微软雅黑" pitchFamily="34" charset="-122"/>
              </a:rPr>
              <a:t/>
            </a:r>
            <a:br>
              <a:rPr lang="en-US" altLang="zh-CN" sz="1600" kern="0" dirty="0" smtClean="0">
                <a:solidFill>
                  <a:schemeClr val="accent1">
                    <a:lumMod val="50000"/>
                  </a:schemeClr>
                </a:solidFill>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db.collName.update</a:t>
            </a:r>
            <a:r>
              <a:rPr lang="en-US" altLang="zh-CN" sz="1600" kern="0" dirty="0" smtClean="0">
                <a:latin typeface="微软雅黑" pitchFamily="34" charset="-122"/>
                <a:ea typeface="微软雅黑" pitchFamily="34" charset="-122"/>
              </a:rPr>
              <a:t>({key: 2001},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inc</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{key2: </a:t>
            </a:r>
            <a:r>
              <a:rPr lang="en-US" altLang="zh-CN" sz="1600" kern="0" dirty="0">
                <a:latin typeface="微软雅黑" pitchFamily="34" charset="-122"/>
                <a:ea typeface="微软雅黑" pitchFamily="34" charset="-122"/>
              </a:rPr>
              <a:t>50}}, false, true</a:t>
            </a:r>
            <a:r>
              <a:rPr lang="en-US" altLang="zh-CN" sz="1600" kern="0" dirty="0" smtClean="0">
                <a:latin typeface="微软雅黑" pitchFamily="34" charset="-122"/>
                <a:ea typeface="微软雅黑" pitchFamily="34" charset="-122"/>
              </a:rPr>
              <a:t>);</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400" kern="0" dirty="0">
                <a:solidFill>
                  <a:schemeClr val="accent1">
                    <a:lumMod val="50000"/>
                  </a:schemeClr>
                </a:solidFill>
                <a:latin typeface="微软雅黑" pitchFamily="34" charset="-122"/>
                <a:ea typeface="微软雅黑" pitchFamily="34" charset="-122"/>
              </a:rPr>
              <a:t>update </a:t>
            </a:r>
            <a:r>
              <a:rPr lang="en-US" altLang="zh-CN" sz="1400" kern="0" dirty="0" err="1">
                <a:solidFill>
                  <a:schemeClr val="accent1">
                    <a:lumMod val="50000"/>
                  </a:schemeClr>
                </a:solidFill>
                <a:latin typeface="微软雅黑" pitchFamily="34" charset="-122"/>
                <a:ea typeface="微软雅黑" pitchFamily="34" charset="-122"/>
              </a:rPr>
              <a:t>collName</a:t>
            </a:r>
            <a:r>
              <a:rPr lang="en-US" altLang="zh-CN" sz="1400" kern="0" dirty="0">
                <a:solidFill>
                  <a:schemeClr val="accent1">
                    <a:lumMod val="50000"/>
                  </a:schemeClr>
                </a:solidFill>
                <a:latin typeface="微软雅黑" pitchFamily="34" charset="-122"/>
                <a:ea typeface="微软雅黑" pitchFamily="34" charset="-122"/>
              </a:rPr>
              <a:t> set key2 = key2 + 50 where key = 2001</a:t>
            </a:r>
            <a:r>
              <a:rPr lang="en-US" altLang="zh-CN" sz="1400" kern="0" dirty="0" smtClean="0">
                <a:solidFill>
                  <a:schemeClr val="accent1">
                    <a:lumMod val="50000"/>
                  </a:schemeClr>
                </a:solidFill>
                <a:latin typeface="微软雅黑" pitchFamily="34" charset="-122"/>
                <a:ea typeface="微软雅黑" pitchFamily="34" charset="-122"/>
              </a:rPr>
              <a:t>;(true</a:t>
            </a:r>
            <a:r>
              <a:rPr lang="zh-CN" altLang="en-US" sz="1400" kern="0" dirty="0" smtClean="0">
                <a:solidFill>
                  <a:schemeClr val="accent1">
                    <a:lumMod val="50000"/>
                  </a:schemeClr>
                </a:solidFill>
                <a:latin typeface="微软雅黑" pitchFamily="34" charset="-122"/>
                <a:ea typeface="微软雅黑" pitchFamily="34" charset="-122"/>
              </a:rPr>
              <a:t>指多条修改</a:t>
            </a:r>
            <a:r>
              <a:rPr lang="en-US" altLang="zh-CN" sz="1400" kern="0" dirty="0" smtClean="0">
                <a:solidFill>
                  <a:schemeClr val="accent1">
                    <a:lumMod val="50000"/>
                  </a:schemeClr>
                </a:solidFill>
                <a:latin typeface="微软雅黑" pitchFamily="34" charset="-122"/>
                <a:ea typeface="微软雅黑" pitchFamily="34" charset="-122"/>
              </a:rPr>
              <a:t>)</a:t>
            </a:r>
            <a:r>
              <a:rPr lang="en-US" altLang="zh-CN" sz="1400" kern="0" dirty="0">
                <a:solidFill>
                  <a:schemeClr val="accent1">
                    <a:lumMod val="50000"/>
                  </a:schemeClr>
                </a:solidFill>
                <a:latin typeface="微软雅黑" pitchFamily="34" charset="-122"/>
                <a:ea typeface="微软雅黑" pitchFamily="34" charset="-122"/>
              </a:rPr>
              <a:t/>
            </a:r>
            <a:br>
              <a:rPr lang="en-US" altLang="zh-CN" sz="1400" kern="0" dirty="0">
                <a:solidFill>
                  <a:schemeClr val="accent1">
                    <a:lumMod val="50000"/>
                  </a:schemeClr>
                </a:solidFill>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db.collName.update</a:t>
            </a:r>
            <a:r>
              <a:rPr lang="en-US" altLang="zh-CN" sz="1600" kern="0" dirty="0" smtClean="0">
                <a:latin typeface="微软雅黑" pitchFamily="34" charset="-122"/>
                <a:ea typeface="微软雅黑" pitchFamily="34" charset="-122"/>
              </a:rPr>
              <a:t>({key: 2001},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inc</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{key2: </a:t>
            </a:r>
            <a:r>
              <a:rPr lang="en-US" altLang="zh-CN" sz="1600" kern="0" dirty="0">
                <a:latin typeface="微软雅黑" pitchFamily="34" charset="-122"/>
                <a:ea typeface="微软雅黑" pitchFamily="34" charset="-122"/>
              </a:rPr>
              <a:t>50}, $set: </a:t>
            </a:r>
            <a:r>
              <a:rPr lang="en-US" altLang="zh-CN" sz="1600" kern="0" dirty="0" smtClean="0">
                <a:latin typeface="微软雅黑" pitchFamily="34" charset="-122"/>
                <a:ea typeface="微软雅黑" pitchFamily="34" charset="-122"/>
              </a:rPr>
              <a:t>{key3: ‘</a:t>
            </a:r>
            <a:r>
              <a:rPr lang="en-US" altLang="zh-CN" sz="1600" kern="0" dirty="0" err="1" smtClean="0">
                <a:latin typeface="微软雅黑" pitchFamily="34" charset="-122"/>
                <a:ea typeface="微软雅黑" pitchFamily="34" charset="-122"/>
              </a:rPr>
              <a:t>upd</a:t>
            </a:r>
            <a:r>
              <a:rPr lang="en-US" altLang="zh-CN" sz="1600" kern="0" dirty="0" smtClean="0">
                <a:latin typeface="微软雅黑" pitchFamily="34" charset="-122"/>
                <a:ea typeface="微软雅黑" pitchFamily="34" charset="-122"/>
              </a:rPr>
              <a:t>'}}, </a:t>
            </a:r>
            <a:r>
              <a:rPr lang="en-US" altLang="zh-CN" sz="1600" kern="0" dirty="0">
                <a:latin typeface="微软雅黑" pitchFamily="34" charset="-122"/>
                <a:ea typeface="微软雅黑" pitchFamily="34" charset="-122"/>
              </a:rPr>
              <a:t>false, true</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400" kern="0" dirty="0">
                <a:solidFill>
                  <a:schemeClr val="accent1">
                    <a:lumMod val="50000"/>
                  </a:schemeClr>
                </a:solidFill>
                <a:latin typeface="微软雅黑" pitchFamily="34" charset="-122"/>
                <a:ea typeface="微软雅黑" pitchFamily="34" charset="-122"/>
              </a:rPr>
              <a:t>update </a:t>
            </a:r>
            <a:r>
              <a:rPr lang="en-US" altLang="zh-CN" sz="1400" kern="0" dirty="0" err="1">
                <a:solidFill>
                  <a:schemeClr val="accent1">
                    <a:lumMod val="50000"/>
                  </a:schemeClr>
                </a:solidFill>
                <a:latin typeface="微软雅黑" pitchFamily="34" charset="-122"/>
                <a:ea typeface="微软雅黑" pitchFamily="34" charset="-122"/>
              </a:rPr>
              <a:t>collName</a:t>
            </a:r>
            <a:r>
              <a:rPr lang="en-US" altLang="zh-CN" sz="1400" kern="0" dirty="0">
                <a:solidFill>
                  <a:schemeClr val="accent1">
                    <a:lumMod val="50000"/>
                  </a:schemeClr>
                </a:solidFill>
                <a:latin typeface="微软雅黑" pitchFamily="34" charset="-122"/>
                <a:ea typeface="微软雅黑" pitchFamily="34" charset="-122"/>
              </a:rPr>
              <a:t> set key2 = key2 + 50 , key3=‘</a:t>
            </a:r>
            <a:r>
              <a:rPr lang="en-US" altLang="zh-CN" sz="1400" kern="0" dirty="0" err="1">
                <a:solidFill>
                  <a:schemeClr val="accent1">
                    <a:lumMod val="50000"/>
                  </a:schemeClr>
                </a:solidFill>
                <a:latin typeface="微软雅黑" pitchFamily="34" charset="-122"/>
                <a:ea typeface="微软雅黑" pitchFamily="34" charset="-122"/>
              </a:rPr>
              <a:t>upd’where</a:t>
            </a:r>
            <a:r>
              <a:rPr lang="en-US" altLang="zh-CN" sz="1400" kern="0" dirty="0">
                <a:solidFill>
                  <a:schemeClr val="accent1">
                    <a:lumMod val="50000"/>
                  </a:schemeClr>
                </a:solidFill>
                <a:latin typeface="微软雅黑" pitchFamily="34" charset="-122"/>
                <a:ea typeface="微软雅黑" pitchFamily="34" charset="-122"/>
              </a:rPr>
              <a:t> key=2001</a:t>
            </a:r>
            <a:br>
              <a:rPr lang="en-US" altLang="zh-CN" sz="1400" kern="0" dirty="0">
                <a:solidFill>
                  <a:schemeClr val="accent1">
                    <a:lumMod val="50000"/>
                  </a:schemeClr>
                </a:solidFill>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db.collName.remove</a:t>
            </a:r>
            <a:r>
              <a:rPr lang="en-US" altLang="zh-CN" sz="1600" kern="0" dirty="0" smtClean="0">
                <a:latin typeface="微软雅黑" pitchFamily="34" charset="-122"/>
                <a:ea typeface="微软雅黑" pitchFamily="34" charset="-122"/>
              </a:rPr>
              <a:t>({</a:t>
            </a:r>
            <a:r>
              <a:rPr lang="en-US" altLang="zh-CN" sz="1600" kern="0" dirty="0">
                <a:latin typeface="微软雅黑" pitchFamily="34" charset="-122"/>
                <a:ea typeface="微软雅黑" pitchFamily="34" charset="-122"/>
              </a:rPr>
              <a:t>key: value, key2:value2, ……});</a:t>
            </a:r>
            <a:endParaRPr lang="en-US" altLang="zh-CN" sz="1600" kern="0" dirty="0" smtClean="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5375002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聚集集合</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800100" lvl="2" indent="-342900">
              <a:lnSpc>
                <a:spcPct val="200000"/>
              </a:lnSpc>
              <a:spcBef>
                <a:spcPct val="20000"/>
              </a:spcBef>
              <a:buClr>
                <a:srgbClr val="A72127"/>
              </a:buClr>
              <a:buFont typeface="Arial" pitchFamily="34" charset="0"/>
              <a:buChar char="•"/>
            </a:pPr>
            <a:r>
              <a:rPr lang="zh-CN" altLang="en-US" sz="1600" kern="0" dirty="0" smtClean="0">
                <a:latin typeface="微软雅黑" pitchFamily="34" charset="-122"/>
                <a:ea typeface="微软雅黑" pitchFamily="34" charset="-122"/>
              </a:rPr>
              <a:t>查询数据</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a:t>
            </a:r>
            <a:r>
              <a:rPr lang="zh-CN" altLang="en-US" sz="1600" kern="0" dirty="0" smtClean="0">
                <a:latin typeface="微软雅黑" pitchFamily="34" charset="-122"/>
                <a:ea typeface="微软雅黑" pitchFamily="34" charset="-122"/>
              </a:rPr>
              <a:t>查询所有的记录</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({“key”, 123}); </a:t>
            </a:r>
            <a:r>
              <a:rPr lang="zh-CN" altLang="en-US" sz="1600" kern="0" dirty="0" smtClean="0">
                <a:latin typeface="微软雅黑" pitchFamily="34" charset="-122"/>
                <a:ea typeface="微软雅黑" pitchFamily="34" charset="-122"/>
              </a:rPr>
              <a:t>查询</a:t>
            </a:r>
            <a:r>
              <a:rPr lang="en-US" altLang="zh-CN" sz="1600" kern="0" dirty="0" smtClean="0">
                <a:latin typeface="微软雅黑" pitchFamily="34" charset="-122"/>
                <a:ea typeface="微软雅黑" pitchFamily="34" charset="-122"/>
              </a:rPr>
              <a:t>key=123</a:t>
            </a:r>
            <a:r>
              <a:rPr lang="zh-CN" altLang="en-US" sz="1600" kern="0" dirty="0" smtClean="0">
                <a:latin typeface="微软雅黑" pitchFamily="34" charset="-122"/>
                <a:ea typeface="微软雅黑" pitchFamily="34" charset="-122"/>
              </a:rPr>
              <a:t>的记录</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db.collName.find</a:t>
            </a:r>
            <a:r>
              <a:rPr lang="en-US" altLang="zh-CN" sz="1600" kern="0" dirty="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key”,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gt</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123}}); </a:t>
            </a:r>
            <a:r>
              <a:rPr lang="zh-CN" altLang="en-US" sz="1600" kern="0" dirty="0">
                <a:latin typeface="微软雅黑" pitchFamily="34" charset="-122"/>
                <a:ea typeface="微软雅黑" pitchFamily="34" charset="-122"/>
              </a:rPr>
              <a:t>查询</a:t>
            </a:r>
            <a:r>
              <a:rPr lang="en-US" altLang="zh-CN" sz="1600" kern="0" dirty="0" smtClean="0">
                <a:latin typeface="微软雅黑" pitchFamily="34" charset="-122"/>
                <a:ea typeface="微软雅黑" pitchFamily="34" charset="-122"/>
              </a:rPr>
              <a:t>key&gt;123</a:t>
            </a:r>
            <a:r>
              <a:rPr lang="zh-CN" altLang="en-US" sz="1600" kern="0" dirty="0">
                <a:latin typeface="微软雅黑" pitchFamily="34" charset="-122"/>
                <a:ea typeface="微软雅黑" pitchFamily="34" charset="-122"/>
              </a:rPr>
              <a:t>的记录</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db.collName.find</a:t>
            </a:r>
            <a:r>
              <a:rPr lang="en-US" altLang="zh-CN" sz="1600" kern="0" dirty="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key”,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lt</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123}}); </a:t>
            </a:r>
            <a:r>
              <a:rPr lang="zh-CN" altLang="en-US" sz="1600" kern="0" dirty="0">
                <a:latin typeface="微软雅黑" pitchFamily="34" charset="-122"/>
                <a:ea typeface="微软雅黑" pitchFamily="34" charset="-122"/>
              </a:rPr>
              <a:t>查询</a:t>
            </a:r>
            <a:r>
              <a:rPr lang="en-US" altLang="zh-CN" sz="1600" kern="0" dirty="0" smtClean="0">
                <a:latin typeface="微软雅黑" pitchFamily="34" charset="-122"/>
                <a:ea typeface="微软雅黑" pitchFamily="34" charset="-122"/>
              </a:rPr>
              <a:t>key&lt;123</a:t>
            </a:r>
            <a:r>
              <a:rPr lang="zh-CN" altLang="en-US" sz="1600" kern="0" dirty="0">
                <a:latin typeface="微软雅黑" pitchFamily="34" charset="-122"/>
                <a:ea typeface="微软雅黑" pitchFamily="34" charset="-122"/>
              </a:rPr>
              <a:t>的记</a:t>
            </a:r>
            <a:r>
              <a:rPr lang="zh-CN" altLang="en-US" sz="1600" kern="0" dirty="0" smtClean="0">
                <a:latin typeface="微软雅黑" pitchFamily="34" charset="-122"/>
                <a:ea typeface="微软雅黑" pitchFamily="34" charset="-122"/>
              </a:rPr>
              <a:t>录</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db.collName.find</a:t>
            </a:r>
            <a:r>
              <a:rPr lang="en-US" altLang="zh-CN" sz="1600" kern="0" dirty="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key”,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gte</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123}}); </a:t>
            </a:r>
            <a:r>
              <a:rPr lang="zh-CN" altLang="en-US" sz="1600" kern="0" dirty="0">
                <a:latin typeface="微软雅黑" pitchFamily="34" charset="-122"/>
                <a:ea typeface="微软雅黑" pitchFamily="34" charset="-122"/>
              </a:rPr>
              <a:t>查询</a:t>
            </a:r>
            <a:r>
              <a:rPr lang="en-US" altLang="zh-CN" sz="1600" kern="0" dirty="0" smtClean="0">
                <a:latin typeface="微软雅黑" pitchFamily="34" charset="-122"/>
                <a:ea typeface="微软雅黑" pitchFamily="34" charset="-122"/>
              </a:rPr>
              <a:t>key&gt;=</a:t>
            </a:r>
            <a:r>
              <a:rPr lang="en-US" altLang="zh-CN" sz="1600" kern="0" dirty="0">
                <a:latin typeface="微软雅黑" pitchFamily="34" charset="-122"/>
                <a:ea typeface="微软雅黑" pitchFamily="34" charset="-122"/>
              </a:rPr>
              <a:t>123</a:t>
            </a:r>
            <a:r>
              <a:rPr lang="zh-CN" altLang="en-US" sz="1600" kern="0" dirty="0">
                <a:latin typeface="微软雅黑" pitchFamily="34" charset="-122"/>
                <a:ea typeface="微软雅黑" pitchFamily="34" charset="-122"/>
              </a:rPr>
              <a:t>的记</a:t>
            </a:r>
            <a:r>
              <a:rPr lang="zh-CN" altLang="en-US" sz="1600" kern="0" dirty="0" smtClean="0">
                <a:latin typeface="微软雅黑" pitchFamily="34" charset="-122"/>
                <a:ea typeface="微软雅黑" pitchFamily="34" charset="-122"/>
              </a:rPr>
              <a:t>录</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db.collName.find</a:t>
            </a:r>
            <a:r>
              <a:rPr lang="en-US" altLang="zh-CN" sz="1600" kern="0" dirty="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key”,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lte</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123}}); </a:t>
            </a:r>
            <a:r>
              <a:rPr lang="zh-CN" altLang="en-US" sz="1600" kern="0" dirty="0">
                <a:latin typeface="微软雅黑" pitchFamily="34" charset="-122"/>
                <a:ea typeface="微软雅黑" pitchFamily="34" charset="-122"/>
              </a:rPr>
              <a:t>查询</a:t>
            </a:r>
            <a:r>
              <a:rPr lang="en-US" altLang="zh-CN" sz="1600" kern="0" dirty="0" smtClean="0">
                <a:latin typeface="微软雅黑" pitchFamily="34" charset="-122"/>
                <a:ea typeface="微软雅黑" pitchFamily="34" charset="-122"/>
              </a:rPr>
              <a:t>key&lt;=</a:t>
            </a:r>
            <a:r>
              <a:rPr lang="en-US" altLang="zh-CN" sz="1600" kern="0" dirty="0">
                <a:latin typeface="微软雅黑" pitchFamily="34" charset="-122"/>
                <a:ea typeface="微软雅黑" pitchFamily="34" charset="-122"/>
              </a:rPr>
              <a:t>123</a:t>
            </a:r>
            <a:r>
              <a:rPr lang="zh-CN" altLang="en-US" sz="1600" kern="0" dirty="0">
                <a:latin typeface="微软雅黑" pitchFamily="34" charset="-122"/>
                <a:ea typeface="微软雅黑" pitchFamily="34" charset="-122"/>
              </a:rPr>
              <a:t>的记</a:t>
            </a:r>
            <a:r>
              <a:rPr lang="zh-CN" altLang="en-US" sz="1600" kern="0" dirty="0" smtClean="0">
                <a:latin typeface="微软雅黑" pitchFamily="34" charset="-122"/>
                <a:ea typeface="微软雅黑" pitchFamily="34" charset="-122"/>
              </a:rPr>
              <a:t>录</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db.collName.find</a:t>
            </a:r>
            <a:r>
              <a:rPr lang="en-US" altLang="zh-CN" sz="1600" kern="0" dirty="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key”,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gte</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123,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lte</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321}}); </a:t>
            </a:r>
            <a:r>
              <a:rPr lang="zh-CN" altLang="en-US" sz="1600" kern="0" dirty="0">
                <a:latin typeface="微软雅黑" pitchFamily="34" charset="-122"/>
                <a:ea typeface="微软雅黑" pitchFamily="34" charset="-122"/>
              </a:rPr>
              <a:t>查询</a:t>
            </a:r>
            <a:r>
              <a:rPr lang="en-US" altLang="zh-CN" sz="1600" kern="0" dirty="0" smtClean="0">
                <a:latin typeface="微软雅黑" pitchFamily="34" charset="-122"/>
                <a:ea typeface="微软雅黑" pitchFamily="34" charset="-122"/>
              </a:rPr>
              <a:t>key&gt;=123</a:t>
            </a:r>
            <a:r>
              <a:rPr lang="zh-CN" altLang="en-US" sz="1600" kern="0" dirty="0" smtClean="0">
                <a:latin typeface="微软雅黑" pitchFamily="34" charset="-122"/>
                <a:ea typeface="微软雅黑" pitchFamily="34" charset="-122"/>
              </a:rPr>
              <a:t>并且</a:t>
            </a:r>
            <a:r>
              <a:rPr lang="en-US" altLang="zh-CN" sz="1600" kern="0" dirty="0" smtClean="0">
                <a:latin typeface="微软雅黑" pitchFamily="34" charset="-122"/>
                <a:ea typeface="微软雅黑" pitchFamily="34" charset="-122"/>
              </a:rPr>
              <a:t>key&lt;=321</a:t>
            </a:r>
            <a:r>
              <a:rPr lang="zh-CN" altLang="en-US" sz="1600" kern="0" dirty="0" smtClean="0">
                <a:latin typeface="微软雅黑" pitchFamily="34" charset="-122"/>
                <a:ea typeface="微软雅黑" pitchFamily="34" charset="-122"/>
              </a:rPr>
              <a:t>的</a:t>
            </a:r>
            <a:r>
              <a:rPr lang="zh-CN" altLang="en-US" sz="1600" kern="0" dirty="0">
                <a:latin typeface="微软雅黑" pitchFamily="34" charset="-122"/>
                <a:ea typeface="微软雅黑" pitchFamily="34" charset="-122"/>
              </a:rPr>
              <a:t>记录</a:t>
            </a:r>
            <a:endParaRPr lang="en-US" altLang="zh-CN" sz="1600" kern="0" dirty="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92524136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聚集集合</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457200" lvl="2">
              <a:lnSpc>
                <a:spcPct val="200000"/>
              </a:lnSpc>
              <a:spcBef>
                <a:spcPct val="20000"/>
              </a:spcBef>
              <a:buClr>
                <a:srgbClr val="A72127"/>
              </a:buClr>
            </a:pPr>
            <a:r>
              <a:rPr lang="en-US" altLang="zh-CN" sz="1600" kern="0" dirty="0" err="1" smtClean="0">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({$or:[{“key”:123},{“key2”:123}]});</a:t>
            </a:r>
            <a:r>
              <a:rPr lang="zh-CN" altLang="en-US" sz="1600" kern="0" dirty="0" smtClean="0">
                <a:latin typeface="微软雅黑" pitchFamily="34" charset="-122"/>
                <a:ea typeface="微软雅黑" pitchFamily="34" charset="-122"/>
              </a:rPr>
              <a:t>查询</a:t>
            </a:r>
            <a:r>
              <a:rPr lang="en-US" altLang="zh-CN" sz="1600" kern="0" dirty="0" smtClean="0">
                <a:latin typeface="微软雅黑" pitchFamily="34" charset="-122"/>
                <a:ea typeface="微软雅黑" pitchFamily="34" charset="-122"/>
              </a:rPr>
              <a:t>key=123</a:t>
            </a:r>
            <a:r>
              <a:rPr lang="zh-CN" altLang="en-US" sz="1600" kern="0" dirty="0" smtClean="0">
                <a:latin typeface="微软雅黑" pitchFamily="34" charset="-122"/>
                <a:ea typeface="微软雅黑" pitchFamily="34" charset="-122"/>
              </a:rPr>
              <a:t>或</a:t>
            </a:r>
            <a:r>
              <a:rPr lang="en-US" altLang="zh-CN" sz="1600" kern="0" dirty="0" smtClean="0">
                <a:latin typeface="微软雅黑" pitchFamily="34" charset="-122"/>
                <a:ea typeface="微软雅黑" pitchFamily="34" charset="-122"/>
              </a:rPr>
              <a:t>key2=123</a:t>
            </a:r>
            <a:r>
              <a:rPr lang="zh-CN" altLang="en-US" sz="1600" kern="0" dirty="0" smtClean="0">
                <a:latin typeface="微软雅黑" pitchFamily="34" charset="-122"/>
                <a:ea typeface="微软雅黑" pitchFamily="34" charset="-122"/>
              </a:rPr>
              <a:t>的记录</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({“key”, /123/}); </a:t>
            </a:r>
            <a:r>
              <a:rPr lang="zh-CN" altLang="en-US" sz="1600" kern="0" dirty="0">
                <a:latin typeface="微软雅黑" pitchFamily="34" charset="-122"/>
                <a:ea typeface="微软雅黑" pitchFamily="34" charset="-122"/>
              </a:rPr>
              <a:t>查询</a:t>
            </a:r>
            <a:r>
              <a:rPr lang="en-US" altLang="zh-CN" sz="1600" kern="0" dirty="0" smtClean="0">
                <a:latin typeface="微软雅黑" pitchFamily="34" charset="-122"/>
                <a:ea typeface="微软雅黑" pitchFamily="34" charset="-122"/>
              </a:rPr>
              <a:t>key</a:t>
            </a:r>
            <a:r>
              <a:rPr lang="zh-CN" altLang="en-US" sz="1600" kern="0" dirty="0" smtClean="0">
                <a:latin typeface="微软雅黑" pitchFamily="34" charset="-122"/>
                <a:ea typeface="微软雅黑" pitchFamily="34" charset="-122"/>
              </a:rPr>
              <a:t>中包含</a:t>
            </a:r>
            <a:r>
              <a:rPr lang="en-US" altLang="zh-CN" sz="1600" kern="0" dirty="0" smtClean="0">
                <a:latin typeface="微软雅黑" pitchFamily="34" charset="-122"/>
                <a:ea typeface="微软雅黑" pitchFamily="34" charset="-122"/>
              </a:rPr>
              <a:t>123</a:t>
            </a:r>
            <a:r>
              <a:rPr lang="zh-CN" altLang="en-US" sz="1600" kern="0" dirty="0" smtClean="0">
                <a:latin typeface="微软雅黑" pitchFamily="34" charset="-122"/>
                <a:ea typeface="微软雅黑" pitchFamily="34" charset="-122"/>
              </a:rPr>
              <a:t>的</a:t>
            </a:r>
            <a:r>
              <a:rPr lang="zh-CN" altLang="en-US" sz="1600" kern="0" dirty="0">
                <a:latin typeface="微软雅黑" pitchFamily="34" charset="-122"/>
                <a:ea typeface="微软雅黑" pitchFamily="34" charset="-122"/>
              </a:rPr>
              <a:t>记</a:t>
            </a:r>
            <a:r>
              <a:rPr lang="zh-CN" altLang="en-US" sz="1600" kern="0" dirty="0" smtClean="0">
                <a:latin typeface="微软雅黑" pitchFamily="34" charset="-122"/>
                <a:ea typeface="微软雅黑" pitchFamily="34" charset="-122"/>
              </a:rPr>
              <a:t>录</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({“key”, </a:t>
            </a:r>
            <a:r>
              <a:rPr lang="en-US" altLang="zh-CN" sz="1600" kern="0" dirty="0">
                <a:latin typeface="微软雅黑" pitchFamily="34" charset="-122"/>
                <a:ea typeface="微软雅黑" pitchFamily="34" charset="-122"/>
              </a:rPr>
              <a:t>/^123</a:t>
            </a:r>
            <a:r>
              <a:rPr lang="en-US" altLang="zh-CN" sz="1600" kern="0" dirty="0" smtClean="0">
                <a:latin typeface="微软雅黑" pitchFamily="34" charset="-122"/>
                <a:ea typeface="微软雅黑" pitchFamily="34" charset="-122"/>
              </a:rPr>
              <a:t>/}); </a:t>
            </a:r>
            <a:r>
              <a:rPr lang="zh-CN" altLang="en-US" sz="1600" kern="0" dirty="0">
                <a:latin typeface="微软雅黑" pitchFamily="34" charset="-122"/>
                <a:ea typeface="微软雅黑" pitchFamily="34" charset="-122"/>
              </a:rPr>
              <a:t>查询</a:t>
            </a:r>
            <a:r>
              <a:rPr lang="en-US" altLang="zh-CN" sz="1600" kern="0" dirty="0" smtClean="0">
                <a:latin typeface="微软雅黑" pitchFamily="34" charset="-122"/>
                <a:ea typeface="微软雅黑" pitchFamily="34" charset="-122"/>
              </a:rPr>
              <a:t>key</a:t>
            </a:r>
            <a:r>
              <a:rPr lang="zh-CN" altLang="en-US" sz="1600" kern="0" dirty="0" smtClean="0">
                <a:latin typeface="微软雅黑" pitchFamily="34" charset="-122"/>
                <a:ea typeface="微软雅黑" pitchFamily="34" charset="-122"/>
              </a:rPr>
              <a:t>中</a:t>
            </a:r>
            <a:r>
              <a:rPr lang="zh-CN" altLang="en-US" sz="1600" kern="0" dirty="0">
                <a:latin typeface="微软雅黑" pitchFamily="34" charset="-122"/>
                <a:ea typeface="微软雅黑" pitchFamily="34" charset="-122"/>
              </a:rPr>
              <a:t>以</a:t>
            </a:r>
            <a:r>
              <a:rPr lang="en-US" altLang="zh-CN" sz="1600" kern="0" dirty="0" smtClean="0">
                <a:latin typeface="微软雅黑" pitchFamily="34" charset="-122"/>
                <a:ea typeface="微软雅黑" pitchFamily="34" charset="-122"/>
              </a:rPr>
              <a:t>123</a:t>
            </a:r>
            <a:r>
              <a:rPr lang="zh-CN" altLang="en-US" sz="1600" kern="0" dirty="0" smtClean="0">
                <a:latin typeface="微软雅黑" pitchFamily="34" charset="-122"/>
                <a:ea typeface="微软雅黑" pitchFamily="34" charset="-122"/>
              </a:rPr>
              <a:t>开头的</a:t>
            </a:r>
            <a:r>
              <a:rPr lang="zh-CN" altLang="en-US" sz="1600" kern="0" dirty="0">
                <a:latin typeface="微软雅黑" pitchFamily="34" charset="-122"/>
                <a:ea typeface="微软雅黑" pitchFamily="34" charset="-122"/>
              </a:rPr>
              <a:t>记</a:t>
            </a:r>
            <a:r>
              <a:rPr lang="zh-CN" altLang="en-US" sz="1600" kern="0" dirty="0" smtClean="0">
                <a:latin typeface="微软雅黑" pitchFamily="34" charset="-122"/>
                <a:ea typeface="微软雅黑" pitchFamily="34" charset="-122"/>
              </a:rPr>
              <a:t>录</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db.collName.find</a:t>
            </a:r>
            <a:r>
              <a:rPr lang="en-US" altLang="zh-CN" sz="1600" kern="0" dirty="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key”, </a:t>
            </a:r>
            <a:r>
              <a:rPr lang="en-US" altLang="zh-CN" sz="1600" kern="0" dirty="0">
                <a:latin typeface="微软雅黑" pitchFamily="34" charset="-122"/>
                <a:ea typeface="微软雅黑" pitchFamily="34" charset="-122"/>
              </a:rPr>
              <a:t>/^123</a:t>
            </a:r>
            <a:r>
              <a:rPr lang="en-US" altLang="zh-CN" sz="1600" kern="0" dirty="0" smtClean="0">
                <a:latin typeface="微软雅黑" pitchFamily="34" charset="-122"/>
                <a:ea typeface="微软雅黑" pitchFamily="34" charset="-122"/>
              </a:rPr>
              <a:t>/}); </a:t>
            </a:r>
            <a:r>
              <a:rPr lang="zh-CN" altLang="en-US" sz="1600" kern="0" dirty="0">
                <a:latin typeface="微软雅黑" pitchFamily="34" charset="-122"/>
                <a:ea typeface="微软雅黑" pitchFamily="34" charset="-122"/>
              </a:rPr>
              <a:t>查询</a:t>
            </a:r>
            <a:r>
              <a:rPr lang="en-US" altLang="zh-CN" sz="1600" kern="0" dirty="0" smtClean="0">
                <a:latin typeface="微软雅黑" pitchFamily="34" charset="-122"/>
                <a:ea typeface="微软雅黑" pitchFamily="34" charset="-122"/>
              </a:rPr>
              <a:t>key</a:t>
            </a:r>
            <a:r>
              <a:rPr lang="zh-CN" altLang="en-US" sz="1600" kern="0" dirty="0" smtClean="0">
                <a:latin typeface="微软雅黑" pitchFamily="34" charset="-122"/>
                <a:ea typeface="微软雅黑" pitchFamily="34" charset="-122"/>
              </a:rPr>
              <a:t>中</a:t>
            </a:r>
            <a:r>
              <a:rPr lang="zh-CN" altLang="en-US" sz="1600" kern="0" dirty="0">
                <a:latin typeface="微软雅黑" pitchFamily="34" charset="-122"/>
                <a:ea typeface="微软雅黑" pitchFamily="34" charset="-122"/>
              </a:rPr>
              <a:t>以</a:t>
            </a:r>
            <a:r>
              <a:rPr lang="en-US" altLang="zh-CN" sz="1600" kern="0" dirty="0">
                <a:latin typeface="微软雅黑" pitchFamily="34" charset="-122"/>
                <a:ea typeface="微软雅黑" pitchFamily="34" charset="-122"/>
              </a:rPr>
              <a:t>123</a:t>
            </a:r>
            <a:r>
              <a:rPr lang="zh-CN" altLang="en-US" sz="1600" kern="0" dirty="0">
                <a:latin typeface="微软雅黑" pitchFamily="34" charset="-122"/>
                <a:ea typeface="微软雅黑" pitchFamily="34" charset="-122"/>
              </a:rPr>
              <a:t>开头的记录</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 {key: 1, key2: 1}); </a:t>
            </a:r>
            <a:r>
              <a:rPr lang="zh-CN" altLang="en-US" sz="1600" kern="0" dirty="0">
                <a:latin typeface="微软雅黑" pitchFamily="34" charset="-122"/>
                <a:ea typeface="微软雅黑" pitchFamily="34" charset="-122"/>
              </a:rPr>
              <a:t>查</a:t>
            </a:r>
            <a:r>
              <a:rPr lang="zh-CN" altLang="en-US" sz="1600" kern="0" dirty="0" smtClean="0">
                <a:latin typeface="微软雅黑" pitchFamily="34" charset="-122"/>
                <a:ea typeface="微软雅黑" pitchFamily="34" charset="-122"/>
              </a:rPr>
              <a:t>询指定列</a:t>
            </a:r>
            <a:r>
              <a:rPr lang="en-US" altLang="zh-CN" sz="1600" kern="0" dirty="0" smtClean="0">
                <a:latin typeface="微软雅黑" pitchFamily="34" charset="-122"/>
                <a:ea typeface="微软雅黑" pitchFamily="34" charset="-122"/>
              </a:rPr>
              <a:t>key,key2(1</a:t>
            </a:r>
            <a:r>
              <a:rPr lang="zh-CN" altLang="en-US" sz="1600" kern="0" dirty="0">
                <a:latin typeface="微软雅黑" pitchFamily="34" charset="-122"/>
                <a:ea typeface="微软雅黑" pitchFamily="34" charset="-122"/>
              </a:rPr>
              <a:t>为</a:t>
            </a:r>
            <a:r>
              <a:rPr lang="en-US" altLang="zh-CN" sz="1600" kern="0" dirty="0" smtClean="0">
                <a:latin typeface="微软雅黑" pitchFamily="34" charset="-122"/>
                <a:ea typeface="微软雅黑" pitchFamily="34" charset="-122"/>
              </a:rPr>
              <a:t>true)</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({key: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gt</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123}}, {key1: </a:t>
            </a:r>
            <a:r>
              <a:rPr lang="en-US" altLang="zh-CN" sz="1600" kern="0" dirty="0">
                <a:latin typeface="微软雅黑" pitchFamily="34" charset="-122"/>
                <a:ea typeface="微软雅黑" pitchFamily="34" charset="-122"/>
              </a:rPr>
              <a:t>1, </a:t>
            </a:r>
            <a:r>
              <a:rPr lang="en-US" altLang="zh-CN" sz="1600" kern="0" dirty="0" smtClean="0">
                <a:latin typeface="微软雅黑" pitchFamily="34" charset="-122"/>
                <a:ea typeface="微软雅黑" pitchFamily="34" charset="-122"/>
              </a:rPr>
              <a:t>key2: </a:t>
            </a:r>
            <a:r>
              <a:rPr lang="en-US" altLang="zh-CN" sz="1600" kern="0" dirty="0">
                <a:latin typeface="微软雅黑" pitchFamily="34" charset="-122"/>
                <a:ea typeface="微软雅黑" pitchFamily="34" charset="-122"/>
              </a:rPr>
              <a:t>1</a:t>
            </a:r>
            <a:r>
              <a:rPr lang="en-US" altLang="zh-CN" sz="1600" kern="0" dirty="0" smtClean="0">
                <a:latin typeface="微软雅黑" pitchFamily="34" charset="-122"/>
                <a:ea typeface="微软雅黑" pitchFamily="34" charset="-122"/>
              </a:rPr>
              <a:t>});</a:t>
            </a:r>
            <a:r>
              <a:rPr lang="zh-CN" altLang="en-US" sz="1600" kern="0" dirty="0" smtClean="0">
                <a:latin typeface="微软雅黑" pitchFamily="34" charset="-122"/>
                <a:ea typeface="微软雅黑" pitchFamily="34" charset="-122"/>
              </a:rPr>
              <a:t>查询指定列</a:t>
            </a:r>
            <a:r>
              <a:rPr lang="en-US" altLang="zh-CN" sz="1600" kern="0" dirty="0" smtClean="0">
                <a:latin typeface="微软雅黑" pitchFamily="34" charset="-122"/>
                <a:ea typeface="微软雅黑" pitchFamily="34" charset="-122"/>
              </a:rPr>
              <a:t>key,key2, </a:t>
            </a:r>
            <a:r>
              <a:rPr lang="zh-CN" altLang="en-US" sz="1600" kern="0" dirty="0" smtClean="0">
                <a:latin typeface="微软雅黑" pitchFamily="34" charset="-122"/>
                <a:ea typeface="微软雅黑" pitchFamily="34" charset="-122"/>
              </a:rPr>
              <a:t>且</a:t>
            </a:r>
            <a:r>
              <a:rPr lang="en-US" altLang="zh-CN" sz="1600" kern="0" dirty="0" smtClean="0">
                <a:latin typeface="微软雅黑" pitchFamily="34" charset="-122"/>
                <a:ea typeface="微软雅黑" pitchFamily="34" charset="-122"/>
              </a:rPr>
              <a:t>key&gt;123</a:t>
            </a:r>
            <a:r>
              <a:rPr lang="zh-CN" altLang="en-US" sz="1600" kern="0" dirty="0" smtClean="0">
                <a:latin typeface="微软雅黑" pitchFamily="34" charset="-122"/>
                <a:ea typeface="微软雅黑" pitchFamily="34" charset="-122"/>
              </a:rPr>
              <a:t>的记录</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().sort({“key”:1});</a:t>
            </a:r>
            <a:r>
              <a:rPr lang="zh-CN" altLang="en-US" sz="1600" kern="0" dirty="0" smtClean="0">
                <a:latin typeface="微软雅黑" pitchFamily="34" charset="-122"/>
                <a:ea typeface="微软雅黑" pitchFamily="34" charset="-122"/>
              </a:rPr>
              <a:t>按</a:t>
            </a:r>
            <a:r>
              <a:rPr lang="en-US" altLang="zh-CN" sz="1600" kern="0" dirty="0" smtClean="0">
                <a:latin typeface="微软雅黑" pitchFamily="34" charset="-122"/>
                <a:ea typeface="微软雅黑" pitchFamily="34" charset="-122"/>
              </a:rPr>
              <a:t>key</a:t>
            </a:r>
            <a:r>
              <a:rPr lang="zh-CN" altLang="en-US" sz="1600" kern="0" dirty="0" smtClean="0">
                <a:latin typeface="微软雅黑" pitchFamily="34" charset="-122"/>
                <a:ea typeface="微软雅黑" pitchFamily="34" charset="-122"/>
              </a:rPr>
              <a:t>值排序</a:t>
            </a:r>
            <a:r>
              <a:rPr lang="en-US" altLang="zh-CN" sz="1600" kern="0" dirty="0" smtClean="0">
                <a:latin typeface="微软雅黑" pitchFamily="34" charset="-122"/>
                <a:ea typeface="微软雅黑" pitchFamily="34" charset="-122"/>
              </a:rPr>
              <a:t>, </a:t>
            </a:r>
            <a:r>
              <a:rPr lang="zh-CN" altLang="en-US" sz="1600" kern="0" dirty="0" smtClean="0">
                <a:latin typeface="微软雅黑" pitchFamily="34" charset="-122"/>
                <a:ea typeface="微软雅黑" pitchFamily="34" charset="-122"/>
              </a:rPr>
              <a:t>升序</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db.collName.find</a:t>
            </a:r>
            <a:r>
              <a:rPr lang="en-US" altLang="zh-CN" sz="1600" kern="0" dirty="0">
                <a:latin typeface="微软雅黑" pitchFamily="34" charset="-122"/>
                <a:ea typeface="微软雅黑" pitchFamily="34" charset="-122"/>
              </a:rPr>
              <a:t>().sort({“key</a:t>
            </a:r>
            <a:r>
              <a:rPr lang="en-US" altLang="zh-CN" sz="1600" kern="0" dirty="0" smtClean="0">
                <a:latin typeface="微软雅黑" pitchFamily="34" charset="-122"/>
                <a:ea typeface="微软雅黑" pitchFamily="34" charset="-122"/>
              </a:rPr>
              <a:t>”:-1</a:t>
            </a:r>
            <a:r>
              <a:rPr lang="en-US" altLang="zh-CN" sz="1600" kern="0" dirty="0">
                <a:latin typeface="微软雅黑" pitchFamily="34" charset="-122"/>
                <a:ea typeface="微软雅黑" pitchFamily="34" charset="-122"/>
              </a:rPr>
              <a:t>});</a:t>
            </a:r>
            <a:r>
              <a:rPr lang="zh-CN" altLang="en-US" sz="1600" kern="0" dirty="0">
                <a:latin typeface="微软雅黑" pitchFamily="34" charset="-122"/>
                <a:ea typeface="微软雅黑" pitchFamily="34" charset="-122"/>
              </a:rPr>
              <a:t>按</a:t>
            </a:r>
            <a:r>
              <a:rPr lang="en-US" altLang="zh-CN" sz="1600" kern="0" dirty="0">
                <a:latin typeface="微软雅黑" pitchFamily="34" charset="-122"/>
                <a:ea typeface="微软雅黑" pitchFamily="34" charset="-122"/>
              </a:rPr>
              <a:t>key</a:t>
            </a:r>
            <a:r>
              <a:rPr lang="zh-CN" altLang="en-US" sz="1600" kern="0" dirty="0">
                <a:latin typeface="微软雅黑" pitchFamily="34" charset="-122"/>
                <a:ea typeface="微软雅黑" pitchFamily="34" charset="-122"/>
              </a:rPr>
              <a:t>值排序</a:t>
            </a:r>
            <a:r>
              <a:rPr lang="en-US" altLang="zh-CN" sz="1600" kern="0" dirty="0">
                <a:latin typeface="微软雅黑" pitchFamily="34" charset="-122"/>
                <a:ea typeface="微软雅黑" pitchFamily="34" charset="-122"/>
              </a:rPr>
              <a:t>, </a:t>
            </a:r>
            <a:r>
              <a:rPr lang="zh-CN" altLang="en-US" sz="1600" kern="0" dirty="0" smtClean="0">
                <a:latin typeface="微软雅黑" pitchFamily="34" charset="-122"/>
                <a:ea typeface="微软雅黑" pitchFamily="34" charset="-122"/>
              </a:rPr>
              <a:t>降序</a:t>
            </a:r>
            <a:r>
              <a:rPr lang="en-US" altLang="zh-CN" sz="1600" kern="0" dirty="0">
                <a:latin typeface="微软雅黑" pitchFamily="34" charset="-122"/>
                <a:ea typeface="微软雅黑" pitchFamily="34" charset="-122"/>
              </a:rPr>
              <a:t>;</a:t>
            </a:r>
          </a:p>
          <a:p>
            <a:pPr marL="457200" lvl="2">
              <a:lnSpc>
                <a:spcPct val="200000"/>
              </a:lnSpc>
              <a:spcBef>
                <a:spcPct val="20000"/>
              </a:spcBef>
              <a:buClr>
                <a:srgbClr val="A72127"/>
              </a:buClr>
            </a:pP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endParaRPr lang="en-US" altLang="zh-CN" sz="1600" kern="0" dirty="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6157532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聚集集合</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457200" lvl="2">
              <a:lnSpc>
                <a:spcPct val="200000"/>
              </a:lnSpc>
              <a:spcBef>
                <a:spcPct val="20000"/>
              </a:spcBef>
              <a:buClr>
                <a:srgbClr val="A72127"/>
              </a:buClr>
            </a:pPr>
            <a:r>
              <a:rPr lang="en-US" altLang="zh-CN" sz="1600" kern="0" dirty="0" err="1" smtClean="0">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().limit(5);</a:t>
            </a:r>
            <a:r>
              <a:rPr lang="zh-CN" altLang="en-US" sz="1600" kern="0" dirty="0" smtClean="0">
                <a:latin typeface="微软雅黑" pitchFamily="34" charset="-122"/>
                <a:ea typeface="微软雅黑" pitchFamily="34" charset="-122"/>
              </a:rPr>
              <a:t>查询前</a:t>
            </a:r>
            <a:r>
              <a:rPr lang="en-US" altLang="zh-CN" sz="1600" kern="0" dirty="0" smtClean="0">
                <a:latin typeface="微软雅黑" pitchFamily="34" charset="-122"/>
                <a:ea typeface="微软雅黑" pitchFamily="34" charset="-122"/>
              </a:rPr>
              <a:t>5</a:t>
            </a:r>
            <a:r>
              <a:rPr lang="zh-CN" altLang="en-US" sz="1600" kern="0" dirty="0" smtClean="0">
                <a:latin typeface="微软雅黑" pitchFamily="34" charset="-122"/>
                <a:ea typeface="微软雅黑" pitchFamily="34" charset="-122"/>
              </a:rPr>
              <a:t>条数据</a:t>
            </a:r>
            <a:endParaRPr lang="en-US" altLang="zh-CN" sz="1600" kern="0" dirty="0" smtClean="0">
              <a:latin typeface="微软雅黑" pitchFamily="34" charset="-122"/>
              <a:ea typeface="微软雅黑" pitchFamily="34" charset="-122"/>
            </a:endParaRPr>
          </a:p>
          <a:p>
            <a:pPr marL="457200" lvl="2">
              <a:lnSpc>
                <a:spcPct val="200000"/>
              </a:lnSpc>
              <a:spcBef>
                <a:spcPct val="20000"/>
              </a:spcBef>
              <a:buClr>
                <a:srgbClr val="A72127"/>
              </a:buClr>
            </a:pPr>
            <a:r>
              <a:rPr lang="en-US" altLang="zh-CN" sz="1600" kern="0" dirty="0" err="1">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().skip(10);</a:t>
            </a:r>
            <a:r>
              <a:rPr lang="zh-CN" altLang="en-US" sz="1600" kern="0" dirty="0" smtClean="0">
                <a:latin typeface="微软雅黑" pitchFamily="34" charset="-122"/>
                <a:ea typeface="微软雅黑" pitchFamily="34" charset="-122"/>
              </a:rPr>
              <a:t>查询</a:t>
            </a:r>
            <a:r>
              <a:rPr lang="en-US" altLang="zh-CN" sz="1600" kern="0" dirty="0" smtClean="0">
                <a:latin typeface="微软雅黑" pitchFamily="34" charset="-122"/>
                <a:ea typeface="微软雅黑" pitchFamily="34" charset="-122"/>
              </a:rPr>
              <a:t>10</a:t>
            </a:r>
            <a:r>
              <a:rPr lang="zh-CN" altLang="en-US" sz="1600" kern="0" dirty="0" smtClean="0">
                <a:latin typeface="微软雅黑" pitchFamily="34" charset="-122"/>
                <a:ea typeface="微软雅黑" pitchFamily="34" charset="-122"/>
              </a:rPr>
              <a:t>条以后的数据</a:t>
            </a:r>
            <a:endParaRPr lang="en-US" altLang="zh-CN" sz="1600" kern="0" dirty="0" smtClean="0">
              <a:latin typeface="微软雅黑" pitchFamily="34" charset="-122"/>
              <a:ea typeface="微软雅黑" pitchFamily="34" charset="-122"/>
            </a:endParaRPr>
          </a:p>
          <a:p>
            <a:pPr marL="457200" lvl="2">
              <a:lnSpc>
                <a:spcPct val="200000"/>
              </a:lnSpc>
              <a:spcBef>
                <a:spcPct val="20000"/>
              </a:spcBef>
              <a:buClr>
                <a:srgbClr val="A72127"/>
              </a:buClr>
            </a:pPr>
            <a:r>
              <a:rPr lang="en-US" altLang="zh-CN" sz="1600" kern="0" dirty="0" err="1" smtClean="0">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().limit(10).skip(5);</a:t>
            </a:r>
            <a:r>
              <a:rPr lang="zh-CN" altLang="en-US" sz="1600" kern="0" dirty="0">
                <a:latin typeface="微软雅黑" pitchFamily="34" charset="-122"/>
                <a:ea typeface="微软雅黑" pitchFamily="34" charset="-122"/>
              </a:rPr>
              <a:t>可用于分页，</a:t>
            </a:r>
            <a:r>
              <a:rPr lang="en-US" altLang="zh-CN" sz="1600" kern="0" dirty="0">
                <a:latin typeface="微软雅黑" pitchFamily="34" charset="-122"/>
                <a:ea typeface="微软雅黑" pitchFamily="34" charset="-122"/>
              </a:rPr>
              <a:t>limit</a:t>
            </a:r>
            <a:r>
              <a:rPr lang="zh-CN" altLang="en-US" sz="1600" kern="0" dirty="0">
                <a:latin typeface="微软雅黑" pitchFamily="34" charset="-122"/>
                <a:ea typeface="微软雅黑" pitchFamily="34" charset="-122"/>
              </a:rPr>
              <a:t>是</a:t>
            </a:r>
            <a:r>
              <a:rPr lang="en-US" altLang="zh-CN" sz="1600" kern="0" dirty="0" err="1">
                <a:latin typeface="微软雅黑" pitchFamily="34" charset="-122"/>
                <a:ea typeface="微软雅黑" pitchFamily="34" charset="-122"/>
              </a:rPr>
              <a:t>pageSize</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skip</a:t>
            </a:r>
            <a:r>
              <a:rPr lang="zh-CN" altLang="en-US" sz="1600" kern="0" dirty="0">
                <a:latin typeface="微软雅黑" pitchFamily="34" charset="-122"/>
                <a:ea typeface="微软雅黑" pitchFamily="34" charset="-122"/>
              </a:rPr>
              <a:t>是第几页*</a:t>
            </a:r>
            <a:r>
              <a:rPr lang="en-US" altLang="zh-CN" sz="1600" kern="0" dirty="0" err="1" smtClean="0">
                <a:latin typeface="微软雅黑" pitchFamily="34" charset="-122"/>
                <a:ea typeface="微软雅黑" pitchFamily="34" charset="-122"/>
              </a:rPr>
              <a:t>pageSize</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db.collName.findOne</a:t>
            </a:r>
            <a:r>
              <a:rPr lang="en-US" altLang="zh-CN" sz="1600" kern="0" dirty="0" smtClean="0">
                <a:latin typeface="微软雅黑" pitchFamily="34" charset="-122"/>
                <a:ea typeface="微软雅黑" pitchFamily="34" charset="-122"/>
              </a:rPr>
              <a:t>();</a:t>
            </a:r>
            <a:r>
              <a:rPr lang="zh-CN" altLang="en-US" sz="1600" kern="0" dirty="0" smtClean="0">
                <a:latin typeface="微软雅黑" pitchFamily="34" charset="-122"/>
                <a:ea typeface="微软雅黑" pitchFamily="34" charset="-122"/>
              </a:rPr>
              <a:t>查询第一条记录</a:t>
            </a:r>
            <a:r>
              <a:rPr lang="en-US" altLang="zh-CN" sz="1600" kern="0" dirty="0" smtClean="0">
                <a:latin typeface="微软雅黑" pitchFamily="34" charset="-122"/>
                <a:ea typeface="微软雅黑" pitchFamily="34" charset="-122"/>
              </a:rPr>
              <a:t>, </a:t>
            </a:r>
            <a:r>
              <a:rPr lang="zh-CN" altLang="en-US" sz="1600" kern="0" dirty="0" smtClean="0">
                <a:latin typeface="微软雅黑" pitchFamily="34" charset="-122"/>
                <a:ea typeface="微软雅黑" pitchFamily="34" charset="-122"/>
              </a:rPr>
              <a:t>和</a:t>
            </a:r>
            <a:r>
              <a:rPr lang="en-US" altLang="zh-CN" sz="1600" kern="0" dirty="0" err="1" smtClean="0">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().limit(1);</a:t>
            </a:r>
            <a:r>
              <a:rPr lang="zh-CN" altLang="en-US" sz="1600" kern="0" dirty="0" smtClean="0">
                <a:latin typeface="微软雅黑" pitchFamily="34" charset="-122"/>
                <a:ea typeface="微软雅黑" pitchFamily="34" charset="-122"/>
              </a:rPr>
              <a:t>一样</a:t>
            </a:r>
            <a:endParaRPr lang="en-US" altLang="zh-CN" sz="1600" kern="0" dirty="0" smtClean="0">
              <a:latin typeface="微软雅黑" pitchFamily="34" charset="-122"/>
              <a:ea typeface="微软雅黑" pitchFamily="34" charset="-122"/>
            </a:endParaRPr>
          </a:p>
          <a:p>
            <a:pPr marL="457200" lvl="2">
              <a:lnSpc>
                <a:spcPct val="200000"/>
              </a:lnSpc>
              <a:spcBef>
                <a:spcPct val="20000"/>
              </a:spcBef>
              <a:buClr>
                <a:srgbClr val="A72127"/>
              </a:buClr>
            </a:pPr>
            <a:r>
              <a:rPr lang="en-US" altLang="zh-CN" sz="1600" kern="0" dirty="0" err="1" smtClean="0">
                <a:latin typeface="微软雅黑" pitchFamily="34" charset="-122"/>
                <a:ea typeface="微软雅黑" pitchFamily="34" charset="-122"/>
              </a:rPr>
              <a:t>db.collName.find</a:t>
            </a:r>
            <a:r>
              <a:rPr lang="en-US" altLang="zh-CN" sz="1600" kern="0" dirty="0" smtClean="0">
                <a:latin typeface="微软雅黑" pitchFamily="34" charset="-122"/>
                <a:ea typeface="微软雅黑" pitchFamily="34" charset="-122"/>
              </a:rPr>
              <a:t>().count();</a:t>
            </a:r>
            <a:r>
              <a:rPr lang="zh-CN" altLang="en-US" sz="1600" kern="0" dirty="0" smtClean="0">
                <a:latin typeface="微软雅黑" pitchFamily="34" charset="-122"/>
                <a:ea typeface="微软雅黑" pitchFamily="34" charset="-122"/>
              </a:rPr>
              <a:t>查询结果集的记录条数</a:t>
            </a:r>
            <a:endParaRPr lang="en-US" altLang="zh-CN" sz="1600" kern="0" dirty="0" smtClean="0">
              <a:latin typeface="微软雅黑" pitchFamily="34" charset="-122"/>
              <a:ea typeface="微软雅黑" pitchFamily="34" charset="-122"/>
            </a:endParaRPr>
          </a:p>
          <a:p>
            <a:pPr marL="457200" lvl="2">
              <a:lnSpc>
                <a:spcPct val="200000"/>
              </a:lnSpc>
              <a:spcBef>
                <a:spcPct val="20000"/>
              </a:spcBef>
              <a:buClr>
                <a:srgbClr val="A72127"/>
              </a:buClr>
            </a:pP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endParaRPr lang="en-US" altLang="zh-CN" sz="1600" kern="0" dirty="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86464096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聚</a:t>
            </a:r>
            <a:r>
              <a:rPr lang="zh-CN" altLang="en-US" dirty="0" smtClean="0">
                <a:latin typeface="微软雅黑" pitchFamily="34" charset="-122"/>
                <a:ea typeface="微软雅黑" pitchFamily="34" charset="-122"/>
              </a:rPr>
              <a:t>集集合</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查</a:t>
            </a:r>
            <a:r>
              <a:rPr lang="zh-CN" altLang="en-US" sz="1600" kern="0" dirty="0" smtClean="0">
                <a:latin typeface="微软雅黑" pitchFamily="34" charset="-122"/>
                <a:ea typeface="微软雅黑" pitchFamily="34" charset="-122"/>
              </a:rPr>
              <a:t>询修改删除</a:t>
            </a:r>
            <a:r>
              <a:rPr lang="en-US" altLang="zh-CN" sz="1600" kern="0" dirty="0" smtClean="0">
                <a:latin typeface="微软雅黑" pitchFamily="34" charset="-122"/>
                <a:ea typeface="微软雅黑" pitchFamily="34" charset="-122"/>
              </a:rPr>
              <a:t>, </a:t>
            </a:r>
            <a:r>
              <a:rPr lang="zh-CN" altLang="en-US" sz="1600" kern="0" dirty="0" smtClean="0">
                <a:latin typeface="微软雅黑" pitchFamily="34" charset="-122"/>
                <a:ea typeface="微软雅黑" pitchFamily="34" charset="-122"/>
              </a:rPr>
              <a:t>先查询再进行修改或删除，</a:t>
            </a:r>
            <a:r>
              <a:rPr lang="en-US" altLang="zh-CN" sz="1600" kern="0" dirty="0">
                <a:latin typeface="微软雅黑" pitchFamily="34" charset="-122"/>
                <a:ea typeface="微软雅黑" pitchFamily="34" charset="-122"/>
              </a:rPr>
              <a:t>update </a:t>
            </a:r>
            <a:r>
              <a:rPr lang="zh-CN" altLang="en-US" sz="1600" kern="0" dirty="0">
                <a:latin typeface="微软雅黑" pitchFamily="34" charset="-122"/>
                <a:ea typeface="微软雅黑" pitchFamily="34" charset="-122"/>
              </a:rPr>
              <a:t>或 </a:t>
            </a:r>
            <a:r>
              <a:rPr lang="en-US" altLang="zh-CN" sz="1600" kern="0" dirty="0">
                <a:latin typeface="微软雅黑" pitchFamily="34" charset="-122"/>
                <a:ea typeface="微软雅黑" pitchFamily="34" charset="-122"/>
              </a:rPr>
              <a:t>remove </a:t>
            </a:r>
            <a:r>
              <a:rPr lang="zh-CN" altLang="en-US" sz="1600" kern="0" dirty="0">
                <a:latin typeface="微软雅黑" pitchFamily="34" charset="-122"/>
                <a:ea typeface="微软雅黑" pitchFamily="34" charset="-122"/>
              </a:rPr>
              <a:t>其中一个是必须的参数</a:t>
            </a:r>
            <a:r>
              <a:rPr lang="en-US" altLang="zh-CN" sz="1600" kern="0" dirty="0">
                <a:latin typeface="微软雅黑" pitchFamily="34" charset="-122"/>
                <a:ea typeface="微软雅黑" pitchFamily="34" charset="-122"/>
              </a:rPr>
              <a:t>; </a:t>
            </a:r>
            <a:r>
              <a:rPr lang="zh-CN" altLang="en-US" sz="1600" kern="0" dirty="0">
                <a:latin typeface="微软雅黑" pitchFamily="34" charset="-122"/>
                <a:ea typeface="微软雅黑" pitchFamily="34" charset="-122"/>
              </a:rPr>
              <a:t>其他参数可选。</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db.users.findAndModify</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		query</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{key: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gte</a:t>
            </a:r>
            <a:r>
              <a:rPr lang="en-US" altLang="zh-CN" sz="1600" kern="0" dirty="0">
                <a:latin typeface="微软雅黑" pitchFamily="34" charset="-122"/>
                <a:ea typeface="微软雅黑" pitchFamily="34" charset="-122"/>
              </a:rPr>
              <a:t>: 25}}, </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		sort</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{key4: </a:t>
            </a:r>
            <a:r>
              <a:rPr lang="en-US" altLang="zh-CN" sz="1600" kern="0" dirty="0">
                <a:latin typeface="微软雅黑" pitchFamily="34" charset="-122"/>
                <a:ea typeface="微软雅黑" pitchFamily="34" charset="-122"/>
              </a:rPr>
              <a:t>-1}, </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		update</a:t>
            </a:r>
            <a:r>
              <a:rPr lang="en-US" altLang="zh-CN" sz="1600" kern="0" dirty="0">
                <a:latin typeface="微软雅黑" pitchFamily="34" charset="-122"/>
                <a:ea typeface="微软雅黑" pitchFamily="34" charset="-122"/>
              </a:rPr>
              <a:t>: {$set: </a:t>
            </a:r>
            <a:r>
              <a:rPr lang="en-US" altLang="zh-CN" sz="1600" kern="0" dirty="0" smtClean="0">
                <a:latin typeface="微软雅黑" pitchFamily="34" charset="-122"/>
                <a:ea typeface="微软雅黑" pitchFamily="34" charset="-122"/>
              </a:rPr>
              <a:t>{key2: </a:t>
            </a:r>
            <a:r>
              <a:rPr lang="en-US" altLang="zh-CN" sz="1600" kern="0" dirty="0">
                <a:latin typeface="微软雅黑" pitchFamily="34" charset="-122"/>
                <a:ea typeface="微软雅黑" pitchFamily="34" charset="-122"/>
              </a:rPr>
              <a:t>'a2'}, $</a:t>
            </a:r>
            <a:r>
              <a:rPr lang="en-US" altLang="zh-CN" sz="1600" kern="0" dirty="0" err="1">
                <a:latin typeface="微软雅黑" pitchFamily="34" charset="-122"/>
                <a:ea typeface="微软雅黑" pitchFamily="34" charset="-122"/>
              </a:rPr>
              <a:t>inc</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{key3: </a:t>
            </a:r>
            <a:r>
              <a:rPr lang="en-US" altLang="zh-CN" sz="1600" kern="0" dirty="0">
                <a:latin typeface="微软雅黑" pitchFamily="34" charset="-122"/>
                <a:ea typeface="微软雅黑" pitchFamily="34" charset="-122"/>
              </a:rPr>
              <a:t>2</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		remove</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true</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dirty="0" err="1"/>
              <a:t>db.runCommand</a:t>
            </a:r>
            <a:r>
              <a:rPr lang="en-US" altLang="zh-CN" sz="1600" dirty="0"/>
              <a:t>({ </a:t>
            </a:r>
            <a:r>
              <a:rPr lang="en-US" altLang="zh-CN" sz="1600" dirty="0" err="1"/>
              <a:t>findandmodify</a:t>
            </a:r>
            <a:r>
              <a:rPr lang="en-US" altLang="zh-CN" sz="1600" dirty="0"/>
              <a:t> : </a:t>
            </a:r>
            <a:r>
              <a:rPr lang="en-US" altLang="zh-CN" sz="1600" dirty="0" smtClean="0"/>
              <a:t>“</a:t>
            </a:r>
            <a:r>
              <a:rPr lang="en-US" altLang="zh-CN" sz="1600" dirty="0" err="1" smtClean="0"/>
              <a:t>collName</a:t>
            </a:r>
            <a:r>
              <a:rPr lang="en-US" altLang="zh-CN" sz="1600" dirty="0" smtClean="0"/>
              <a:t>", </a:t>
            </a:r>
            <a:r>
              <a:rPr lang="en-US" altLang="zh-CN" sz="1600" dirty="0"/>
              <a:t>query: </a:t>
            </a:r>
            <a:r>
              <a:rPr lang="en-US" altLang="zh-CN" sz="1600" dirty="0" smtClean="0"/>
              <a:t>{key: </a:t>
            </a:r>
            <a:r>
              <a:rPr lang="en-US" altLang="zh-CN" sz="1600" dirty="0"/>
              <a:t>{$</a:t>
            </a:r>
            <a:r>
              <a:rPr lang="en-US" altLang="zh-CN" sz="1600" dirty="0" err="1"/>
              <a:t>gte</a:t>
            </a:r>
            <a:r>
              <a:rPr lang="en-US" altLang="zh-CN" sz="1600" dirty="0"/>
              <a:t>: 25}}, sort: </a:t>
            </a:r>
            <a:r>
              <a:rPr lang="en-US" altLang="zh-CN" sz="1600" dirty="0" smtClean="0"/>
              <a:t>{key4: </a:t>
            </a:r>
            <a:r>
              <a:rPr lang="en-US" altLang="zh-CN" sz="1600" dirty="0"/>
              <a:t>-1}, update: {$set: </a:t>
            </a:r>
            <a:r>
              <a:rPr lang="en-US" altLang="zh-CN" sz="1600" dirty="0" smtClean="0"/>
              <a:t>{key2: </a:t>
            </a:r>
            <a:r>
              <a:rPr lang="en-US" altLang="zh-CN" sz="1600" dirty="0"/>
              <a:t>'a2'}, $</a:t>
            </a:r>
            <a:r>
              <a:rPr lang="en-US" altLang="zh-CN" sz="1600" dirty="0" err="1"/>
              <a:t>inc</a:t>
            </a:r>
            <a:r>
              <a:rPr lang="en-US" altLang="zh-CN" sz="1600" dirty="0"/>
              <a:t>: </a:t>
            </a:r>
            <a:r>
              <a:rPr lang="en-US" altLang="zh-CN" sz="1600" dirty="0" smtClean="0"/>
              <a:t>{key3: </a:t>
            </a:r>
            <a:r>
              <a:rPr lang="en-US" altLang="zh-CN" sz="1600" dirty="0"/>
              <a:t>2}}, remove: true});</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27009971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索引</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Wingdings" pitchFamily="2" charset="2"/>
              <a:buChar char="n"/>
            </a:pPr>
            <a:r>
              <a:rPr lang="zh-CN" altLang="en-US" sz="2000" kern="0" dirty="0">
                <a:latin typeface="微软雅黑" pitchFamily="34" charset="-122"/>
                <a:ea typeface="微软雅黑" pitchFamily="34" charset="-122"/>
              </a:rPr>
              <a:t>索引</a:t>
            </a:r>
            <a:endParaRPr lang="en-US" altLang="zh-CN" sz="20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创</a:t>
            </a:r>
            <a:r>
              <a:rPr lang="zh-CN" altLang="en-US" sz="1600" kern="0" dirty="0" smtClean="0">
                <a:latin typeface="微软雅黑" pitchFamily="34" charset="-122"/>
                <a:ea typeface="微软雅黑" pitchFamily="34" charset="-122"/>
              </a:rPr>
              <a:t>建索引</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db.collName.ensureIndex</a:t>
            </a:r>
            <a:r>
              <a:rPr lang="en-US" altLang="zh-CN" sz="1600" kern="0" dirty="0">
                <a:latin typeface="微软雅黑" pitchFamily="34" charset="-122"/>
                <a:ea typeface="微软雅黑" pitchFamily="34" charset="-122"/>
              </a:rPr>
              <a:t>({name: 1</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db.collName.ensureIndex</a:t>
            </a:r>
            <a:r>
              <a:rPr lang="en-US" altLang="zh-CN" sz="1600" kern="0" dirty="0">
                <a:latin typeface="微软雅黑" pitchFamily="34" charset="-122"/>
                <a:ea typeface="微软雅黑" pitchFamily="34" charset="-122"/>
              </a:rPr>
              <a:t>({name: 1, </a:t>
            </a:r>
            <a:r>
              <a:rPr lang="en-US" altLang="zh-CN" sz="1600" kern="0" dirty="0" err="1">
                <a:latin typeface="微软雅黑" pitchFamily="34" charset="-122"/>
                <a:ea typeface="微软雅黑" pitchFamily="34" charset="-122"/>
              </a:rPr>
              <a:t>ts</a:t>
            </a:r>
            <a:r>
              <a:rPr lang="en-US" altLang="zh-CN" sz="1600" kern="0" dirty="0">
                <a:latin typeface="微软雅黑" pitchFamily="34" charset="-122"/>
                <a:ea typeface="微软雅黑" pitchFamily="34" charset="-122"/>
              </a:rPr>
              <a:t>: -1});</a:t>
            </a:r>
            <a:endParaRPr lang="en-US" altLang="zh-CN" sz="16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smtClean="0">
                <a:latin typeface="微软雅黑" pitchFamily="34" charset="-122"/>
                <a:ea typeface="微软雅黑" pitchFamily="34" charset="-122"/>
              </a:rPr>
              <a:t>查询当前聚集集合所有索引</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db.collName.getIndexes</a:t>
            </a:r>
            <a:r>
              <a:rPr lang="en-US" altLang="zh-CN" sz="1600" kern="0" dirty="0" smtClean="0">
                <a:latin typeface="微软雅黑" pitchFamily="34" charset="-122"/>
                <a:ea typeface="微软雅黑" pitchFamily="34" charset="-122"/>
              </a:rPr>
              <a:t>();</a:t>
            </a:r>
          </a:p>
          <a:p>
            <a:pPr marL="800100" lvl="2" indent="-342900">
              <a:lnSpc>
                <a:spcPct val="200000"/>
              </a:lnSpc>
              <a:spcBef>
                <a:spcPct val="20000"/>
              </a:spcBef>
              <a:buClr>
                <a:srgbClr val="A72127"/>
              </a:buClr>
              <a:buFont typeface="Arial" pitchFamily="34" charset="0"/>
              <a:buChar char="•"/>
            </a:pPr>
            <a:r>
              <a:rPr lang="zh-CN" altLang="en-US" sz="1600" kern="0" dirty="0" smtClean="0">
                <a:latin typeface="微软雅黑" pitchFamily="34" charset="-122"/>
                <a:ea typeface="微软雅黑" pitchFamily="34" charset="-122"/>
              </a:rPr>
              <a:t>查看总索引记录大小</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db.collName.totalIndexSize</a:t>
            </a:r>
            <a:r>
              <a:rPr lang="en-US" altLang="zh-CN" sz="1600" kern="0" dirty="0" smtClean="0">
                <a:latin typeface="微软雅黑" pitchFamily="34" charset="-122"/>
                <a:ea typeface="微软雅黑" pitchFamily="34" charset="-122"/>
              </a:rPr>
              <a:t>();</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smtClean="0">
                <a:latin typeface="微软雅黑" pitchFamily="34" charset="-122"/>
                <a:ea typeface="微软雅黑" pitchFamily="34" charset="-122"/>
              </a:rPr>
              <a:t>读取当前集合的所有</a:t>
            </a:r>
            <a:r>
              <a:rPr lang="en-US" altLang="zh-CN" sz="1600" kern="0" dirty="0" smtClean="0">
                <a:latin typeface="微软雅黑" pitchFamily="34" charset="-122"/>
                <a:ea typeface="微软雅黑" pitchFamily="34" charset="-122"/>
              </a:rPr>
              <a:t>index</a:t>
            </a:r>
            <a:r>
              <a:rPr lang="zh-CN" altLang="en-US" sz="1600" kern="0" dirty="0" smtClean="0">
                <a:latin typeface="微软雅黑" pitchFamily="34" charset="-122"/>
                <a:ea typeface="微软雅黑" pitchFamily="34" charset="-122"/>
              </a:rPr>
              <a:t>信息</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db.collName.reIndex</a:t>
            </a:r>
            <a:r>
              <a:rPr lang="en-US" altLang="zh-CN" sz="1600" kern="0" dirty="0" smtClean="0">
                <a:latin typeface="微软雅黑" pitchFamily="34" charset="-122"/>
                <a:ea typeface="微软雅黑" pitchFamily="34" charset="-122"/>
              </a:rPr>
              <a:t>();</a:t>
            </a: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95180443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7971" name="Rectangle 3"/>
          <p:cNvSpPr>
            <a:spLocks noGrp="1" noChangeArrowheads="1"/>
          </p:cNvSpPr>
          <p:nvPr>
            <p:ph type="title"/>
          </p:nvPr>
        </p:nvSpPr>
        <p:spPr/>
        <p:txBody>
          <a:bodyPr/>
          <a:lstStyle/>
          <a:p>
            <a:r>
              <a:rPr lang="zh-CN" altLang="en-US" dirty="0">
                <a:latin typeface="微软雅黑" pitchFamily="34" charset="-122"/>
                <a:ea typeface="微软雅黑" pitchFamily="34" charset="-122"/>
              </a:rPr>
              <a:t>简介</a:t>
            </a:r>
            <a:endParaRPr lang="de-DE" dirty="0"/>
          </a:p>
        </p:txBody>
      </p:sp>
      <p:sp>
        <p:nvSpPr>
          <p:cNvPr id="7"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Wingdings" pitchFamily="2" charset="2"/>
              <a:buChar char="n"/>
            </a:pPr>
            <a:r>
              <a:rPr lang="en-US" altLang="zh-CN" sz="2000" kern="0" dirty="0" err="1">
                <a:latin typeface="微软雅黑" pitchFamily="34" charset="-122"/>
                <a:ea typeface="微软雅黑" pitchFamily="34" charset="-122"/>
              </a:rPr>
              <a:t>MongoDB</a:t>
            </a:r>
            <a:r>
              <a:rPr lang="zh-CN" altLang="en-US" sz="2000" kern="0" dirty="0">
                <a:latin typeface="微软雅黑" pitchFamily="34" charset="-122"/>
                <a:ea typeface="微软雅黑" pitchFamily="34" charset="-122"/>
              </a:rPr>
              <a:t>是一个高性能，开源，无模式的文档型数据库，是当前</a:t>
            </a:r>
            <a:r>
              <a:rPr lang="en-US" altLang="zh-CN" sz="2000" kern="0" dirty="0" err="1">
                <a:latin typeface="微软雅黑" pitchFamily="34" charset="-122"/>
                <a:ea typeface="微软雅黑" pitchFamily="34" charset="-122"/>
              </a:rPr>
              <a:t>NoSql</a:t>
            </a:r>
            <a:r>
              <a:rPr lang="zh-CN" altLang="en-US" sz="2000" kern="0" dirty="0">
                <a:latin typeface="微软雅黑" pitchFamily="34" charset="-122"/>
                <a:ea typeface="微软雅黑" pitchFamily="34" charset="-122"/>
              </a:rPr>
              <a:t>数据库中比较热门的一种。它在许多场景下可用于替代传统的关系型数据库或键</a:t>
            </a:r>
            <a:r>
              <a:rPr lang="en-US" altLang="zh-CN" sz="2000" kern="0" dirty="0">
                <a:latin typeface="微软雅黑" pitchFamily="34" charset="-122"/>
                <a:ea typeface="微软雅黑" pitchFamily="34" charset="-122"/>
              </a:rPr>
              <a:t>/</a:t>
            </a:r>
            <a:r>
              <a:rPr lang="zh-CN" altLang="en-US" sz="2000" kern="0" dirty="0">
                <a:latin typeface="微软雅黑" pitchFamily="34" charset="-122"/>
                <a:ea typeface="微软雅黑" pitchFamily="34" charset="-122"/>
              </a:rPr>
              <a:t>值存储方式。</a:t>
            </a:r>
            <a:r>
              <a:rPr lang="en-US" altLang="zh-CN" sz="2000" kern="0" dirty="0">
                <a:latin typeface="微软雅黑" pitchFamily="34" charset="-122"/>
                <a:ea typeface="微软雅黑" pitchFamily="34" charset="-122"/>
              </a:rPr>
              <a:t>Mongo</a:t>
            </a:r>
            <a:r>
              <a:rPr lang="zh-CN" altLang="en-US" sz="2000" kern="0" dirty="0">
                <a:latin typeface="微软雅黑" pitchFamily="34" charset="-122"/>
                <a:ea typeface="微软雅黑" pitchFamily="34" charset="-122"/>
              </a:rPr>
              <a:t>使用</a:t>
            </a:r>
            <a:r>
              <a:rPr lang="en-US" altLang="zh-CN" sz="2000" kern="0" dirty="0">
                <a:latin typeface="微软雅黑" pitchFamily="34" charset="-122"/>
                <a:ea typeface="微软雅黑" pitchFamily="34" charset="-122"/>
              </a:rPr>
              <a:t>C++</a:t>
            </a:r>
            <a:r>
              <a:rPr lang="zh-CN" altLang="en-US" sz="2000" kern="0" dirty="0">
                <a:latin typeface="微软雅黑" pitchFamily="34" charset="-122"/>
                <a:ea typeface="微软雅黑" pitchFamily="34" charset="-122"/>
              </a:rPr>
              <a:t>开发</a:t>
            </a:r>
            <a:r>
              <a:rPr lang="zh-CN" altLang="en-US" sz="2000" kern="0" dirty="0" smtClean="0">
                <a:latin typeface="微软雅黑" pitchFamily="34" charset="-122"/>
                <a:ea typeface="微软雅黑" pitchFamily="34" charset="-122"/>
              </a:rPr>
              <a:t>。</a:t>
            </a:r>
            <a:endParaRPr lang="en-US" altLang="zh-CN" sz="2000" kern="0" dirty="0" smtClean="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r>
              <a:rPr lang="en-US" altLang="zh-CN" sz="2000" kern="0" dirty="0">
                <a:latin typeface="微软雅黑" pitchFamily="34" charset="-122"/>
                <a:ea typeface="微软雅黑" pitchFamily="34" charset="-122"/>
              </a:rPr>
              <a:t>Mongo</a:t>
            </a:r>
            <a:r>
              <a:rPr lang="zh-CN" altLang="en-US" sz="2000" kern="0" dirty="0">
                <a:latin typeface="微软雅黑" pitchFamily="34" charset="-122"/>
                <a:ea typeface="微软雅黑" pitchFamily="34" charset="-122"/>
              </a:rPr>
              <a:t>的官方网站地址是：</a:t>
            </a:r>
            <a:r>
              <a:rPr lang="en-US" altLang="zh-CN" sz="2000" kern="0" dirty="0">
                <a:latin typeface="微软雅黑" pitchFamily="34" charset="-122"/>
                <a:ea typeface="微软雅黑" pitchFamily="34" charset="-122"/>
              </a:rPr>
              <a:t>http://www.mongodb.org/</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索引</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删除索引</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db.collName.dropIndex</a:t>
            </a:r>
            <a:r>
              <a:rPr lang="en-US" altLang="zh-CN" sz="1600" kern="0" dirty="0">
                <a:latin typeface="微软雅黑" pitchFamily="34" charset="-122"/>
                <a:ea typeface="微软雅黑" pitchFamily="34" charset="-122"/>
              </a:rPr>
              <a:t>(“index_1”);</a:t>
            </a:r>
            <a:r>
              <a:rPr lang="zh-CN" altLang="en-US" sz="1600" kern="0" dirty="0">
                <a:latin typeface="微软雅黑" pitchFamily="34" charset="-122"/>
                <a:ea typeface="微软雅黑" pitchFamily="34" charset="-122"/>
              </a:rPr>
              <a:t>删除指定</a:t>
            </a:r>
            <a:r>
              <a:rPr lang="zh-CN" altLang="en-US" sz="1600" kern="0" dirty="0" smtClean="0">
                <a:latin typeface="微软雅黑" pitchFamily="34" charset="-122"/>
                <a:ea typeface="微软雅黑" pitchFamily="34" charset="-122"/>
              </a:rPr>
              <a:t>的索引</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db.collName.dropIndexes</a:t>
            </a:r>
            <a:r>
              <a:rPr lang="en-US" altLang="zh-CN" sz="1600" kern="0" dirty="0">
                <a:latin typeface="微软雅黑" pitchFamily="34" charset="-122"/>
                <a:ea typeface="微软雅黑" pitchFamily="34" charset="-122"/>
              </a:rPr>
              <a:t>();</a:t>
            </a:r>
            <a:r>
              <a:rPr lang="zh-CN" altLang="en-US" sz="1600" kern="0" dirty="0">
                <a:latin typeface="微软雅黑" pitchFamily="34" charset="-122"/>
                <a:ea typeface="微软雅黑" pitchFamily="34" charset="-122"/>
              </a:rPr>
              <a:t>删除所有索引</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endParaRPr lang="en-US" altLang="zh-CN" sz="1600" kern="0" dirty="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39629837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用户</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Wingdings" pitchFamily="2" charset="2"/>
              <a:buChar char="n"/>
            </a:pPr>
            <a:r>
              <a:rPr lang="zh-CN" altLang="en-US" sz="2000" kern="0" dirty="0">
                <a:latin typeface="微软雅黑" pitchFamily="34" charset="-122"/>
                <a:ea typeface="微软雅黑" pitchFamily="34" charset="-122"/>
              </a:rPr>
              <a:t>用</a:t>
            </a:r>
            <a:r>
              <a:rPr lang="zh-CN" altLang="en-US" sz="2000" kern="0" dirty="0" smtClean="0">
                <a:latin typeface="微软雅黑" pitchFamily="34" charset="-122"/>
                <a:ea typeface="微软雅黑" pitchFamily="34" charset="-122"/>
              </a:rPr>
              <a:t>户相关操作</a:t>
            </a:r>
            <a:endParaRPr lang="en-US" altLang="zh-CN" sz="20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添加一个用</a:t>
            </a:r>
            <a:r>
              <a:rPr lang="zh-CN" altLang="en-US" sz="1600" kern="0" dirty="0" smtClean="0">
                <a:latin typeface="微软雅黑" pitchFamily="34" charset="-122"/>
                <a:ea typeface="微软雅黑" pitchFamily="34" charset="-122"/>
              </a:rPr>
              <a:t>户</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db.addUser</a:t>
            </a:r>
            <a:r>
              <a:rPr lang="en-US" altLang="zh-CN" sz="1600" kern="0" dirty="0">
                <a:latin typeface="微软雅黑" pitchFamily="34" charset="-122"/>
                <a:ea typeface="微软雅黑" pitchFamily="34" charset="-122"/>
              </a:rPr>
              <a:t>("name</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db.addUser</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userName</a:t>
            </a:r>
            <a:r>
              <a:rPr lang="en-US" altLang="zh-CN" sz="1600" kern="0" dirty="0">
                <a:latin typeface="微软雅黑" pitchFamily="34" charset="-122"/>
                <a:ea typeface="微软雅黑" pitchFamily="34" charset="-122"/>
              </a:rPr>
              <a:t>", "pwd123", true</a:t>
            </a:r>
            <a:r>
              <a:rPr lang="en-US" altLang="zh-CN" sz="1600" kern="0" dirty="0" smtClean="0">
                <a:latin typeface="微软雅黑" pitchFamily="34" charset="-122"/>
                <a:ea typeface="微软雅黑" pitchFamily="34" charset="-122"/>
              </a:rPr>
              <a:t>); </a:t>
            </a:r>
            <a:r>
              <a:rPr lang="zh-CN" altLang="en-US" sz="1600" kern="0" dirty="0" smtClean="0">
                <a:latin typeface="微软雅黑" pitchFamily="34" charset="-122"/>
                <a:ea typeface="微软雅黑" pitchFamily="34" charset="-122"/>
              </a:rPr>
              <a:t>添</a:t>
            </a:r>
            <a:r>
              <a:rPr lang="zh-CN" altLang="en-US" sz="1600" kern="0" dirty="0">
                <a:latin typeface="微软雅黑" pitchFamily="34" charset="-122"/>
                <a:ea typeface="微软雅黑" pitchFamily="34" charset="-122"/>
              </a:rPr>
              <a:t>加用户、设置密码、是否只读</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数据库认证、安全模式</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db.auth</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userName</a:t>
            </a:r>
            <a:r>
              <a:rPr lang="en-US" altLang="zh-CN" sz="1600" kern="0" dirty="0">
                <a:latin typeface="微软雅黑" pitchFamily="34" charset="-122"/>
                <a:ea typeface="微软雅黑" pitchFamily="34" charset="-122"/>
              </a:rPr>
              <a:t>", "123123");</a:t>
            </a: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显示当前所有用户</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a:latin typeface="微软雅黑" pitchFamily="34" charset="-122"/>
                <a:ea typeface="微软雅黑" pitchFamily="34" charset="-122"/>
              </a:rPr>
              <a:t>show users;</a:t>
            </a: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删除用户</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db.removeUser</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userName</a:t>
            </a:r>
            <a:r>
              <a:rPr lang="en-US" altLang="zh-CN" sz="1600" kern="0" dirty="0">
                <a:latin typeface="微软雅黑" pitchFamily="34" charset="-122"/>
                <a:ea typeface="微软雅黑" pitchFamily="34" charset="-122"/>
              </a:rPr>
              <a:t>");</a:t>
            </a:r>
            <a:br>
              <a:rPr lang="en-US" altLang="zh-CN" sz="1600" kern="0" dirty="0">
                <a:latin typeface="微软雅黑" pitchFamily="34" charset="-122"/>
                <a:ea typeface="微软雅黑" pitchFamily="34" charset="-122"/>
              </a:rPr>
            </a:br>
            <a:endParaRPr lang="en-US" altLang="zh-CN" sz="1600" kern="0" dirty="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348761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其他</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Wingdings" pitchFamily="2" charset="2"/>
              <a:buChar char="n"/>
            </a:pPr>
            <a:r>
              <a:rPr lang="zh-CN" altLang="en-US" sz="2000" kern="0" dirty="0">
                <a:latin typeface="微软雅黑" pitchFamily="34" charset="-122"/>
                <a:ea typeface="微软雅黑" pitchFamily="34" charset="-122"/>
              </a:rPr>
              <a:t>其</a:t>
            </a:r>
            <a:r>
              <a:rPr lang="zh-CN" altLang="en-US" sz="2000" kern="0" dirty="0" smtClean="0">
                <a:latin typeface="微软雅黑" pitchFamily="34" charset="-122"/>
                <a:ea typeface="微软雅黑" pitchFamily="34" charset="-122"/>
              </a:rPr>
              <a:t>他</a:t>
            </a:r>
            <a:endParaRPr lang="en-US" altLang="zh-CN" sz="20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查询之前的错误信息</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db.getPrevError</a:t>
            </a:r>
            <a:r>
              <a:rPr lang="en-US" altLang="zh-CN" sz="1600" kern="0" dirty="0">
                <a:latin typeface="微软雅黑" pitchFamily="34" charset="-122"/>
                <a:ea typeface="微软雅黑" pitchFamily="34" charset="-122"/>
              </a:rPr>
              <a:t>();</a:t>
            </a: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清除错误记录</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a:latin typeface="微软雅黑" pitchFamily="34" charset="-122"/>
                <a:ea typeface="微软雅黑" pitchFamily="34" charset="-122"/>
              </a:rPr>
              <a:t>db.resetError</a:t>
            </a:r>
            <a:r>
              <a:rPr lang="en-US" altLang="zh-CN" sz="1600" kern="0" dirty="0">
                <a:latin typeface="微软雅黑" pitchFamily="34" charset="-122"/>
                <a:ea typeface="微软雅黑" pitchFamily="34" charset="-122"/>
              </a:rPr>
              <a:t>();</a:t>
            </a:r>
            <a:r>
              <a:rPr lang="en-US" altLang="zh-CN" sz="2000" kern="0" dirty="0" smtClean="0">
                <a:latin typeface="微软雅黑" pitchFamily="34" charset="-122"/>
                <a:ea typeface="微软雅黑" pitchFamily="34" charset="-122"/>
              </a:rPr>
              <a:t/>
            </a:r>
            <a:br>
              <a:rPr lang="en-US" altLang="zh-CN" sz="2000" kern="0" dirty="0" smtClean="0">
                <a:latin typeface="微软雅黑" pitchFamily="34" charset="-122"/>
                <a:ea typeface="微软雅黑" pitchFamily="34" charset="-122"/>
              </a:rPr>
            </a:br>
            <a:endParaRPr lang="en-US" altLang="zh-CN" sz="2000" kern="0" dirty="0" smtClean="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348761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语句块操作</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简单</a:t>
            </a:r>
            <a:r>
              <a:rPr lang="en-US" altLang="zh-CN" sz="1600" kern="0" dirty="0">
                <a:latin typeface="微软雅黑" pitchFamily="34" charset="-122"/>
                <a:ea typeface="微软雅黑" pitchFamily="34" charset="-122"/>
              </a:rPr>
              <a:t>Hello </a:t>
            </a:r>
            <a:r>
              <a:rPr lang="en-US" altLang="zh-CN" sz="1600" kern="0" dirty="0" smtClean="0">
                <a:latin typeface="微软雅黑" pitchFamily="34" charset="-122"/>
                <a:ea typeface="微软雅黑" pitchFamily="34" charset="-122"/>
              </a:rPr>
              <a:t>World</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print</a:t>
            </a:r>
            <a:r>
              <a:rPr lang="en-US" altLang="zh-CN" sz="1600" kern="0" dirty="0">
                <a:latin typeface="微软雅黑" pitchFamily="34" charset="-122"/>
                <a:ea typeface="微软雅黑" pitchFamily="34" charset="-122"/>
              </a:rPr>
              <a:t>("Hello World</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这</a:t>
            </a:r>
            <a:r>
              <a:rPr lang="zh-CN" altLang="en-US" sz="1600" kern="0" dirty="0">
                <a:latin typeface="微软雅黑" pitchFamily="34" charset="-122"/>
                <a:ea typeface="微软雅黑" pitchFamily="34" charset="-122"/>
              </a:rPr>
              <a:t>种写法调用了</a:t>
            </a:r>
            <a:r>
              <a:rPr lang="en-US" altLang="zh-CN" sz="1600" kern="0" dirty="0">
                <a:latin typeface="微软雅黑" pitchFamily="34" charset="-122"/>
                <a:ea typeface="微软雅黑" pitchFamily="34" charset="-122"/>
              </a:rPr>
              <a:t>print</a:t>
            </a:r>
            <a:r>
              <a:rPr lang="zh-CN" altLang="en-US" sz="1600" kern="0" dirty="0">
                <a:latin typeface="微软雅黑" pitchFamily="34" charset="-122"/>
                <a:ea typeface="微软雅黑" pitchFamily="34" charset="-122"/>
              </a:rPr>
              <a:t>函数，和直接写入</a:t>
            </a:r>
            <a:r>
              <a:rPr lang="en-US" altLang="zh-CN" sz="1600" kern="0" dirty="0">
                <a:latin typeface="微软雅黑" pitchFamily="34" charset="-122"/>
                <a:ea typeface="微软雅黑" pitchFamily="34" charset="-122"/>
              </a:rPr>
              <a:t>"Hello World!"</a:t>
            </a:r>
            <a:r>
              <a:rPr lang="zh-CN" altLang="en-US" sz="1600" kern="0" dirty="0">
                <a:latin typeface="微软雅黑" pitchFamily="34" charset="-122"/>
                <a:ea typeface="微软雅黑" pitchFamily="34" charset="-122"/>
              </a:rPr>
              <a:t>的效果是一样的</a:t>
            </a:r>
            <a:r>
              <a:rPr lang="zh-CN" altLang="en-US" sz="1600" kern="0" dirty="0" smtClean="0">
                <a:latin typeface="微软雅黑" pitchFamily="34" charset="-122"/>
                <a:ea typeface="微软雅黑" pitchFamily="34" charset="-122"/>
              </a:rPr>
              <a:t>；</a:t>
            </a:r>
            <a:endParaRPr lang="en-US" altLang="zh-CN" sz="1600" kern="0" dirty="0" smtClean="0">
              <a:latin typeface="微软雅黑" pitchFamily="34" charset="-122"/>
              <a:ea typeface="微软雅黑" pitchFamily="34" charset="-122"/>
            </a:endParaRPr>
          </a:p>
          <a:p>
            <a:pPr marL="342900" lvl="1"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将一个对象转换成</a:t>
            </a:r>
            <a:r>
              <a:rPr lang="en-US" altLang="zh-CN" sz="1600" kern="0" dirty="0" err="1" smtClean="0">
                <a:latin typeface="微软雅黑" pitchFamily="34" charset="-122"/>
                <a:ea typeface="微软雅黑" pitchFamily="34" charset="-122"/>
              </a:rPr>
              <a:t>json</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tojson</a:t>
            </a:r>
            <a:r>
              <a:rPr lang="en-US" altLang="zh-CN" sz="1600" kern="0" dirty="0" smtClean="0">
                <a:latin typeface="微软雅黑" pitchFamily="34" charset="-122"/>
                <a:ea typeface="微软雅黑" pitchFamily="34" charset="-122"/>
              </a:rPr>
              <a:t>(new </a:t>
            </a:r>
            <a:r>
              <a:rPr lang="en-US" altLang="zh-CN" sz="1600" kern="0" dirty="0">
                <a:latin typeface="微软雅黑" pitchFamily="34" charset="-122"/>
                <a:ea typeface="微软雅黑" pitchFamily="34" charset="-122"/>
              </a:rPr>
              <a:t>Object</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tojson</a:t>
            </a:r>
            <a:r>
              <a:rPr lang="en-US" altLang="zh-CN" sz="1600" kern="0" dirty="0" smtClean="0">
                <a:latin typeface="微软雅黑" pitchFamily="34" charset="-122"/>
                <a:ea typeface="微软雅黑" pitchFamily="34" charset="-122"/>
              </a:rPr>
              <a:t>(new </a:t>
            </a:r>
            <a:r>
              <a:rPr lang="en-US" altLang="zh-CN" sz="1600" kern="0" dirty="0">
                <a:latin typeface="微软雅黑" pitchFamily="34" charset="-122"/>
                <a:ea typeface="微软雅黑" pitchFamily="34" charset="-122"/>
              </a:rPr>
              <a:t>Object('a</a:t>
            </a:r>
            <a:r>
              <a:rPr lang="en-US" altLang="zh-CN" sz="1600" kern="0" dirty="0" smtClean="0">
                <a:latin typeface="微软雅黑" pitchFamily="34" charset="-122"/>
                <a:ea typeface="微软雅黑" pitchFamily="34" charset="-122"/>
              </a:rPr>
              <a:t>'));</a:t>
            </a:r>
          </a:p>
          <a:p>
            <a:pPr marL="342900" lvl="1" indent="-342900">
              <a:lnSpc>
                <a:spcPct val="200000"/>
              </a:lnSpc>
              <a:spcBef>
                <a:spcPct val="20000"/>
              </a:spcBef>
              <a:buClr>
                <a:srgbClr val="A72127"/>
              </a:buClr>
              <a:buFont typeface="Arial" pitchFamily="34" charset="0"/>
              <a:buChar char="•"/>
            </a:pPr>
            <a:endParaRPr lang="en-US" altLang="zh-CN"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43487611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语句块操作</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循环添加数</a:t>
            </a:r>
            <a:r>
              <a:rPr lang="zh-CN" altLang="en-US" sz="1600" kern="0" dirty="0" smtClean="0">
                <a:latin typeface="微软雅黑" pitchFamily="34" charset="-122"/>
                <a:ea typeface="微软雅黑" pitchFamily="34" charset="-122"/>
              </a:rPr>
              <a:t>据</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&gt; </a:t>
            </a:r>
            <a:r>
              <a:rPr lang="en-US" altLang="zh-CN" sz="1600" kern="0" dirty="0">
                <a:latin typeface="微软雅黑" pitchFamily="34" charset="-122"/>
                <a:ea typeface="微软雅黑" pitchFamily="34" charset="-122"/>
              </a:rPr>
              <a:t>for (</a:t>
            </a:r>
            <a:r>
              <a:rPr lang="en-US" altLang="zh-CN" sz="1600" kern="0" dirty="0" err="1">
                <a:latin typeface="微软雅黑" pitchFamily="34" charset="-122"/>
                <a:ea typeface="微软雅黑" pitchFamily="34" charset="-122"/>
              </a:rPr>
              <a:t>var</a:t>
            </a:r>
            <a:r>
              <a:rPr lang="en-US" altLang="zh-CN" sz="1600" kern="0" dirty="0">
                <a:latin typeface="微软雅黑" pitchFamily="34" charset="-122"/>
                <a:ea typeface="微软雅黑" pitchFamily="34" charset="-122"/>
              </a:rPr>
              <a:t>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 0;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&lt; 30;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 </a:t>
            </a:r>
            <a:r>
              <a:rPr lang="en-US" altLang="zh-CN" sz="1600" kern="0" dirty="0" err="1">
                <a:latin typeface="微软雅黑" pitchFamily="34" charset="-122"/>
                <a:ea typeface="微软雅黑" pitchFamily="34" charset="-122"/>
              </a:rPr>
              <a:t>db.users.save</a:t>
            </a:r>
            <a:r>
              <a:rPr lang="en-US" altLang="zh-CN" sz="1600" kern="0" dirty="0">
                <a:latin typeface="微软雅黑" pitchFamily="34" charset="-122"/>
                <a:ea typeface="微软雅黑" pitchFamily="34" charset="-122"/>
              </a:rPr>
              <a:t>({name: "u_" +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age: 22 +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sex: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 2</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 };</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这</a:t>
            </a:r>
            <a:r>
              <a:rPr lang="zh-CN" altLang="en-US" sz="1600" kern="0" dirty="0">
                <a:latin typeface="微软雅黑" pitchFamily="34" charset="-122"/>
                <a:ea typeface="微软雅黑" pitchFamily="34" charset="-122"/>
              </a:rPr>
              <a:t>样就循环添加了</a:t>
            </a:r>
            <a:r>
              <a:rPr lang="en-US" altLang="zh-CN" sz="1600" kern="0" dirty="0">
                <a:latin typeface="微软雅黑" pitchFamily="34" charset="-122"/>
                <a:ea typeface="微软雅黑" pitchFamily="34" charset="-122"/>
              </a:rPr>
              <a:t>30</a:t>
            </a:r>
            <a:r>
              <a:rPr lang="zh-CN" altLang="en-US" sz="1600" kern="0" dirty="0">
                <a:latin typeface="微软雅黑" pitchFamily="34" charset="-122"/>
                <a:ea typeface="微软雅黑" pitchFamily="34" charset="-122"/>
              </a:rPr>
              <a:t>条数据，同样也可以省略括号的写</a:t>
            </a:r>
            <a:r>
              <a:rPr lang="zh-CN" altLang="en-US" sz="1600" kern="0" dirty="0" smtClean="0">
                <a:latin typeface="微软雅黑" pitchFamily="34" charset="-122"/>
                <a:ea typeface="微软雅黑" pitchFamily="34" charset="-122"/>
              </a:rPr>
              <a:t>法</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&gt; </a:t>
            </a:r>
            <a:r>
              <a:rPr lang="en-US" altLang="zh-CN" sz="1600" kern="0" dirty="0">
                <a:latin typeface="微软雅黑" pitchFamily="34" charset="-122"/>
                <a:ea typeface="微软雅黑" pitchFamily="34" charset="-122"/>
              </a:rPr>
              <a:t>for (</a:t>
            </a:r>
            <a:r>
              <a:rPr lang="en-US" altLang="zh-CN" sz="1600" kern="0" dirty="0" err="1">
                <a:latin typeface="微软雅黑" pitchFamily="34" charset="-122"/>
                <a:ea typeface="微软雅黑" pitchFamily="34" charset="-122"/>
              </a:rPr>
              <a:t>var</a:t>
            </a:r>
            <a:r>
              <a:rPr lang="en-US" altLang="zh-CN" sz="1600" kern="0" dirty="0">
                <a:latin typeface="微软雅黑" pitchFamily="34" charset="-122"/>
                <a:ea typeface="微软雅黑" pitchFamily="34" charset="-122"/>
              </a:rPr>
              <a:t>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 0;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&lt; 30;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a:t>
            </a:r>
            <a:r>
              <a:rPr lang="en-US" altLang="zh-CN" sz="1600" kern="0" dirty="0" err="1">
                <a:latin typeface="微软雅黑" pitchFamily="34" charset="-122"/>
                <a:ea typeface="微软雅黑" pitchFamily="34" charset="-122"/>
              </a:rPr>
              <a:t>db.users.save</a:t>
            </a:r>
            <a:r>
              <a:rPr lang="en-US" altLang="zh-CN" sz="1600" kern="0" dirty="0">
                <a:latin typeface="微软雅黑" pitchFamily="34" charset="-122"/>
                <a:ea typeface="微软雅黑" pitchFamily="34" charset="-122"/>
              </a:rPr>
              <a:t>({name: "u_" +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age: 22 +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sex: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 2</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也</a:t>
            </a:r>
            <a:r>
              <a:rPr lang="zh-CN" altLang="en-US" sz="1600" kern="0" dirty="0">
                <a:latin typeface="微软雅黑" pitchFamily="34" charset="-122"/>
                <a:ea typeface="微软雅黑" pitchFamily="34" charset="-122"/>
              </a:rPr>
              <a:t>是可以的，当你用</a:t>
            </a:r>
            <a:r>
              <a:rPr lang="en-US" altLang="zh-CN" sz="1600" kern="0" dirty="0" err="1">
                <a:latin typeface="微软雅黑" pitchFamily="34" charset="-122"/>
                <a:ea typeface="微软雅黑" pitchFamily="34" charset="-122"/>
              </a:rPr>
              <a:t>db.users.find</a:t>
            </a:r>
            <a:r>
              <a:rPr lang="en-US" altLang="zh-CN" sz="1600" kern="0" dirty="0">
                <a:latin typeface="微软雅黑" pitchFamily="34" charset="-122"/>
                <a:ea typeface="微软雅黑" pitchFamily="34" charset="-122"/>
              </a:rPr>
              <a:t>()</a:t>
            </a:r>
            <a:r>
              <a:rPr lang="zh-CN" altLang="en-US" sz="1600" kern="0" dirty="0">
                <a:latin typeface="微软雅黑" pitchFamily="34" charset="-122"/>
                <a:ea typeface="微软雅黑" pitchFamily="34" charset="-122"/>
              </a:rPr>
              <a:t>查询的时候，显示多条数据而无法一页显示的情况下，可以用</a:t>
            </a:r>
            <a:r>
              <a:rPr lang="en-US" altLang="zh-CN" sz="1600" kern="0" dirty="0">
                <a:latin typeface="微软雅黑" pitchFamily="34" charset="-122"/>
                <a:ea typeface="微软雅黑" pitchFamily="34" charset="-122"/>
              </a:rPr>
              <a:t>it</a:t>
            </a:r>
            <a:r>
              <a:rPr lang="zh-CN" altLang="en-US" sz="1600" kern="0" dirty="0">
                <a:latin typeface="微软雅黑" pitchFamily="34" charset="-122"/>
                <a:ea typeface="微软雅黑" pitchFamily="34" charset="-122"/>
              </a:rPr>
              <a:t>查看下一页的信息；</a:t>
            </a:r>
            <a:endParaRPr lang="en-US" altLang="zh-CN"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384877415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语句块操作</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Arial" pitchFamily="34" charset="0"/>
              <a:buChar char="•"/>
            </a:pPr>
            <a:r>
              <a:rPr lang="en-US" altLang="zh-CN" sz="1600" kern="0" dirty="0">
                <a:latin typeface="微软雅黑" pitchFamily="34" charset="-122"/>
                <a:ea typeface="微软雅黑" pitchFamily="34" charset="-122"/>
              </a:rPr>
              <a:t>find </a:t>
            </a:r>
            <a:r>
              <a:rPr lang="zh-CN" altLang="en-US" sz="1600" kern="0" dirty="0">
                <a:latin typeface="微软雅黑" pitchFamily="34" charset="-122"/>
                <a:ea typeface="微软雅黑" pitchFamily="34" charset="-122"/>
              </a:rPr>
              <a:t>游标查</a:t>
            </a:r>
            <a:r>
              <a:rPr lang="zh-CN" altLang="en-US" sz="1600" kern="0" dirty="0" smtClean="0">
                <a:latin typeface="微软雅黑" pitchFamily="34" charset="-122"/>
                <a:ea typeface="微软雅黑" pitchFamily="34" charset="-122"/>
              </a:rPr>
              <a:t>询</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&gt; </a:t>
            </a:r>
            <a:r>
              <a:rPr lang="en-US" altLang="zh-CN" sz="1600" kern="0" dirty="0" err="1" smtClean="0">
                <a:latin typeface="微软雅黑" pitchFamily="34" charset="-122"/>
                <a:ea typeface="微软雅黑" pitchFamily="34" charset="-122"/>
              </a:rPr>
              <a:t>var</a:t>
            </a:r>
            <a:r>
              <a:rPr lang="en-US" altLang="zh-CN" sz="1600" kern="0" dirty="0" smtClean="0">
                <a:latin typeface="微软雅黑" pitchFamily="34" charset="-122"/>
                <a:ea typeface="微软雅黑" pitchFamily="34" charset="-122"/>
              </a:rPr>
              <a:t> </a:t>
            </a:r>
            <a:r>
              <a:rPr lang="en-US" altLang="zh-CN" sz="1600" kern="0" dirty="0">
                <a:latin typeface="微软雅黑" pitchFamily="34" charset="-122"/>
                <a:ea typeface="微软雅黑" pitchFamily="34" charset="-122"/>
              </a:rPr>
              <a:t>cursor = </a:t>
            </a:r>
            <a:r>
              <a:rPr lang="en-US" altLang="zh-CN" sz="1600" kern="0" dirty="0" err="1">
                <a:latin typeface="微软雅黑" pitchFamily="34" charset="-122"/>
                <a:ea typeface="微软雅黑" pitchFamily="34" charset="-122"/>
              </a:rPr>
              <a:t>db.users.find</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&gt; </a:t>
            </a:r>
            <a:r>
              <a:rPr lang="en-US" altLang="zh-CN" sz="1600" kern="0" dirty="0">
                <a:latin typeface="微软雅黑" pitchFamily="34" charset="-122"/>
                <a:ea typeface="微软雅黑" pitchFamily="34" charset="-122"/>
              </a:rPr>
              <a:t>while (</a:t>
            </a:r>
            <a:r>
              <a:rPr lang="en-US" altLang="zh-CN" sz="1600" kern="0" dirty="0" err="1">
                <a:latin typeface="微软雅黑" pitchFamily="34" charset="-122"/>
                <a:ea typeface="微软雅黑" pitchFamily="34" charset="-122"/>
              </a:rPr>
              <a:t>cursor.hasNext</a:t>
            </a:r>
            <a:r>
              <a:rPr lang="en-US" altLang="zh-CN" sz="1600" kern="0" dirty="0">
                <a:latin typeface="微软雅黑" pitchFamily="34" charset="-122"/>
                <a:ea typeface="微软雅黑" pitchFamily="34" charset="-122"/>
              </a:rPr>
              <a:t>()) { </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    </a:t>
            </a:r>
            <a:r>
              <a:rPr lang="en-US" altLang="zh-CN" sz="1600" kern="0" dirty="0" err="1">
                <a:latin typeface="微软雅黑" pitchFamily="34" charset="-122"/>
                <a:ea typeface="微软雅黑" pitchFamily="34" charset="-122"/>
              </a:rPr>
              <a:t>printjson</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cursor.next</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这</a:t>
            </a:r>
            <a:r>
              <a:rPr lang="zh-CN" altLang="en-US" sz="1600" kern="0" dirty="0">
                <a:latin typeface="微软雅黑" pitchFamily="34" charset="-122"/>
                <a:ea typeface="微软雅黑" pitchFamily="34" charset="-122"/>
              </a:rPr>
              <a:t>样就查询所有的</a:t>
            </a:r>
            <a:r>
              <a:rPr lang="en-US" altLang="zh-CN" sz="1600" kern="0" dirty="0">
                <a:latin typeface="微软雅黑" pitchFamily="34" charset="-122"/>
                <a:ea typeface="微软雅黑" pitchFamily="34" charset="-122"/>
              </a:rPr>
              <a:t>users</a:t>
            </a:r>
            <a:r>
              <a:rPr lang="zh-CN" altLang="en-US" sz="1600" kern="0" dirty="0">
                <a:latin typeface="微软雅黑" pitchFamily="34" charset="-122"/>
                <a:ea typeface="微软雅黑" pitchFamily="34" charset="-122"/>
              </a:rPr>
              <a:t>信息，同样可以这样</a:t>
            </a:r>
            <a:r>
              <a:rPr lang="zh-CN" altLang="en-US" sz="1600" kern="0" dirty="0" smtClean="0">
                <a:latin typeface="微软雅黑" pitchFamily="34" charset="-122"/>
                <a:ea typeface="微软雅黑" pitchFamily="34" charset="-122"/>
              </a:rPr>
              <a:t>写</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var</a:t>
            </a:r>
            <a:r>
              <a:rPr lang="en-US" altLang="zh-CN" sz="1600" kern="0" dirty="0" smtClean="0">
                <a:latin typeface="微软雅黑" pitchFamily="34" charset="-122"/>
                <a:ea typeface="微软雅黑" pitchFamily="34" charset="-122"/>
              </a:rPr>
              <a:t> </a:t>
            </a:r>
            <a:r>
              <a:rPr lang="en-US" altLang="zh-CN" sz="1600" kern="0" dirty="0">
                <a:latin typeface="微软雅黑" pitchFamily="34" charset="-122"/>
                <a:ea typeface="微软雅黑" pitchFamily="34" charset="-122"/>
              </a:rPr>
              <a:t>cursor = </a:t>
            </a:r>
            <a:r>
              <a:rPr lang="en-US" altLang="zh-CN" sz="1600" kern="0" dirty="0" err="1">
                <a:latin typeface="微软雅黑" pitchFamily="34" charset="-122"/>
                <a:ea typeface="微软雅黑" pitchFamily="34" charset="-122"/>
              </a:rPr>
              <a:t>db.users.find</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while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cursor.hasNext</a:t>
            </a:r>
            <a:r>
              <a:rPr lang="en-US" altLang="zh-CN" sz="1600" kern="0" dirty="0">
                <a:latin typeface="微软雅黑" pitchFamily="34" charset="-122"/>
                <a:ea typeface="微软雅黑" pitchFamily="34" charset="-122"/>
              </a:rPr>
              <a:t>()) { </a:t>
            </a:r>
            <a:r>
              <a:rPr lang="en-US" altLang="zh-CN" sz="1600" kern="0" dirty="0" err="1">
                <a:latin typeface="微软雅黑" pitchFamily="34" charset="-122"/>
                <a:ea typeface="微软雅黑" pitchFamily="34" charset="-122"/>
              </a:rPr>
              <a:t>printjson</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cursor.next</a:t>
            </a:r>
            <a:r>
              <a:rPr lang="en-US" altLang="zh-CN" sz="1600" kern="0" dirty="0">
                <a:latin typeface="微软雅黑" pitchFamily="34" charset="-122"/>
                <a:ea typeface="微软雅黑" pitchFamily="34" charset="-122"/>
              </a:rPr>
              <a:t>); </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同</a:t>
            </a:r>
            <a:r>
              <a:rPr lang="zh-CN" altLang="en-US" sz="1600" kern="0" dirty="0">
                <a:latin typeface="微软雅黑" pitchFamily="34" charset="-122"/>
                <a:ea typeface="微软雅黑" pitchFamily="34" charset="-122"/>
              </a:rPr>
              <a:t>样可以省略</a:t>
            </a:r>
            <a:r>
              <a:rPr lang="en-US" altLang="zh-CN" sz="1600" kern="0" dirty="0">
                <a:latin typeface="微软雅黑" pitchFamily="34" charset="-122"/>
                <a:ea typeface="微软雅黑" pitchFamily="34" charset="-122"/>
              </a:rPr>
              <a:t>{}</a:t>
            </a:r>
            <a:r>
              <a:rPr lang="zh-CN" altLang="en-US" sz="1600" kern="0" dirty="0">
                <a:latin typeface="微软雅黑" pitchFamily="34" charset="-122"/>
                <a:ea typeface="微软雅黑" pitchFamily="34" charset="-122"/>
              </a:rPr>
              <a:t>号</a:t>
            </a:r>
            <a:endParaRPr lang="en-US" altLang="zh-CN"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183986078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语句块操作</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Arial" pitchFamily="34" charset="0"/>
              <a:buChar char="•"/>
            </a:pPr>
            <a:r>
              <a:rPr lang="en-US" altLang="zh-CN" sz="1600" kern="0" dirty="0" err="1">
                <a:latin typeface="微软雅黑" pitchFamily="34" charset="-122"/>
                <a:ea typeface="微软雅黑" pitchFamily="34" charset="-122"/>
              </a:rPr>
              <a:t>forEach</a:t>
            </a:r>
            <a:r>
              <a:rPr lang="zh-CN" altLang="en-US" sz="1600" kern="0" dirty="0">
                <a:latin typeface="微软雅黑" pitchFamily="34" charset="-122"/>
                <a:ea typeface="微软雅黑" pitchFamily="34" charset="-122"/>
              </a:rPr>
              <a:t>迭代循</a:t>
            </a:r>
            <a:r>
              <a:rPr lang="zh-CN" altLang="en-US" sz="1600" kern="0" dirty="0" smtClean="0">
                <a:latin typeface="微软雅黑" pitchFamily="34" charset="-122"/>
                <a:ea typeface="微软雅黑" pitchFamily="34" charset="-122"/>
              </a:rPr>
              <a:t>环</a:t>
            </a:r>
            <a:r>
              <a:rPr lang="en-US" altLang="zh-CN" sz="1600" kern="0" dirty="0">
                <a:latin typeface="微软雅黑" pitchFamily="34" charset="-122"/>
                <a:ea typeface="微软雅黑" pitchFamily="34" charset="-122"/>
              </a:rPr>
              <a:t/>
            </a:r>
            <a:br>
              <a:rPr lang="en-US" altLang="zh-CN" sz="1600" kern="0" dirty="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db.users.find</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forEach</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printjson</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forEach</a:t>
            </a:r>
            <a:r>
              <a:rPr lang="zh-CN" altLang="en-US" sz="1600" kern="0" dirty="0">
                <a:latin typeface="微软雅黑" pitchFamily="34" charset="-122"/>
                <a:ea typeface="微软雅黑" pitchFamily="34" charset="-122"/>
              </a:rPr>
              <a:t>中必须传递一个函数来处理每条迭代的数据信</a:t>
            </a:r>
            <a:r>
              <a:rPr lang="zh-CN" altLang="en-US" sz="1600" kern="0" dirty="0" smtClean="0">
                <a:latin typeface="微软雅黑" pitchFamily="34" charset="-122"/>
                <a:ea typeface="微软雅黑" pitchFamily="34" charset="-122"/>
              </a:rPr>
              <a:t>息</a:t>
            </a:r>
            <a:endParaRPr lang="en-US" altLang="zh-CN" sz="1600" kern="0" dirty="0" smtClean="0">
              <a:latin typeface="微软雅黑" pitchFamily="34" charset="-122"/>
              <a:ea typeface="微软雅黑" pitchFamily="34" charset="-122"/>
            </a:endParaRPr>
          </a:p>
          <a:p>
            <a:pPr marL="342900" lvl="1"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将</a:t>
            </a:r>
            <a:r>
              <a:rPr lang="en-US" altLang="zh-CN" sz="1600" kern="0" dirty="0">
                <a:latin typeface="微软雅黑" pitchFamily="34" charset="-122"/>
                <a:ea typeface="微软雅黑" pitchFamily="34" charset="-122"/>
              </a:rPr>
              <a:t>find</a:t>
            </a:r>
            <a:r>
              <a:rPr lang="zh-CN" altLang="en-US" sz="1600" kern="0" dirty="0">
                <a:latin typeface="微软雅黑" pitchFamily="34" charset="-122"/>
                <a:ea typeface="微软雅黑" pitchFamily="34" charset="-122"/>
              </a:rPr>
              <a:t>游标当数组处</a:t>
            </a:r>
            <a:r>
              <a:rPr lang="zh-CN" altLang="en-US" sz="1600" kern="0" dirty="0" smtClean="0">
                <a:latin typeface="微软雅黑" pitchFamily="34" charset="-122"/>
                <a:ea typeface="微软雅黑" pitchFamily="34" charset="-122"/>
              </a:rPr>
              <a:t>理</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var</a:t>
            </a:r>
            <a:r>
              <a:rPr lang="en-US" altLang="zh-CN" sz="1600" kern="0" dirty="0" smtClean="0">
                <a:latin typeface="微软雅黑" pitchFamily="34" charset="-122"/>
                <a:ea typeface="微软雅黑" pitchFamily="34" charset="-122"/>
              </a:rPr>
              <a:t> </a:t>
            </a:r>
            <a:r>
              <a:rPr lang="en-US" altLang="zh-CN" sz="1600" kern="0" dirty="0">
                <a:latin typeface="微软雅黑" pitchFamily="34" charset="-122"/>
                <a:ea typeface="微软雅黑" pitchFamily="34" charset="-122"/>
              </a:rPr>
              <a:t>cursor = </a:t>
            </a:r>
            <a:r>
              <a:rPr lang="en-US" altLang="zh-CN" sz="1600" kern="0" dirty="0" err="1">
                <a:latin typeface="微软雅黑" pitchFamily="34" charset="-122"/>
                <a:ea typeface="微软雅黑" pitchFamily="34" charset="-122"/>
              </a:rPr>
              <a:t>db.users.find</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cursor[4];</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取</a:t>
            </a:r>
            <a:r>
              <a:rPr lang="zh-CN" altLang="en-US" sz="1600" kern="0" dirty="0">
                <a:latin typeface="微软雅黑" pitchFamily="34" charset="-122"/>
                <a:ea typeface="微软雅黑" pitchFamily="34" charset="-122"/>
              </a:rPr>
              <a:t>得下标索引为</a:t>
            </a:r>
            <a:r>
              <a:rPr lang="en-US" altLang="zh-CN" sz="1600" kern="0" dirty="0">
                <a:latin typeface="微软雅黑" pitchFamily="34" charset="-122"/>
                <a:ea typeface="微软雅黑" pitchFamily="34" charset="-122"/>
              </a:rPr>
              <a:t>4</a:t>
            </a:r>
            <a:r>
              <a:rPr lang="zh-CN" altLang="en-US" sz="1600" kern="0" dirty="0">
                <a:latin typeface="微软雅黑" pitchFamily="34" charset="-122"/>
                <a:ea typeface="微软雅黑" pitchFamily="34" charset="-122"/>
              </a:rPr>
              <a:t>的那条数</a:t>
            </a:r>
            <a:r>
              <a:rPr lang="zh-CN" altLang="en-US" sz="1600" kern="0" dirty="0" smtClean="0">
                <a:latin typeface="微软雅黑" pitchFamily="34" charset="-122"/>
                <a:ea typeface="微软雅黑" pitchFamily="34" charset="-122"/>
              </a:rPr>
              <a:t>据</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既</a:t>
            </a:r>
            <a:r>
              <a:rPr lang="zh-CN" altLang="en-US" sz="1600" kern="0" dirty="0">
                <a:latin typeface="微软雅黑" pitchFamily="34" charset="-122"/>
                <a:ea typeface="微软雅黑" pitchFamily="34" charset="-122"/>
              </a:rPr>
              <a:t>然可以当做数组处理，那么就可以获得它的长度：</a:t>
            </a:r>
            <a:r>
              <a:rPr lang="en-US" altLang="zh-CN" sz="1600" kern="0" dirty="0" err="1">
                <a:latin typeface="微软雅黑" pitchFamily="34" charset="-122"/>
                <a:ea typeface="微软雅黑" pitchFamily="34" charset="-122"/>
              </a:rPr>
              <a:t>cursor.length</a:t>
            </a:r>
            <a:r>
              <a:rPr lang="en-US" altLang="zh-CN" sz="1600" kern="0" dirty="0">
                <a:latin typeface="微软雅黑" pitchFamily="34" charset="-122"/>
                <a:ea typeface="微软雅黑" pitchFamily="34" charset="-122"/>
              </a:rPr>
              <a:t>();</a:t>
            </a:r>
            <a:r>
              <a:rPr lang="zh-CN" altLang="en-US" sz="1600" kern="0" dirty="0">
                <a:latin typeface="微软雅黑" pitchFamily="34" charset="-122"/>
                <a:ea typeface="微软雅黑" pitchFamily="34" charset="-122"/>
              </a:rPr>
              <a:t>或者</a:t>
            </a:r>
            <a:r>
              <a:rPr lang="en-US" altLang="zh-CN" sz="1600" kern="0" dirty="0" err="1">
                <a:latin typeface="微软雅黑" pitchFamily="34" charset="-122"/>
                <a:ea typeface="微软雅黑" pitchFamily="34" charset="-122"/>
              </a:rPr>
              <a:t>cursor.count</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那</a:t>
            </a:r>
            <a:r>
              <a:rPr lang="zh-CN" altLang="en-US" sz="1600" kern="0" dirty="0">
                <a:latin typeface="微软雅黑" pitchFamily="34" charset="-122"/>
                <a:ea typeface="微软雅黑" pitchFamily="34" charset="-122"/>
              </a:rPr>
              <a:t>样我们也可以用循环显示数</a:t>
            </a:r>
            <a:r>
              <a:rPr lang="zh-CN" altLang="en-US" sz="1600" kern="0" dirty="0" smtClean="0">
                <a:latin typeface="微软雅黑" pitchFamily="34" charset="-122"/>
                <a:ea typeface="微软雅黑" pitchFamily="34" charset="-122"/>
              </a:rPr>
              <a:t>据</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for </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var</a:t>
            </a:r>
            <a:r>
              <a:rPr lang="en-US" altLang="zh-CN" sz="1600" kern="0" dirty="0">
                <a:latin typeface="微软雅黑" pitchFamily="34" charset="-122"/>
                <a:ea typeface="微软雅黑" pitchFamily="34" charset="-122"/>
              </a:rPr>
              <a:t>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 0, </a:t>
            </a:r>
            <a:r>
              <a:rPr lang="en-US" altLang="zh-CN" sz="1600" kern="0" dirty="0" err="1">
                <a:latin typeface="微软雅黑" pitchFamily="34" charset="-122"/>
                <a:ea typeface="微软雅黑" pitchFamily="34" charset="-122"/>
              </a:rPr>
              <a:t>len</a:t>
            </a:r>
            <a:r>
              <a:rPr lang="en-US" altLang="zh-CN" sz="1600" kern="0" dirty="0">
                <a:latin typeface="微软雅黑" pitchFamily="34" charset="-122"/>
                <a:ea typeface="微软雅黑" pitchFamily="34" charset="-122"/>
              </a:rPr>
              <a:t> = </a:t>
            </a:r>
            <a:r>
              <a:rPr lang="en-US" altLang="zh-CN" sz="1600" kern="0" dirty="0" err="1">
                <a:latin typeface="微软雅黑" pitchFamily="34" charset="-122"/>
                <a:ea typeface="微软雅黑" pitchFamily="34" charset="-122"/>
              </a:rPr>
              <a:t>c.length</a:t>
            </a:r>
            <a:r>
              <a:rPr lang="en-US" altLang="zh-CN" sz="1600" kern="0" dirty="0">
                <a:latin typeface="微软雅黑" pitchFamily="34" charset="-122"/>
                <a:ea typeface="微软雅黑" pitchFamily="34" charset="-122"/>
              </a:rPr>
              <a:t>();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&lt; </a:t>
            </a:r>
            <a:r>
              <a:rPr lang="en-US" altLang="zh-CN" sz="1600" kern="0" dirty="0" err="1">
                <a:latin typeface="微软雅黑" pitchFamily="34" charset="-122"/>
                <a:ea typeface="微软雅黑" pitchFamily="34" charset="-122"/>
              </a:rPr>
              <a:t>len</a:t>
            </a:r>
            <a:r>
              <a:rPr lang="en-US" altLang="zh-CN" sz="1600" kern="0" dirty="0">
                <a:latin typeface="微软雅黑" pitchFamily="34" charset="-122"/>
                <a:ea typeface="微软雅黑" pitchFamily="34" charset="-122"/>
              </a:rPr>
              <a:t>; </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 </a:t>
            </a:r>
            <a:r>
              <a:rPr lang="en-US" altLang="zh-CN" sz="1600" kern="0" dirty="0" err="1">
                <a:latin typeface="微软雅黑" pitchFamily="34" charset="-122"/>
                <a:ea typeface="微软雅黑" pitchFamily="34" charset="-122"/>
              </a:rPr>
              <a:t>printjson</a:t>
            </a:r>
            <a:r>
              <a:rPr lang="en-US" altLang="zh-CN" sz="1600" kern="0" dirty="0">
                <a:latin typeface="微软雅黑" pitchFamily="34" charset="-122"/>
                <a:ea typeface="微软雅黑" pitchFamily="34" charset="-122"/>
              </a:rPr>
              <a:t>(c[</a:t>
            </a:r>
            <a:r>
              <a:rPr lang="en-US" altLang="zh-CN" sz="1600" kern="0" dirty="0" err="1">
                <a:latin typeface="微软雅黑" pitchFamily="34" charset="-122"/>
                <a:ea typeface="微软雅黑" pitchFamily="34" charset="-122"/>
              </a:rPr>
              <a:t>i</a:t>
            </a:r>
            <a:r>
              <a:rPr lang="en-US" altLang="zh-CN" sz="1600" kern="0" dirty="0">
                <a:latin typeface="微软雅黑" pitchFamily="34" charset="-122"/>
                <a:ea typeface="微软雅黑" pitchFamily="34" charset="-122"/>
              </a:rPr>
              <a:t>]);</a:t>
            </a:r>
            <a:endParaRPr lang="en-US" altLang="zh-CN" sz="1600" kern="0" dirty="0" smtClean="0">
              <a:latin typeface="微软雅黑" pitchFamily="34" charset="-122"/>
              <a:ea typeface="微软雅黑" pitchFamily="34" charset="-122"/>
            </a:endParaRPr>
          </a:p>
          <a:p>
            <a:pPr marL="342900" lvl="1" indent="-342900">
              <a:lnSpc>
                <a:spcPct val="200000"/>
              </a:lnSpc>
              <a:spcBef>
                <a:spcPct val="20000"/>
              </a:spcBef>
              <a:buClr>
                <a:srgbClr val="A72127"/>
              </a:buClr>
              <a:buFont typeface="Arial" pitchFamily="34" charset="0"/>
              <a:buChar char="•"/>
            </a:pPr>
            <a:endParaRPr lang="en-US" altLang="zh-CN"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183986078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语句块操作</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将</a:t>
            </a:r>
            <a:r>
              <a:rPr lang="en-US" altLang="zh-CN" sz="1600" kern="0" dirty="0">
                <a:latin typeface="微软雅黑" pitchFamily="34" charset="-122"/>
                <a:ea typeface="微软雅黑" pitchFamily="34" charset="-122"/>
              </a:rPr>
              <a:t>find</a:t>
            </a:r>
            <a:r>
              <a:rPr lang="zh-CN" altLang="en-US" sz="1600" kern="0" dirty="0">
                <a:latin typeface="微软雅黑" pitchFamily="34" charset="-122"/>
                <a:ea typeface="微软雅黑" pitchFamily="34" charset="-122"/>
              </a:rPr>
              <a:t>游标转换成数</a:t>
            </a:r>
            <a:r>
              <a:rPr lang="zh-CN" altLang="en-US" sz="1600" kern="0" dirty="0" smtClean="0">
                <a:latin typeface="微软雅黑" pitchFamily="34" charset="-122"/>
                <a:ea typeface="微软雅黑" pitchFamily="34" charset="-122"/>
              </a:rPr>
              <a:t>组</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&gt; </a:t>
            </a:r>
            <a:r>
              <a:rPr lang="en-US" altLang="zh-CN" sz="1600" kern="0" dirty="0" err="1">
                <a:latin typeface="微软雅黑" pitchFamily="34" charset="-122"/>
                <a:ea typeface="微软雅黑" pitchFamily="34" charset="-122"/>
              </a:rPr>
              <a:t>var</a:t>
            </a:r>
            <a:r>
              <a:rPr lang="en-US" altLang="zh-CN" sz="1600" kern="0" dirty="0">
                <a:latin typeface="微软雅黑" pitchFamily="34" charset="-122"/>
                <a:ea typeface="微软雅黑" pitchFamily="34" charset="-122"/>
              </a:rPr>
              <a:t> </a:t>
            </a:r>
            <a:r>
              <a:rPr lang="en-US" altLang="zh-CN" sz="1600" kern="0" dirty="0" err="1">
                <a:latin typeface="微软雅黑" pitchFamily="34" charset="-122"/>
                <a:ea typeface="微软雅黑" pitchFamily="34" charset="-122"/>
              </a:rPr>
              <a:t>arr</a:t>
            </a:r>
            <a:r>
              <a:rPr lang="en-US" altLang="zh-CN" sz="1600" kern="0" dirty="0">
                <a:latin typeface="微软雅黑" pitchFamily="34" charset="-122"/>
                <a:ea typeface="微软雅黑" pitchFamily="34" charset="-122"/>
              </a:rPr>
              <a:t> = </a:t>
            </a:r>
            <a:r>
              <a:rPr lang="en-US" altLang="zh-CN" sz="1600" kern="0" dirty="0" err="1">
                <a:latin typeface="微软雅黑" pitchFamily="34" charset="-122"/>
                <a:ea typeface="微软雅黑" pitchFamily="34" charset="-122"/>
              </a:rPr>
              <a:t>db.users.find</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toArray</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smtClean="0">
                <a:latin typeface="微软雅黑" pitchFamily="34" charset="-122"/>
                <a:ea typeface="微软雅黑" pitchFamily="34" charset="-122"/>
              </a:rPr>
              <a:t>&gt; </a:t>
            </a:r>
            <a:r>
              <a:rPr lang="en-US" altLang="zh-CN" sz="1600" kern="0" dirty="0" err="1">
                <a:latin typeface="微软雅黑" pitchFamily="34" charset="-122"/>
                <a:ea typeface="微软雅黑" pitchFamily="34" charset="-122"/>
              </a:rPr>
              <a:t>printjson</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arr</a:t>
            </a:r>
            <a:r>
              <a:rPr lang="en-US" altLang="zh-CN" sz="1600" kern="0" dirty="0">
                <a:latin typeface="微软雅黑" pitchFamily="34" charset="-122"/>
                <a:ea typeface="微软雅黑" pitchFamily="34" charset="-122"/>
              </a:rPr>
              <a:t>[2</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用</a:t>
            </a:r>
            <a:r>
              <a:rPr lang="en-US" altLang="zh-CN" sz="1600" kern="0" dirty="0" err="1">
                <a:latin typeface="微软雅黑" pitchFamily="34" charset="-122"/>
                <a:ea typeface="微软雅黑" pitchFamily="34" charset="-122"/>
              </a:rPr>
              <a:t>toArray</a:t>
            </a:r>
            <a:r>
              <a:rPr lang="zh-CN" altLang="en-US" sz="1600" kern="0" dirty="0">
                <a:latin typeface="微软雅黑" pitchFamily="34" charset="-122"/>
                <a:ea typeface="微软雅黑" pitchFamily="34" charset="-122"/>
              </a:rPr>
              <a:t>方法将其转换为数</a:t>
            </a:r>
            <a:r>
              <a:rPr lang="zh-CN" altLang="en-US" sz="1600" kern="0" dirty="0" smtClean="0">
                <a:latin typeface="微软雅黑" pitchFamily="34" charset="-122"/>
                <a:ea typeface="微软雅黑" pitchFamily="34" charset="-122"/>
              </a:rPr>
              <a:t>组</a:t>
            </a:r>
            <a:endParaRPr lang="en-US" altLang="zh-CN" sz="1600" kern="0" dirty="0" smtClean="0">
              <a:latin typeface="微软雅黑" pitchFamily="34" charset="-122"/>
              <a:ea typeface="微软雅黑" pitchFamily="34" charset="-122"/>
            </a:endParaRPr>
          </a:p>
          <a:p>
            <a:pPr marL="342900" lvl="1"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定制我们自己的查询结</a:t>
            </a:r>
            <a:r>
              <a:rPr lang="zh-CN" altLang="en-US" sz="1600" kern="0" dirty="0" smtClean="0">
                <a:latin typeface="微软雅黑" pitchFamily="34" charset="-122"/>
                <a:ea typeface="微软雅黑" pitchFamily="34" charset="-122"/>
              </a:rPr>
              <a:t>果</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只</a:t>
            </a:r>
            <a:r>
              <a:rPr lang="zh-CN" altLang="en-US" sz="1600" kern="0" dirty="0">
                <a:latin typeface="微软雅黑" pitchFamily="34" charset="-122"/>
                <a:ea typeface="微软雅黑" pitchFamily="34" charset="-122"/>
              </a:rPr>
              <a:t>显示</a:t>
            </a:r>
            <a:r>
              <a:rPr lang="en-US" altLang="zh-CN" sz="1600" kern="0" dirty="0">
                <a:latin typeface="微软雅黑" pitchFamily="34" charset="-122"/>
                <a:ea typeface="微软雅黑" pitchFamily="34" charset="-122"/>
              </a:rPr>
              <a:t>age &lt;= 28</a:t>
            </a:r>
            <a:r>
              <a:rPr lang="zh-CN" altLang="en-US" sz="1600" kern="0" dirty="0">
                <a:latin typeface="微软雅黑" pitchFamily="34" charset="-122"/>
                <a:ea typeface="微软雅黑" pitchFamily="34" charset="-122"/>
              </a:rPr>
              <a:t>的并且只显示</a:t>
            </a:r>
            <a:r>
              <a:rPr lang="en-US" altLang="zh-CN" sz="1600" kern="0" dirty="0">
                <a:latin typeface="微软雅黑" pitchFamily="34" charset="-122"/>
                <a:ea typeface="微软雅黑" pitchFamily="34" charset="-122"/>
              </a:rPr>
              <a:t>age</a:t>
            </a:r>
            <a:r>
              <a:rPr lang="zh-CN" altLang="en-US" sz="1600" kern="0" dirty="0">
                <a:latin typeface="微软雅黑" pitchFamily="34" charset="-122"/>
                <a:ea typeface="微软雅黑" pitchFamily="34" charset="-122"/>
              </a:rPr>
              <a:t>这列数</a:t>
            </a:r>
            <a:r>
              <a:rPr lang="zh-CN" altLang="en-US" sz="1600" kern="0" dirty="0" smtClean="0">
                <a:latin typeface="微软雅黑" pitchFamily="34" charset="-122"/>
                <a:ea typeface="微软雅黑" pitchFamily="34" charset="-122"/>
              </a:rPr>
              <a:t>据</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db.users.find</a:t>
            </a:r>
            <a:r>
              <a:rPr lang="en-US" altLang="zh-CN" sz="1600" kern="0" dirty="0">
                <a:latin typeface="微软雅黑" pitchFamily="34" charset="-122"/>
                <a:ea typeface="微软雅黑" pitchFamily="34" charset="-122"/>
              </a:rPr>
              <a:t>({age: {$</a:t>
            </a:r>
            <a:r>
              <a:rPr lang="en-US" altLang="zh-CN" sz="1600" kern="0" dirty="0" err="1">
                <a:latin typeface="微软雅黑" pitchFamily="34" charset="-122"/>
                <a:ea typeface="微软雅黑" pitchFamily="34" charset="-122"/>
              </a:rPr>
              <a:t>lte</a:t>
            </a:r>
            <a:r>
              <a:rPr lang="en-US" altLang="zh-CN" sz="1600" kern="0" dirty="0">
                <a:latin typeface="微软雅黑" pitchFamily="34" charset="-122"/>
                <a:ea typeface="微软雅黑" pitchFamily="34" charset="-122"/>
              </a:rPr>
              <a:t>: 28}}, {age: 1}).</a:t>
            </a:r>
            <a:r>
              <a:rPr lang="en-US" altLang="zh-CN" sz="1600" kern="0" dirty="0" err="1">
                <a:latin typeface="微软雅黑" pitchFamily="34" charset="-122"/>
                <a:ea typeface="微软雅黑" pitchFamily="34" charset="-122"/>
              </a:rPr>
              <a:t>forEach</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printjson</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db.users.find</a:t>
            </a:r>
            <a:r>
              <a:rPr lang="en-US" altLang="zh-CN" sz="1600" kern="0" dirty="0">
                <a:latin typeface="微软雅黑" pitchFamily="34" charset="-122"/>
                <a:ea typeface="微软雅黑" pitchFamily="34" charset="-122"/>
              </a:rPr>
              <a:t>({age: {$</a:t>
            </a:r>
            <a:r>
              <a:rPr lang="en-US" altLang="zh-CN" sz="1600" kern="0" dirty="0" err="1">
                <a:latin typeface="微软雅黑" pitchFamily="34" charset="-122"/>
                <a:ea typeface="微软雅黑" pitchFamily="34" charset="-122"/>
              </a:rPr>
              <a:t>lte</a:t>
            </a:r>
            <a:r>
              <a:rPr lang="en-US" altLang="zh-CN" sz="1600" kern="0" dirty="0">
                <a:latin typeface="微软雅黑" pitchFamily="34" charset="-122"/>
                <a:ea typeface="微软雅黑" pitchFamily="34" charset="-122"/>
              </a:rPr>
              <a:t>: 28}}, {age: true}).</a:t>
            </a:r>
            <a:r>
              <a:rPr lang="en-US" altLang="zh-CN" sz="1600" kern="0" dirty="0" err="1">
                <a:latin typeface="微软雅黑" pitchFamily="34" charset="-122"/>
                <a:ea typeface="微软雅黑" pitchFamily="34" charset="-122"/>
              </a:rPr>
              <a:t>forEach</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printjson</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排</a:t>
            </a:r>
            <a:r>
              <a:rPr lang="zh-CN" altLang="en-US" sz="1600" kern="0" dirty="0">
                <a:latin typeface="微软雅黑" pitchFamily="34" charset="-122"/>
                <a:ea typeface="微软雅黑" pitchFamily="34" charset="-122"/>
              </a:rPr>
              <a:t>除</a:t>
            </a:r>
            <a:r>
              <a:rPr lang="en-US" altLang="zh-CN" sz="1600" kern="0" dirty="0">
                <a:latin typeface="微软雅黑" pitchFamily="34" charset="-122"/>
                <a:ea typeface="微软雅黑" pitchFamily="34" charset="-122"/>
              </a:rPr>
              <a:t>age</a:t>
            </a:r>
            <a:r>
              <a:rPr lang="zh-CN" altLang="en-US" sz="1600" kern="0" dirty="0">
                <a:latin typeface="微软雅黑" pitchFamily="34" charset="-122"/>
                <a:ea typeface="微软雅黑" pitchFamily="34" charset="-122"/>
              </a:rPr>
              <a:t>的</a:t>
            </a:r>
            <a:r>
              <a:rPr lang="zh-CN" altLang="en-US" sz="1600" kern="0" dirty="0" smtClean="0">
                <a:latin typeface="微软雅黑" pitchFamily="34" charset="-122"/>
                <a:ea typeface="微软雅黑" pitchFamily="34" charset="-122"/>
              </a:rPr>
              <a:t>列</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db.users.find</a:t>
            </a:r>
            <a:r>
              <a:rPr lang="en-US" altLang="zh-CN" sz="1600" kern="0" dirty="0">
                <a:latin typeface="微软雅黑" pitchFamily="34" charset="-122"/>
                <a:ea typeface="微软雅黑" pitchFamily="34" charset="-122"/>
              </a:rPr>
              <a:t>({age: {$</a:t>
            </a:r>
            <a:r>
              <a:rPr lang="en-US" altLang="zh-CN" sz="1600" kern="0" dirty="0" err="1">
                <a:latin typeface="微软雅黑" pitchFamily="34" charset="-122"/>
                <a:ea typeface="微软雅黑" pitchFamily="34" charset="-122"/>
              </a:rPr>
              <a:t>lte</a:t>
            </a:r>
            <a:r>
              <a:rPr lang="en-US" altLang="zh-CN" sz="1600" kern="0" dirty="0">
                <a:latin typeface="微软雅黑" pitchFamily="34" charset="-122"/>
                <a:ea typeface="微软雅黑" pitchFamily="34" charset="-122"/>
              </a:rPr>
              <a:t>: 28}}, {age: false}).</a:t>
            </a:r>
            <a:r>
              <a:rPr lang="en-US" altLang="zh-CN" sz="1600" kern="0" dirty="0" err="1">
                <a:latin typeface="微软雅黑" pitchFamily="34" charset="-122"/>
                <a:ea typeface="微软雅黑" pitchFamily="34" charset="-122"/>
              </a:rPr>
              <a:t>forEach</a:t>
            </a:r>
            <a:r>
              <a:rPr lang="en-US" altLang="zh-CN"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printjson</a:t>
            </a:r>
            <a:r>
              <a:rPr lang="en-US" altLang="zh-CN" sz="1600" kern="0" dirty="0">
                <a:latin typeface="微软雅黑" pitchFamily="34" charset="-122"/>
                <a:ea typeface="微软雅黑" pitchFamily="34" charset="-122"/>
              </a:rPr>
              <a:t>);</a:t>
            </a:r>
          </a:p>
        </p:txBody>
      </p:sp>
    </p:spTree>
    <p:extLst>
      <p:ext uri="{BB962C8B-B14F-4D97-AF65-F5344CB8AC3E}">
        <p14:creationId xmlns:p14="http://schemas.microsoft.com/office/powerpoint/2010/main" val="183986078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语句块操作</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Arial" pitchFamily="34" charset="0"/>
              <a:buChar char="•"/>
            </a:pPr>
            <a:r>
              <a:rPr lang="en-US" altLang="zh-CN" sz="1600" kern="0" dirty="0" err="1">
                <a:latin typeface="微软雅黑" pitchFamily="34" charset="-122"/>
                <a:ea typeface="微软雅黑" pitchFamily="34" charset="-122"/>
              </a:rPr>
              <a:t>forEach</a:t>
            </a:r>
            <a:r>
              <a:rPr lang="zh-CN" altLang="en-US" sz="1600" kern="0" dirty="0">
                <a:latin typeface="微软雅黑" pitchFamily="34" charset="-122"/>
                <a:ea typeface="微软雅黑" pitchFamily="34" charset="-122"/>
              </a:rPr>
              <a:t>传递函数显示信</a:t>
            </a:r>
            <a:r>
              <a:rPr lang="zh-CN" altLang="en-US" sz="1600" kern="0" dirty="0" smtClean="0">
                <a:latin typeface="微软雅黑" pitchFamily="34" charset="-122"/>
                <a:ea typeface="微软雅黑" pitchFamily="34" charset="-122"/>
              </a:rPr>
              <a:t>息</a:t>
            </a:r>
            <a:r>
              <a:rPr lang="en-US" altLang="zh-CN" sz="1600" kern="0" dirty="0" smtClean="0">
                <a:latin typeface="微软雅黑" pitchFamily="34" charset="-122"/>
                <a:ea typeface="微软雅黑" pitchFamily="34" charset="-122"/>
              </a:rPr>
              <a:t/>
            </a:r>
            <a:br>
              <a:rPr lang="en-US" altLang="zh-CN" sz="1600" kern="0" dirty="0" smtClean="0">
                <a:latin typeface="微软雅黑" pitchFamily="34" charset="-122"/>
                <a:ea typeface="微软雅黑" pitchFamily="34" charset="-122"/>
              </a:rPr>
            </a:br>
            <a:r>
              <a:rPr lang="en-US" altLang="zh-CN" sz="1600" kern="0" dirty="0" err="1" smtClean="0">
                <a:latin typeface="微软雅黑" pitchFamily="34" charset="-122"/>
                <a:ea typeface="微软雅黑" pitchFamily="34" charset="-122"/>
              </a:rPr>
              <a:t>db.things.find</a:t>
            </a:r>
            <a:r>
              <a:rPr lang="en-US" altLang="zh-CN" sz="1600" kern="0" dirty="0">
                <a:latin typeface="微软雅黑" pitchFamily="34" charset="-122"/>
                <a:ea typeface="微软雅黑" pitchFamily="34" charset="-122"/>
              </a:rPr>
              <a:t>({x:4}).</a:t>
            </a:r>
            <a:r>
              <a:rPr lang="en-US" altLang="zh-CN" sz="1600" kern="0" dirty="0" err="1">
                <a:latin typeface="微软雅黑" pitchFamily="34" charset="-122"/>
                <a:ea typeface="微软雅黑" pitchFamily="34" charset="-122"/>
              </a:rPr>
              <a:t>forEach</a:t>
            </a:r>
            <a:r>
              <a:rPr lang="en-US" altLang="zh-CN" sz="1600" kern="0" dirty="0">
                <a:latin typeface="微软雅黑" pitchFamily="34" charset="-122"/>
                <a:ea typeface="微软雅黑" pitchFamily="34" charset="-122"/>
              </a:rPr>
              <a:t>(function(x) {print(</a:t>
            </a:r>
            <a:r>
              <a:rPr lang="en-US" altLang="zh-CN" sz="1600" kern="0" dirty="0" err="1">
                <a:latin typeface="微软雅黑" pitchFamily="34" charset="-122"/>
                <a:ea typeface="微软雅黑" pitchFamily="34" charset="-122"/>
              </a:rPr>
              <a:t>tojson</a:t>
            </a:r>
            <a:r>
              <a:rPr lang="en-US" altLang="zh-CN" sz="1600" kern="0" dirty="0">
                <a:latin typeface="微软雅黑" pitchFamily="34" charset="-122"/>
                <a:ea typeface="微软雅黑" pitchFamily="34" charset="-122"/>
              </a:rPr>
              <a:t>(x</a:t>
            </a:r>
            <a:r>
              <a:rPr lang="en-US" altLang="zh-CN" sz="1600" kern="0" dirty="0" smtClean="0">
                <a:latin typeface="微软雅黑" pitchFamily="34" charset="-122"/>
                <a:ea typeface="微软雅黑" pitchFamily="34" charset="-122"/>
              </a:rPr>
              <a:t>));});</a:t>
            </a:r>
            <a:br>
              <a:rPr lang="en-US" altLang="zh-CN" sz="1600" kern="0" dirty="0" smtClean="0">
                <a:latin typeface="微软雅黑" pitchFamily="34" charset="-122"/>
                <a:ea typeface="微软雅黑" pitchFamily="34" charset="-122"/>
              </a:rPr>
            </a:br>
            <a:r>
              <a:rPr lang="zh-CN" altLang="en-US" sz="1600" kern="0" dirty="0" smtClean="0">
                <a:latin typeface="微软雅黑" pitchFamily="34" charset="-122"/>
                <a:ea typeface="微软雅黑" pitchFamily="34" charset="-122"/>
              </a:rPr>
              <a:t>上</a:t>
            </a:r>
            <a:r>
              <a:rPr lang="zh-CN" altLang="en-US" sz="1600" kern="0" dirty="0">
                <a:latin typeface="微软雅黑" pitchFamily="34" charset="-122"/>
                <a:ea typeface="微软雅黑" pitchFamily="34" charset="-122"/>
              </a:rPr>
              <a:t>面介绍过</a:t>
            </a:r>
            <a:r>
              <a:rPr lang="en-US" altLang="zh-CN" sz="1600" kern="0" dirty="0" err="1">
                <a:latin typeface="微软雅黑" pitchFamily="34" charset="-122"/>
                <a:ea typeface="微软雅黑" pitchFamily="34" charset="-122"/>
              </a:rPr>
              <a:t>forEach</a:t>
            </a:r>
            <a:r>
              <a:rPr lang="zh-CN" altLang="en-US" sz="1600" kern="0" dirty="0">
                <a:latin typeface="微软雅黑" pitchFamily="34" charset="-122"/>
                <a:ea typeface="微软雅黑" pitchFamily="34" charset="-122"/>
              </a:rPr>
              <a:t>需要传递一个函数，函数会接受一个参数，就是当前循环的对象，然后在函数体重处理传入的参数信息。</a:t>
            </a:r>
            <a:endParaRPr lang="en-US" altLang="zh-CN"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183986078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latin typeface="微软雅黑" pitchFamily="34" charset="-122"/>
                <a:ea typeface="微软雅黑" pitchFamily="34" charset="-122"/>
              </a:rPr>
              <a:t>UI</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Wingdings" pitchFamily="2" charset="2"/>
              <a:buChar char="n"/>
            </a:pPr>
            <a:r>
              <a:rPr lang="en-US" altLang="zh-CN" sz="2000" kern="0" dirty="0" err="1" smtClean="0">
                <a:latin typeface="微软雅黑" pitchFamily="34" charset="-122"/>
                <a:ea typeface="微软雅黑" pitchFamily="34" charset="-122"/>
              </a:rPr>
              <a:t>mongoDB</a:t>
            </a:r>
            <a:r>
              <a:rPr lang="zh-CN" altLang="en-US" sz="2000" kern="0" dirty="0">
                <a:latin typeface="微软雅黑" pitchFamily="34" charset="-122"/>
                <a:ea typeface="微软雅黑" pitchFamily="34" charset="-122"/>
              </a:rPr>
              <a:t>本</a:t>
            </a:r>
            <a:r>
              <a:rPr lang="zh-CN" altLang="en-US" sz="2000" kern="0" dirty="0" smtClean="0">
                <a:latin typeface="微软雅黑" pitchFamily="34" charset="-122"/>
                <a:ea typeface="微软雅黑" pitchFamily="34" charset="-122"/>
              </a:rPr>
              <a:t>身没有</a:t>
            </a:r>
            <a:r>
              <a:rPr lang="en-US" altLang="zh-CN" sz="2000" kern="0" dirty="0" smtClean="0">
                <a:latin typeface="微软雅黑" pitchFamily="34" charset="-122"/>
                <a:ea typeface="微软雅黑" pitchFamily="34" charset="-122"/>
              </a:rPr>
              <a:t>UI</a:t>
            </a:r>
            <a:r>
              <a:rPr lang="zh-CN" altLang="en-US" sz="2000" kern="0" dirty="0" smtClean="0">
                <a:latin typeface="微软雅黑" pitchFamily="34" charset="-122"/>
                <a:ea typeface="微软雅黑" pitchFamily="34" charset="-122"/>
              </a:rPr>
              <a:t>管理工具，需要通过第三方的</a:t>
            </a:r>
            <a:r>
              <a:rPr lang="en-US" altLang="zh-CN" sz="2000" kern="0" dirty="0" smtClean="0">
                <a:latin typeface="微软雅黑" pitchFamily="34" charset="-122"/>
                <a:ea typeface="微软雅黑" pitchFamily="34" charset="-122"/>
              </a:rPr>
              <a:t>UI</a:t>
            </a:r>
            <a:r>
              <a:rPr lang="zh-CN" altLang="en-US" sz="2000" kern="0" dirty="0" smtClean="0">
                <a:latin typeface="微软雅黑" pitchFamily="34" charset="-122"/>
                <a:ea typeface="微软雅黑" pitchFamily="34" charset="-122"/>
              </a:rPr>
              <a:t>管理工具来进行可视化操作。下面是官网列出的第三方</a:t>
            </a:r>
            <a:r>
              <a:rPr lang="en-US" altLang="zh-CN" sz="2000" kern="0" dirty="0" smtClean="0">
                <a:latin typeface="微软雅黑" pitchFamily="34" charset="-122"/>
                <a:ea typeface="微软雅黑" pitchFamily="34" charset="-122"/>
              </a:rPr>
              <a:t>UI</a:t>
            </a:r>
            <a:r>
              <a:rPr lang="zh-CN" altLang="en-US" sz="2000" kern="0" dirty="0" smtClean="0">
                <a:latin typeface="微软雅黑" pitchFamily="34" charset="-122"/>
                <a:ea typeface="微软雅黑" pitchFamily="34" charset="-122"/>
              </a:rPr>
              <a:t>工具列表</a:t>
            </a:r>
            <a:r>
              <a:rPr lang="en-US" altLang="zh-CN" sz="2000" kern="0" dirty="0" smtClean="0">
                <a:latin typeface="微软雅黑" pitchFamily="34" charset="-122"/>
                <a:ea typeface="微软雅黑" pitchFamily="34" charset="-122"/>
              </a:rPr>
              <a:t/>
            </a:r>
            <a:br>
              <a:rPr lang="en-US" altLang="zh-CN" sz="2000" kern="0" dirty="0" smtClean="0">
                <a:latin typeface="微软雅黑" pitchFamily="34" charset="-122"/>
                <a:ea typeface="微软雅黑" pitchFamily="34" charset="-122"/>
              </a:rPr>
            </a:br>
            <a:r>
              <a:rPr lang="en-US" altLang="zh-CN" sz="2000" kern="0" dirty="0">
                <a:latin typeface="微软雅黑" pitchFamily="34" charset="-122"/>
                <a:ea typeface="微软雅黑" pitchFamily="34" charset="-122"/>
              </a:rPr>
              <a:t>http://docs.mongodb.org/ecosystem/tools/administration-interfaces</a:t>
            </a:r>
            <a:r>
              <a:rPr lang="en-US" altLang="zh-CN" sz="2000" kern="0" dirty="0" smtClean="0">
                <a:latin typeface="微软雅黑" pitchFamily="34" charset="-122"/>
                <a:ea typeface="微软雅黑" pitchFamily="34" charset="-122"/>
              </a:rPr>
              <a:t>/</a:t>
            </a:r>
            <a:br>
              <a:rPr lang="en-US" altLang="zh-CN" sz="2000" kern="0" dirty="0" smtClean="0">
                <a:latin typeface="微软雅黑" pitchFamily="34" charset="-122"/>
                <a:ea typeface="微软雅黑" pitchFamily="34" charset="-122"/>
              </a:rPr>
            </a:br>
            <a:endParaRPr lang="en-US" altLang="zh-CN" sz="20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err="1" smtClean="0">
                <a:latin typeface="微软雅黑" pitchFamily="34" charset="-122"/>
                <a:ea typeface="微软雅黑" pitchFamily="34" charset="-122"/>
              </a:rPr>
              <a:t>MongoVUE</a:t>
            </a:r>
            <a:r>
              <a:rPr lang="zh-CN" altLang="en-US" sz="1600" kern="0" dirty="0" smtClean="0">
                <a:latin typeface="微软雅黑" pitchFamily="34" charset="-122"/>
                <a:ea typeface="微软雅黑" pitchFamily="34" charset="-122"/>
              </a:rPr>
              <a:t>（功能强大、收费、</a:t>
            </a:r>
            <a:r>
              <a:rPr lang="en-US" altLang="zh-CN" sz="1600" kern="0" dirty="0" err="1" smtClean="0">
                <a:latin typeface="微软雅黑" pitchFamily="34" charset="-122"/>
                <a:ea typeface="微软雅黑" pitchFamily="34" charset="-122"/>
              </a:rPr>
              <a:t>Mysql</a:t>
            </a:r>
            <a:r>
              <a:rPr lang="zh-CN" altLang="en-US" sz="1600" kern="0" dirty="0">
                <a:latin typeface="微软雅黑" pitchFamily="34" charset="-122"/>
                <a:ea typeface="微软雅黑" pitchFamily="34" charset="-122"/>
              </a:rPr>
              <a:t>和</a:t>
            </a:r>
            <a:r>
              <a:rPr lang="en-US" altLang="zh-CN" sz="1600" kern="0" dirty="0" smtClean="0">
                <a:latin typeface="微软雅黑" pitchFamily="34" charset="-122"/>
                <a:ea typeface="微软雅黑" pitchFamily="34" charset="-122"/>
              </a:rPr>
              <a:t>SQL Server</a:t>
            </a:r>
            <a:r>
              <a:rPr lang="zh-CN" altLang="en-US" sz="1600" kern="0" dirty="0" smtClean="0">
                <a:latin typeface="微软雅黑" pitchFamily="34" charset="-122"/>
                <a:ea typeface="微软雅黑" pitchFamily="34" charset="-122"/>
              </a:rPr>
              <a:t>数据导入）</a:t>
            </a:r>
            <a:endParaRPr lang="en-US" altLang="zh-CN" sz="16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err="1" smtClean="0">
                <a:latin typeface="微软雅黑" pitchFamily="34" charset="-122"/>
                <a:ea typeface="微软雅黑" pitchFamily="34" charset="-122"/>
              </a:rPr>
              <a:t>UMongo</a:t>
            </a:r>
            <a:endParaRPr lang="en-US" altLang="zh-CN" sz="16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err="1" smtClean="0">
                <a:latin typeface="微软雅黑" pitchFamily="34" charset="-122"/>
                <a:ea typeface="微软雅黑" pitchFamily="34" charset="-122"/>
              </a:rPr>
              <a:t>RockMongo</a:t>
            </a:r>
            <a:r>
              <a:rPr lang="zh-CN" altLang="en-US" sz="1600" kern="0" dirty="0" smtClean="0">
                <a:latin typeface="微软雅黑" pitchFamily="34" charset="-122"/>
                <a:ea typeface="微软雅黑" pitchFamily="34" charset="-122"/>
              </a:rPr>
              <a:t>（</a:t>
            </a:r>
            <a:r>
              <a:rPr lang="en-US" altLang="zh-CN" sz="1600" kern="0" dirty="0" err="1" smtClean="0">
                <a:latin typeface="微软雅黑" pitchFamily="34" charset="-122"/>
                <a:ea typeface="微软雅黑" pitchFamily="34" charset="-122"/>
              </a:rPr>
              <a:t>Nginx</a:t>
            </a:r>
            <a:r>
              <a:rPr lang="zh-CN" altLang="en-US" sz="1600" kern="0" dirty="0" smtClean="0">
                <a:latin typeface="微软雅黑" pitchFamily="34" charset="-122"/>
                <a:ea typeface="微软雅黑" pitchFamily="34" charset="-122"/>
              </a:rPr>
              <a:t>、浏览器方式、多语言支持）</a:t>
            </a:r>
            <a:endParaRPr lang="en-US" altLang="zh-CN" sz="1600" kern="0" dirty="0" smtClean="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en-US" altLang="zh-CN" sz="1600" kern="0" dirty="0" err="1">
                <a:latin typeface="微软雅黑" pitchFamily="34" charset="-122"/>
                <a:ea typeface="微软雅黑" pitchFamily="34" charset="-122"/>
              </a:rPr>
              <a:t>MongoExplorer</a:t>
            </a:r>
            <a:endParaRPr lang="en-US" altLang="zh-CN"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5708215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7971" name="Rectangle 3"/>
          <p:cNvSpPr>
            <a:spLocks noGrp="1" noChangeArrowheads="1"/>
          </p:cNvSpPr>
          <p:nvPr>
            <p:ph type="title"/>
          </p:nvPr>
        </p:nvSpPr>
        <p:spPr/>
        <p:txBody>
          <a:bodyPr/>
          <a:lstStyle/>
          <a:p>
            <a:r>
              <a:rPr lang="zh-CN" altLang="en-US" dirty="0">
                <a:latin typeface="微软雅黑" pitchFamily="34" charset="-122"/>
                <a:ea typeface="微软雅黑" pitchFamily="34" charset="-122"/>
              </a:rPr>
              <a:t>特点</a:t>
            </a:r>
            <a:endParaRPr lang="de-DE" dirty="0"/>
          </a:p>
        </p:txBody>
      </p:sp>
      <p:sp>
        <p:nvSpPr>
          <p:cNvPr id="7" name="Content Placeholder 4"/>
          <p:cNvSpPr txBox="1">
            <a:spLocks/>
          </p:cNvSpPr>
          <p:nvPr/>
        </p:nvSpPr>
        <p:spPr>
          <a:xfrm>
            <a:off x="928662" y="1000108"/>
            <a:ext cx="8215338" cy="5357834"/>
          </a:xfrm>
          <a:prstGeom prst="rect">
            <a:avLst/>
          </a:prstGeom>
        </p:spPr>
        <p:txBody>
          <a:bodyPr/>
          <a:lstStyle/>
          <a:p>
            <a:pPr indent="-457200">
              <a:lnSpc>
                <a:spcPct val="200000"/>
              </a:lnSpc>
              <a:spcBef>
                <a:spcPct val="20000"/>
              </a:spcBef>
              <a:buClr>
                <a:srgbClr val="A72127"/>
              </a:buClr>
              <a:buFont typeface="Wingdings" pitchFamily="2" charset="2"/>
              <a:buChar char="n"/>
            </a:pPr>
            <a:r>
              <a:rPr lang="zh-CN" altLang="en-US" sz="2000" kern="0" dirty="0">
                <a:latin typeface="微软雅黑" pitchFamily="34" charset="-122"/>
                <a:ea typeface="微软雅黑" pitchFamily="34" charset="-122"/>
              </a:rPr>
              <a:t>高性能、易部署、易使用，存储数据非常方便。主要功能特性</a:t>
            </a:r>
            <a:r>
              <a:rPr lang="zh-CN" altLang="en-US" sz="2000" kern="0" dirty="0" smtClean="0">
                <a:latin typeface="微软雅黑" pitchFamily="34" charset="-122"/>
                <a:ea typeface="微软雅黑" pitchFamily="34" charset="-122"/>
              </a:rPr>
              <a:t>有</a:t>
            </a:r>
            <a:endParaRPr lang="en-US" altLang="zh-CN" sz="20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面向集合存储，易存储对象类型的数据。</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模式自由。</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支持动态查询。</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支持完全索引，包含内部对象。</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支持查询。</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支持复制和故障恢复。</a:t>
            </a:r>
            <a:endParaRPr lang="en-US" altLang="zh-CN" sz="1600" kern="0" dirty="0">
              <a:latin typeface="微软雅黑" pitchFamily="34" charset="-122"/>
              <a:ea typeface="微软雅黑" pitchFamily="34" charset="-122"/>
            </a:endParaRPr>
          </a:p>
          <a:p>
            <a:pPr lvl="2" indent="-457200">
              <a:lnSpc>
                <a:spcPct val="200000"/>
              </a:lnSpc>
              <a:spcBef>
                <a:spcPct val="20000"/>
              </a:spcBef>
              <a:buClr>
                <a:srgbClr val="A72127"/>
              </a:buClr>
              <a:buFont typeface="Wingdings" pitchFamily="2" charset="2"/>
              <a:buChar char="n"/>
            </a:pPr>
            <a:endParaRPr lang="en-US" altLang="zh-CN" sz="2000" kern="0" dirty="0" smtClean="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a:latin typeface="微软雅黑" pitchFamily="34" charset="-122"/>
              <a:ea typeface="微软雅黑" pitchFamily="34" charset="-122"/>
            </a:endParaRPr>
          </a:p>
        </p:txBody>
      </p:sp>
    </p:spTree>
    <p:extLst>
      <p:ext uri="{BB962C8B-B14F-4D97-AF65-F5344CB8AC3E}">
        <p14:creationId xmlns:p14="http://schemas.microsoft.com/office/powerpoint/2010/main" val="145915581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GB" altLang="zh-CN" smtClean="0">
                <a:latin typeface="微软雅黑" pitchFamily="34" charset="-122"/>
                <a:ea typeface="微软雅黑" pitchFamily="34" charset="-122"/>
              </a:rPr>
              <a:t>T</a:t>
            </a:r>
            <a:r>
              <a:rPr lang="en-US" altLang="zh-CN" smtClean="0">
                <a:latin typeface="微软雅黑" pitchFamily="34" charset="-122"/>
                <a:ea typeface="微软雅黑" pitchFamily="34" charset="-122"/>
              </a:rPr>
              <a:t>hanks</a:t>
            </a:r>
            <a:endParaRPr lang="en-GB" altLang="zh-CN" smtClean="0">
              <a:latin typeface="微软雅黑" pitchFamily="34" charset="-122"/>
              <a:ea typeface="微软雅黑" pitchFamily="34" charset="-122"/>
            </a:endParaRPr>
          </a:p>
        </p:txBody>
      </p:sp>
      <p:sp>
        <p:nvSpPr>
          <p:cNvPr id="4" name="Rectangle 3"/>
          <p:cNvSpPr txBox="1">
            <a:spLocks noChangeArrowheads="1"/>
          </p:cNvSpPr>
          <p:nvPr/>
        </p:nvSpPr>
        <p:spPr bwMode="auto">
          <a:xfrm>
            <a:off x="71438" y="5661025"/>
            <a:ext cx="4645025" cy="1008063"/>
          </a:xfrm>
          <a:prstGeom prst="rect">
            <a:avLst/>
          </a:prstGeom>
          <a:noFill/>
          <a:ln w="9525">
            <a:noFill/>
            <a:miter lim="800000"/>
            <a:headEnd/>
            <a:tailEnd/>
          </a:ln>
        </p:spPr>
        <p:txBody>
          <a:bodyPr/>
          <a:lstStyle/>
          <a:p>
            <a:pPr marL="304800" indent="-304800">
              <a:lnSpc>
                <a:spcPct val="150000"/>
              </a:lnSpc>
              <a:buClr>
                <a:srgbClr val="A72127"/>
              </a:buClr>
              <a:buFont typeface="Wingdings" pitchFamily="2" charset="2"/>
              <a:buChar char="§"/>
              <a:defRPr/>
            </a:pPr>
            <a:r>
              <a:rPr lang="zh-CN" altLang="en-US" sz="1600" b="1" kern="0" dirty="0">
                <a:latin typeface="+mn-lt"/>
                <a:ea typeface="宋体" pitchFamily="2" charset="-122"/>
              </a:rPr>
              <a:t>技术总部  </a:t>
            </a:r>
            <a:r>
              <a:rPr lang="en-US" altLang="zh-CN" sz="1600" b="1" kern="0" dirty="0">
                <a:latin typeface="+mn-lt"/>
                <a:ea typeface="宋体" pitchFamily="2" charset="-122"/>
              </a:rPr>
              <a:t>• </a:t>
            </a:r>
            <a:r>
              <a:rPr lang="zh-CN" altLang="en-US" sz="1600" b="1" kern="0" dirty="0">
                <a:latin typeface="+mn-lt"/>
                <a:ea typeface="宋体" pitchFamily="2" charset="-122"/>
              </a:rPr>
              <a:t>马亮</a:t>
            </a:r>
            <a:endParaRPr lang="en-US" altLang="zh-CN" sz="1600" b="1" kern="0" dirty="0">
              <a:latin typeface="+mn-lt"/>
              <a:ea typeface="宋体" pitchFamily="2" charset="-122"/>
            </a:endParaRPr>
          </a:p>
          <a:p>
            <a:pPr marL="304800" indent="-304800">
              <a:lnSpc>
                <a:spcPct val="150000"/>
              </a:lnSpc>
              <a:buClr>
                <a:srgbClr val="A72127"/>
              </a:buClr>
              <a:buFont typeface="Wingdings" pitchFamily="2" charset="2"/>
              <a:buChar char="§"/>
              <a:defRPr/>
            </a:pPr>
            <a:r>
              <a:rPr lang="en-US" altLang="zh-CN" sz="1600" b="1" kern="0" dirty="0">
                <a:latin typeface="+mn-lt"/>
                <a:ea typeface="宋体" pitchFamily="2" charset="-122"/>
              </a:rPr>
              <a:t>Liang.ma@sungard.com</a:t>
            </a:r>
          </a:p>
        </p:txBody>
      </p:sp>
      <p:pic>
        <p:nvPicPr>
          <p:cNvPr id="583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1628775"/>
            <a:ext cx="61087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9692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7971" name="Rectangle 3"/>
          <p:cNvSpPr>
            <a:spLocks noGrp="1" noChangeArrowheads="1"/>
          </p:cNvSpPr>
          <p:nvPr>
            <p:ph type="title"/>
          </p:nvPr>
        </p:nvSpPr>
        <p:spPr/>
        <p:txBody>
          <a:bodyPr/>
          <a:lstStyle/>
          <a:p>
            <a:r>
              <a:rPr lang="zh-CN" altLang="en-US" dirty="0">
                <a:latin typeface="微软雅黑" pitchFamily="34" charset="-122"/>
                <a:ea typeface="微软雅黑" pitchFamily="34" charset="-122"/>
              </a:rPr>
              <a:t>特点</a:t>
            </a:r>
            <a:endParaRPr lang="de-DE" dirty="0"/>
          </a:p>
        </p:txBody>
      </p:sp>
      <p:sp>
        <p:nvSpPr>
          <p:cNvPr id="7" name="Content Placeholder 4"/>
          <p:cNvSpPr txBox="1">
            <a:spLocks/>
          </p:cNvSpPr>
          <p:nvPr/>
        </p:nvSpPr>
        <p:spPr>
          <a:xfrm>
            <a:off x="928662" y="1000108"/>
            <a:ext cx="8215338" cy="5357834"/>
          </a:xfrm>
          <a:prstGeom prst="rect">
            <a:avLst/>
          </a:prstGeom>
        </p:spPr>
        <p:txBody>
          <a:bodyPr/>
          <a:lstStyle/>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使用高效的二进制数据存储，包括大型对象（如视频等）。</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自动处理碎片，以支持云计算层次的扩展性</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支持</a:t>
            </a:r>
            <a:r>
              <a:rPr lang="en-US" altLang="zh-CN" sz="1600" kern="0" dirty="0">
                <a:latin typeface="微软雅黑" pitchFamily="34" charset="-122"/>
                <a:ea typeface="微软雅黑" pitchFamily="34" charset="-122"/>
              </a:rPr>
              <a:t>Python</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PHP</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Ruby</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Java</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C</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C#</a:t>
            </a:r>
            <a:r>
              <a:rPr lang="zh-CN" altLang="en-US" sz="1600" kern="0" dirty="0">
                <a:latin typeface="微软雅黑" pitchFamily="34" charset="-122"/>
                <a:ea typeface="微软雅黑" pitchFamily="34" charset="-122"/>
              </a:rPr>
              <a:t>，</a:t>
            </a:r>
            <a:r>
              <a:rPr lang="en-US" altLang="zh-CN" sz="1600" kern="0" dirty="0" err="1">
                <a:latin typeface="微软雅黑" pitchFamily="34" charset="-122"/>
                <a:ea typeface="微软雅黑" pitchFamily="34" charset="-122"/>
              </a:rPr>
              <a:t>Javascript</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Perl</a:t>
            </a:r>
            <a:r>
              <a:rPr lang="zh-CN" altLang="en-US" sz="1600" kern="0" dirty="0">
                <a:latin typeface="微软雅黑" pitchFamily="34" charset="-122"/>
                <a:ea typeface="微软雅黑" pitchFamily="34" charset="-122"/>
              </a:rPr>
              <a:t>及</a:t>
            </a:r>
            <a:r>
              <a:rPr lang="en-US" altLang="zh-CN" sz="1600" kern="0" dirty="0">
                <a:latin typeface="微软雅黑" pitchFamily="34" charset="-122"/>
                <a:ea typeface="微软雅黑" pitchFamily="34" charset="-122"/>
              </a:rPr>
              <a:t>C++</a:t>
            </a:r>
            <a:r>
              <a:rPr lang="zh-CN" altLang="en-US" sz="1600" kern="0" dirty="0">
                <a:latin typeface="微软雅黑" pitchFamily="34" charset="-122"/>
                <a:ea typeface="微软雅黑" pitchFamily="34" charset="-122"/>
              </a:rPr>
              <a:t>语言的驱动程序，社区中也提供了对</a:t>
            </a:r>
            <a:r>
              <a:rPr lang="en-US" altLang="zh-CN" sz="1600" kern="0" dirty="0" err="1">
                <a:latin typeface="微软雅黑" pitchFamily="34" charset="-122"/>
                <a:ea typeface="微软雅黑" pitchFamily="34" charset="-122"/>
              </a:rPr>
              <a:t>Erlang</a:t>
            </a:r>
            <a:r>
              <a:rPr lang="zh-CN" altLang="en-US" sz="1600" kern="0" dirty="0">
                <a:latin typeface="微软雅黑" pitchFamily="34" charset="-122"/>
                <a:ea typeface="微软雅黑" pitchFamily="34" charset="-122"/>
              </a:rPr>
              <a:t>及</a:t>
            </a:r>
            <a:r>
              <a:rPr lang="en-US" altLang="zh-CN" sz="1600" kern="0" dirty="0">
                <a:latin typeface="微软雅黑" pitchFamily="34" charset="-122"/>
                <a:ea typeface="微软雅黑" pitchFamily="34" charset="-122"/>
              </a:rPr>
              <a:t>.NET</a:t>
            </a:r>
            <a:r>
              <a:rPr lang="zh-CN" altLang="en-US" sz="1600" kern="0" dirty="0">
                <a:latin typeface="微软雅黑" pitchFamily="34" charset="-122"/>
                <a:ea typeface="微软雅黑" pitchFamily="34" charset="-122"/>
              </a:rPr>
              <a:t>等平台的驱动程序。</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文件存储格式为</a:t>
            </a:r>
            <a:r>
              <a:rPr lang="en-US" altLang="zh-CN" sz="1600" kern="0" dirty="0">
                <a:latin typeface="微软雅黑" pitchFamily="34" charset="-122"/>
                <a:ea typeface="微软雅黑" pitchFamily="34" charset="-122"/>
              </a:rPr>
              <a:t>BSON</a:t>
            </a:r>
            <a:r>
              <a:rPr lang="zh-CN" altLang="en-US" sz="1600" kern="0" dirty="0">
                <a:latin typeface="微软雅黑" pitchFamily="34" charset="-122"/>
                <a:ea typeface="微软雅黑" pitchFamily="34" charset="-122"/>
              </a:rPr>
              <a:t>（一种</a:t>
            </a:r>
            <a:r>
              <a:rPr lang="en-US" altLang="zh-CN" sz="1600" kern="0" dirty="0">
                <a:latin typeface="微软雅黑" pitchFamily="34" charset="-122"/>
                <a:ea typeface="微软雅黑" pitchFamily="34" charset="-122"/>
              </a:rPr>
              <a:t>JSON</a:t>
            </a:r>
            <a:r>
              <a:rPr lang="zh-CN" altLang="en-US" sz="1600" kern="0" dirty="0">
                <a:latin typeface="微软雅黑" pitchFamily="34" charset="-122"/>
                <a:ea typeface="微软雅黑" pitchFamily="34" charset="-122"/>
              </a:rPr>
              <a:t>的扩展）。</a:t>
            </a:r>
            <a:endParaRPr lang="en-US" altLang="zh-CN" sz="1600" kern="0" dirty="0">
              <a:latin typeface="微软雅黑" pitchFamily="34" charset="-122"/>
              <a:ea typeface="微软雅黑" pitchFamily="34" charset="-122"/>
            </a:endParaRPr>
          </a:p>
          <a:p>
            <a:pPr marL="800100" lvl="2" indent="-342900">
              <a:lnSpc>
                <a:spcPct val="200000"/>
              </a:lnSpc>
              <a:spcBef>
                <a:spcPct val="20000"/>
              </a:spcBef>
              <a:buClr>
                <a:srgbClr val="A72127"/>
              </a:buClr>
              <a:buFont typeface="Arial" pitchFamily="34" charset="0"/>
              <a:buChar char="•"/>
            </a:pPr>
            <a:r>
              <a:rPr lang="zh-CN" altLang="en-US" sz="1600" kern="0" dirty="0">
                <a:latin typeface="微软雅黑" pitchFamily="34" charset="-122"/>
                <a:ea typeface="微软雅黑" pitchFamily="34" charset="-122"/>
              </a:rPr>
              <a:t>可通过网络访问。</a:t>
            </a:r>
          </a:p>
          <a:p>
            <a:pPr marL="800100" lvl="2" indent="-342900">
              <a:lnSpc>
                <a:spcPct val="200000"/>
              </a:lnSpc>
              <a:spcBef>
                <a:spcPct val="20000"/>
              </a:spcBef>
              <a:buClr>
                <a:srgbClr val="A72127"/>
              </a:buClr>
              <a:buFont typeface="Wingdings" pitchFamily="2" charset="2"/>
              <a:buChar char="n"/>
            </a:pPr>
            <a:endParaRPr lang="en-US" altLang="zh-CN" sz="2000" b="1" kern="0" dirty="0">
              <a:latin typeface="微软雅黑" pitchFamily="34" charset="-122"/>
              <a:ea typeface="微软雅黑" pitchFamily="34" charset="-122"/>
            </a:endParaRPr>
          </a:p>
        </p:txBody>
      </p:sp>
    </p:spTree>
    <p:extLst>
      <p:ext uri="{BB962C8B-B14F-4D97-AF65-F5344CB8AC3E}">
        <p14:creationId xmlns:p14="http://schemas.microsoft.com/office/powerpoint/2010/main" val="14591558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7971" name="Rectangle 3"/>
          <p:cNvSpPr>
            <a:spLocks noGrp="1" noChangeArrowheads="1"/>
          </p:cNvSpPr>
          <p:nvPr>
            <p:ph type="title"/>
          </p:nvPr>
        </p:nvSpPr>
        <p:spPr/>
        <p:txBody>
          <a:bodyPr/>
          <a:lstStyle/>
          <a:p>
            <a:r>
              <a:rPr lang="zh-CN" altLang="en-US" dirty="0">
                <a:latin typeface="微软雅黑" pitchFamily="34" charset="-122"/>
                <a:ea typeface="微软雅黑" pitchFamily="34" charset="-122"/>
              </a:rPr>
              <a:t>功能</a:t>
            </a:r>
            <a:endParaRPr lang="de-DE" dirty="0"/>
          </a:p>
        </p:txBody>
      </p:sp>
      <p:sp>
        <p:nvSpPr>
          <p:cNvPr id="7"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Arial" pitchFamily="34" charset="0"/>
              <a:buChar char="•"/>
            </a:pPr>
            <a:r>
              <a:rPr lang="zh-CN" altLang="en-US" sz="1600" b="1" kern="0" dirty="0">
                <a:latin typeface="微软雅黑" pitchFamily="34" charset="-122"/>
                <a:ea typeface="微软雅黑" pitchFamily="34" charset="-122"/>
              </a:rPr>
              <a:t>面向集合的存储</a:t>
            </a:r>
            <a:r>
              <a:rPr lang="zh-CN" altLang="en-US" sz="1600" kern="0" dirty="0">
                <a:latin typeface="微软雅黑" pitchFamily="34" charset="-122"/>
                <a:ea typeface="微软雅黑" pitchFamily="34" charset="-122"/>
              </a:rPr>
              <a:t>：适合存储对象及</a:t>
            </a:r>
            <a:r>
              <a:rPr lang="en-US" altLang="zh-CN" sz="1600" kern="0" dirty="0">
                <a:latin typeface="微软雅黑" pitchFamily="34" charset="-122"/>
                <a:ea typeface="微软雅黑" pitchFamily="34" charset="-122"/>
              </a:rPr>
              <a:t>JSON</a:t>
            </a:r>
            <a:r>
              <a:rPr lang="zh-CN" altLang="en-US" sz="1600" kern="0" dirty="0">
                <a:latin typeface="微软雅黑" pitchFamily="34" charset="-122"/>
                <a:ea typeface="微软雅黑" pitchFamily="34" charset="-122"/>
              </a:rPr>
              <a:t>形式的数据。</a:t>
            </a:r>
          </a:p>
          <a:p>
            <a:pPr marL="342900" lvl="1" indent="-342900">
              <a:lnSpc>
                <a:spcPct val="200000"/>
              </a:lnSpc>
              <a:spcBef>
                <a:spcPct val="20000"/>
              </a:spcBef>
              <a:buClr>
                <a:srgbClr val="A72127"/>
              </a:buClr>
              <a:buFont typeface="Arial" pitchFamily="34" charset="0"/>
              <a:buChar char="•"/>
            </a:pPr>
            <a:r>
              <a:rPr lang="zh-CN" altLang="en-US" sz="1600" b="1" kern="0" dirty="0">
                <a:latin typeface="微软雅黑" pitchFamily="34" charset="-122"/>
                <a:ea typeface="微软雅黑" pitchFamily="34" charset="-122"/>
              </a:rPr>
              <a:t>动态查询</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Mongo</a:t>
            </a:r>
            <a:r>
              <a:rPr lang="zh-CN" altLang="en-US" sz="1600" kern="0" dirty="0">
                <a:latin typeface="微软雅黑" pitchFamily="34" charset="-122"/>
                <a:ea typeface="微软雅黑" pitchFamily="34" charset="-122"/>
              </a:rPr>
              <a:t>支持丰富的查询表达式。查询指令使用</a:t>
            </a:r>
            <a:r>
              <a:rPr lang="en-US" altLang="zh-CN" sz="1600" kern="0" dirty="0">
                <a:latin typeface="微软雅黑" pitchFamily="34" charset="-122"/>
                <a:ea typeface="微软雅黑" pitchFamily="34" charset="-122"/>
              </a:rPr>
              <a:t>JSON</a:t>
            </a:r>
            <a:r>
              <a:rPr lang="zh-CN" altLang="en-US" sz="1600" kern="0" dirty="0">
                <a:latin typeface="微软雅黑" pitchFamily="34" charset="-122"/>
                <a:ea typeface="微软雅黑" pitchFamily="34" charset="-122"/>
              </a:rPr>
              <a:t>形式的标记，可轻易查询文档中内嵌的对象及数组。</a:t>
            </a:r>
          </a:p>
          <a:p>
            <a:pPr marL="342900" lvl="1" indent="-342900">
              <a:lnSpc>
                <a:spcPct val="200000"/>
              </a:lnSpc>
              <a:spcBef>
                <a:spcPct val="20000"/>
              </a:spcBef>
              <a:buClr>
                <a:srgbClr val="A72127"/>
              </a:buClr>
              <a:buFont typeface="Arial" pitchFamily="34" charset="0"/>
              <a:buChar char="•"/>
            </a:pPr>
            <a:r>
              <a:rPr lang="zh-CN" altLang="en-US" sz="1600" b="1" kern="0" dirty="0">
                <a:latin typeface="微软雅黑" pitchFamily="34" charset="-122"/>
                <a:ea typeface="微软雅黑" pitchFamily="34" charset="-122"/>
              </a:rPr>
              <a:t>完整的索引支持</a:t>
            </a:r>
            <a:r>
              <a:rPr lang="zh-CN" altLang="en-US" sz="1600" kern="0" dirty="0">
                <a:latin typeface="微软雅黑" pitchFamily="34" charset="-122"/>
                <a:ea typeface="微软雅黑" pitchFamily="34" charset="-122"/>
              </a:rPr>
              <a:t>：包括文档内嵌对象及数组。</a:t>
            </a:r>
            <a:r>
              <a:rPr lang="en-US" altLang="zh-CN" sz="1600" kern="0" dirty="0">
                <a:latin typeface="微软雅黑" pitchFamily="34" charset="-122"/>
                <a:ea typeface="微软雅黑" pitchFamily="34" charset="-122"/>
              </a:rPr>
              <a:t>Mongo</a:t>
            </a:r>
            <a:r>
              <a:rPr lang="zh-CN" altLang="en-US" sz="1600" kern="0" dirty="0">
                <a:latin typeface="微软雅黑" pitchFamily="34" charset="-122"/>
                <a:ea typeface="微软雅黑" pitchFamily="34" charset="-122"/>
              </a:rPr>
              <a:t>的查询优化器会分析查询表达式，并生成一个高效的查询计划。</a:t>
            </a:r>
          </a:p>
          <a:p>
            <a:pPr marL="342900" lvl="1" indent="-342900">
              <a:lnSpc>
                <a:spcPct val="200000"/>
              </a:lnSpc>
              <a:spcBef>
                <a:spcPct val="20000"/>
              </a:spcBef>
              <a:buClr>
                <a:srgbClr val="A72127"/>
              </a:buClr>
              <a:buFont typeface="Arial" pitchFamily="34" charset="0"/>
              <a:buChar char="•"/>
            </a:pPr>
            <a:r>
              <a:rPr lang="zh-CN" altLang="en-US" sz="1600" b="1" kern="0" dirty="0">
                <a:latin typeface="微软雅黑" pitchFamily="34" charset="-122"/>
                <a:ea typeface="微软雅黑" pitchFamily="34" charset="-122"/>
              </a:rPr>
              <a:t>查询监视</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Mongo</a:t>
            </a:r>
            <a:r>
              <a:rPr lang="zh-CN" altLang="en-US" sz="1600" kern="0" dirty="0">
                <a:latin typeface="微软雅黑" pitchFamily="34" charset="-122"/>
                <a:ea typeface="微软雅黑" pitchFamily="34" charset="-122"/>
              </a:rPr>
              <a:t>包含一个监视工具用于分析数据库操作的性能</a:t>
            </a:r>
            <a:r>
              <a:rPr lang="zh-CN" altLang="en-US" sz="1600" kern="0" dirty="0" smtClean="0">
                <a:latin typeface="微软雅黑" pitchFamily="34" charset="-122"/>
                <a:ea typeface="微软雅黑" pitchFamily="34" charset="-122"/>
              </a:rPr>
              <a:t>。</a:t>
            </a:r>
            <a:endParaRPr lang="zh-CN" altLang="en-US"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14591558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7971" name="Rectangle 3"/>
          <p:cNvSpPr>
            <a:spLocks noGrp="1" noChangeArrowheads="1"/>
          </p:cNvSpPr>
          <p:nvPr>
            <p:ph type="title"/>
          </p:nvPr>
        </p:nvSpPr>
        <p:spPr/>
        <p:txBody>
          <a:bodyPr/>
          <a:lstStyle/>
          <a:p>
            <a:r>
              <a:rPr lang="zh-CN" altLang="en-US" dirty="0">
                <a:latin typeface="微软雅黑" pitchFamily="34" charset="-122"/>
                <a:ea typeface="微软雅黑" pitchFamily="34" charset="-122"/>
              </a:rPr>
              <a:t>功能</a:t>
            </a:r>
            <a:endParaRPr lang="de-DE" dirty="0"/>
          </a:p>
        </p:txBody>
      </p:sp>
      <p:sp>
        <p:nvSpPr>
          <p:cNvPr id="7"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Arial" pitchFamily="34" charset="0"/>
              <a:buChar char="•"/>
            </a:pPr>
            <a:r>
              <a:rPr lang="zh-CN" altLang="en-US" sz="1600" b="1" kern="0" dirty="0" smtClean="0">
                <a:latin typeface="微软雅黑" pitchFamily="34" charset="-122"/>
                <a:ea typeface="微软雅黑" pitchFamily="34" charset="-122"/>
              </a:rPr>
              <a:t>复制及自动故障转移</a:t>
            </a:r>
            <a:r>
              <a:rPr lang="zh-CN" altLang="en-US" sz="1600" kern="0" dirty="0" smtClean="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Mongo</a:t>
            </a:r>
            <a:r>
              <a:rPr lang="zh-CN" altLang="en-US" sz="1600" kern="0" dirty="0" smtClean="0">
                <a:latin typeface="微软雅黑" pitchFamily="34" charset="-122"/>
                <a:ea typeface="微软雅黑" pitchFamily="34" charset="-122"/>
              </a:rPr>
              <a:t>数据库支持服务器之间的数据复制，支持主</a:t>
            </a:r>
            <a:r>
              <a:rPr lang="en-US" altLang="zh-CN" sz="1600" kern="0" dirty="0" smtClean="0">
                <a:latin typeface="微软雅黑" pitchFamily="34" charset="-122"/>
                <a:ea typeface="微软雅黑" pitchFamily="34" charset="-122"/>
              </a:rPr>
              <a:t>-</a:t>
            </a:r>
            <a:r>
              <a:rPr lang="zh-CN" altLang="en-US" sz="1600" kern="0" dirty="0" smtClean="0">
                <a:latin typeface="微软雅黑" pitchFamily="34" charset="-122"/>
                <a:ea typeface="微软雅黑" pitchFamily="34" charset="-122"/>
              </a:rPr>
              <a:t>从模式及服务器之间的相互复制。复制的主要目标是提供冗余及自动故障转移。</a:t>
            </a:r>
          </a:p>
          <a:p>
            <a:pPr marL="342900" lvl="1" indent="-342900">
              <a:lnSpc>
                <a:spcPct val="200000"/>
              </a:lnSpc>
              <a:spcBef>
                <a:spcPct val="20000"/>
              </a:spcBef>
              <a:buClr>
                <a:srgbClr val="A72127"/>
              </a:buClr>
              <a:buFont typeface="Arial" pitchFamily="34" charset="0"/>
              <a:buChar char="•"/>
            </a:pPr>
            <a:r>
              <a:rPr lang="zh-CN" altLang="en-US" sz="1600" b="1" kern="0" dirty="0" smtClean="0">
                <a:latin typeface="微软雅黑" pitchFamily="34" charset="-122"/>
                <a:ea typeface="微软雅黑" pitchFamily="34" charset="-122"/>
              </a:rPr>
              <a:t>高效的传统存储方式</a:t>
            </a:r>
            <a:r>
              <a:rPr lang="zh-CN" altLang="en-US" sz="1600" kern="0" dirty="0" smtClean="0">
                <a:latin typeface="微软雅黑" pitchFamily="34" charset="-122"/>
                <a:ea typeface="微软雅黑" pitchFamily="34" charset="-122"/>
              </a:rPr>
              <a:t>：支持二进制数据及大型对象（如照片或图片）</a:t>
            </a:r>
          </a:p>
          <a:p>
            <a:pPr marL="342900" lvl="1" indent="-342900">
              <a:lnSpc>
                <a:spcPct val="200000"/>
              </a:lnSpc>
              <a:spcBef>
                <a:spcPct val="20000"/>
              </a:spcBef>
              <a:buClr>
                <a:srgbClr val="A72127"/>
              </a:buClr>
              <a:buFont typeface="Arial" pitchFamily="34" charset="0"/>
              <a:buChar char="•"/>
            </a:pPr>
            <a:r>
              <a:rPr lang="zh-CN" altLang="en-US" sz="1600" b="1" kern="0" dirty="0" smtClean="0">
                <a:latin typeface="微软雅黑" pitchFamily="34" charset="-122"/>
                <a:ea typeface="微软雅黑" pitchFamily="34" charset="-122"/>
              </a:rPr>
              <a:t>自动分片以支持云级别的伸缩性</a:t>
            </a:r>
            <a:r>
              <a:rPr lang="zh-CN" altLang="en-US" sz="1600" kern="0" dirty="0" smtClean="0">
                <a:latin typeface="微软雅黑" pitchFamily="34" charset="-122"/>
                <a:ea typeface="微软雅黑" pitchFamily="34" charset="-122"/>
              </a:rPr>
              <a:t>：自动分片功能支持水平的数据库集群，可动态添加额外的机器。</a:t>
            </a:r>
            <a:endParaRPr lang="en-US" altLang="zh-CN"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59661689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适</a:t>
            </a:r>
            <a:r>
              <a:rPr lang="zh-CN" altLang="en-US" dirty="0" smtClean="0">
                <a:latin typeface="微软雅黑" pitchFamily="34" charset="-122"/>
                <a:ea typeface="微软雅黑" pitchFamily="34" charset="-122"/>
              </a:rPr>
              <a:t>用场合</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Arial" pitchFamily="34" charset="0"/>
              <a:buChar char="•"/>
            </a:pPr>
            <a:r>
              <a:rPr lang="zh-CN" altLang="en-US" sz="1600" b="1" kern="0" dirty="0">
                <a:latin typeface="微软雅黑" pitchFamily="34" charset="-122"/>
                <a:ea typeface="微软雅黑" pitchFamily="34" charset="-122"/>
              </a:rPr>
              <a:t>网站数据</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Mongo</a:t>
            </a:r>
            <a:r>
              <a:rPr lang="zh-CN" altLang="en-US" sz="1600" kern="0" dirty="0">
                <a:latin typeface="微软雅黑" pitchFamily="34" charset="-122"/>
                <a:ea typeface="微软雅黑" pitchFamily="34" charset="-122"/>
              </a:rPr>
              <a:t>非常适合实时的插入，更新与查询，并具备网站实时数据存储所需的复制及高度伸缩性。</a:t>
            </a:r>
          </a:p>
          <a:p>
            <a:pPr marL="342900" lvl="1" indent="-342900">
              <a:lnSpc>
                <a:spcPct val="200000"/>
              </a:lnSpc>
              <a:spcBef>
                <a:spcPct val="20000"/>
              </a:spcBef>
              <a:buClr>
                <a:srgbClr val="A72127"/>
              </a:buClr>
              <a:buFont typeface="Arial" pitchFamily="34" charset="0"/>
              <a:buChar char="•"/>
            </a:pPr>
            <a:r>
              <a:rPr lang="zh-CN" altLang="en-US" sz="1600" b="1" kern="0" dirty="0">
                <a:latin typeface="微软雅黑" pitchFamily="34" charset="-122"/>
                <a:ea typeface="微软雅黑" pitchFamily="34" charset="-122"/>
              </a:rPr>
              <a:t>缓存</a:t>
            </a:r>
            <a:r>
              <a:rPr lang="zh-CN" altLang="en-US" sz="1600" kern="0" dirty="0">
                <a:latin typeface="微软雅黑" pitchFamily="34" charset="-122"/>
                <a:ea typeface="微软雅黑" pitchFamily="34" charset="-122"/>
              </a:rPr>
              <a:t>：由于性能很高，</a:t>
            </a:r>
            <a:r>
              <a:rPr lang="en-US" altLang="zh-CN" sz="1600" kern="0" dirty="0">
                <a:latin typeface="微软雅黑" pitchFamily="34" charset="-122"/>
                <a:ea typeface="微软雅黑" pitchFamily="34" charset="-122"/>
              </a:rPr>
              <a:t>Mongo</a:t>
            </a:r>
            <a:r>
              <a:rPr lang="zh-CN" altLang="en-US" sz="1600" kern="0" dirty="0">
                <a:latin typeface="微软雅黑" pitchFamily="34" charset="-122"/>
                <a:ea typeface="微软雅黑" pitchFamily="34" charset="-122"/>
              </a:rPr>
              <a:t>也适合作为信息基础设施的缓存层。在系统重启之后，由</a:t>
            </a:r>
            <a:r>
              <a:rPr lang="en-US" altLang="zh-CN" sz="1600" kern="0" dirty="0">
                <a:latin typeface="微软雅黑" pitchFamily="34" charset="-122"/>
                <a:ea typeface="微软雅黑" pitchFamily="34" charset="-122"/>
              </a:rPr>
              <a:t>Mongo</a:t>
            </a:r>
            <a:r>
              <a:rPr lang="zh-CN" altLang="en-US" sz="1600" kern="0" dirty="0">
                <a:latin typeface="微软雅黑" pitchFamily="34" charset="-122"/>
                <a:ea typeface="微软雅黑" pitchFamily="34" charset="-122"/>
              </a:rPr>
              <a:t>搭建的持久化缓存层可以避免下层的数据源 过载。</a:t>
            </a:r>
          </a:p>
          <a:p>
            <a:pPr marL="342900" lvl="1" indent="-342900">
              <a:lnSpc>
                <a:spcPct val="200000"/>
              </a:lnSpc>
              <a:spcBef>
                <a:spcPct val="20000"/>
              </a:spcBef>
              <a:buClr>
                <a:srgbClr val="A72127"/>
              </a:buClr>
              <a:buFont typeface="Arial" pitchFamily="34" charset="0"/>
              <a:buChar char="•"/>
            </a:pPr>
            <a:r>
              <a:rPr lang="zh-CN" altLang="en-US" sz="1600" b="1" kern="0" dirty="0">
                <a:latin typeface="微软雅黑" pitchFamily="34" charset="-122"/>
                <a:ea typeface="微软雅黑" pitchFamily="34" charset="-122"/>
              </a:rPr>
              <a:t>大尺寸，低价值的数据</a:t>
            </a:r>
            <a:r>
              <a:rPr lang="zh-CN" altLang="en-US" sz="1600" kern="0" dirty="0">
                <a:latin typeface="微软雅黑" pitchFamily="34" charset="-122"/>
                <a:ea typeface="微软雅黑" pitchFamily="34" charset="-122"/>
              </a:rPr>
              <a:t>：使用传统的关系型数据库存储一些数据时可能会比较昂贵，在此之前，很多时候程序员往往会选择传统的文件进行存储。</a:t>
            </a:r>
          </a:p>
          <a:p>
            <a:pPr marL="342900" lvl="1" indent="-342900">
              <a:lnSpc>
                <a:spcPct val="200000"/>
              </a:lnSpc>
              <a:spcBef>
                <a:spcPct val="20000"/>
              </a:spcBef>
              <a:buClr>
                <a:srgbClr val="A72127"/>
              </a:buClr>
              <a:buFont typeface="Arial" pitchFamily="34" charset="0"/>
              <a:buChar char="•"/>
            </a:pPr>
            <a:r>
              <a:rPr lang="zh-CN" altLang="en-US" sz="1600" b="1" kern="0" dirty="0">
                <a:latin typeface="微软雅黑" pitchFamily="34" charset="-122"/>
                <a:ea typeface="微软雅黑" pitchFamily="34" charset="-122"/>
              </a:rPr>
              <a:t>高伸缩性的场景</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Mongo</a:t>
            </a:r>
            <a:r>
              <a:rPr lang="zh-CN" altLang="en-US" sz="1600" kern="0" dirty="0">
                <a:latin typeface="微软雅黑" pitchFamily="34" charset="-122"/>
                <a:ea typeface="微软雅黑" pitchFamily="34" charset="-122"/>
              </a:rPr>
              <a:t>非常适合由数十或数百台服务器组成的数据库。</a:t>
            </a:r>
            <a:r>
              <a:rPr lang="en-US" altLang="zh-CN" sz="1600" kern="0" dirty="0">
                <a:latin typeface="微软雅黑" pitchFamily="34" charset="-122"/>
                <a:ea typeface="微软雅黑" pitchFamily="34" charset="-122"/>
              </a:rPr>
              <a:t>Mongo</a:t>
            </a:r>
            <a:r>
              <a:rPr lang="zh-CN" altLang="en-US" sz="1600" kern="0" dirty="0">
                <a:latin typeface="微软雅黑" pitchFamily="34" charset="-122"/>
                <a:ea typeface="微软雅黑" pitchFamily="34" charset="-122"/>
              </a:rPr>
              <a:t>的路线图中已经包含对</a:t>
            </a:r>
            <a:r>
              <a:rPr lang="en-US" altLang="zh-CN" sz="1600" kern="0" dirty="0" err="1">
                <a:latin typeface="微软雅黑" pitchFamily="34" charset="-122"/>
                <a:ea typeface="微软雅黑" pitchFamily="34" charset="-122"/>
              </a:rPr>
              <a:t>MapReduce</a:t>
            </a:r>
            <a:r>
              <a:rPr lang="zh-CN" altLang="en-US" sz="1600" kern="0" dirty="0">
                <a:latin typeface="微软雅黑" pitchFamily="34" charset="-122"/>
                <a:ea typeface="微软雅黑" pitchFamily="34" charset="-122"/>
              </a:rPr>
              <a:t>引擎的内置支持。</a:t>
            </a:r>
          </a:p>
          <a:p>
            <a:pPr marL="342900" lvl="1" indent="-342900">
              <a:lnSpc>
                <a:spcPct val="200000"/>
              </a:lnSpc>
              <a:spcBef>
                <a:spcPct val="20000"/>
              </a:spcBef>
              <a:buClr>
                <a:srgbClr val="A72127"/>
              </a:buClr>
              <a:buFont typeface="Arial" pitchFamily="34" charset="0"/>
              <a:buChar char="•"/>
            </a:pPr>
            <a:r>
              <a:rPr lang="zh-CN" altLang="en-US" sz="1600" b="1" kern="0" dirty="0">
                <a:latin typeface="微软雅黑" pitchFamily="34" charset="-122"/>
                <a:ea typeface="微软雅黑" pitchFamily="34" charset="-122"/>
              </a:rPr>
              <a:t>用于对象及</a:t>
            </a:r>
            <a:r>
              <a:rPr lang="en-US" altLang="zh-CN" sz="1600" b="1" kern="0" dirty="0">
                <a:latin typeface="微软雅黑" pitchFamily="34" charset="-122"/>
                <a:ea typeface="微软雅黑" pitchFamily="34" charset="-122"/>
              </a:rPr>
              <a:t>JSON</a:t>
            </a:r>
            <a:r>
              <a:rPr lang="zh-CN" altLang="en-US" sz="1600" b="1" kern="0" dirty="0">
                <a:latin typeface="微软雅黑" pitchFamily="34" charset="-122"/>
                <a:ea typeface="微软雅黑" pitchFamily="34" charset="-122"/>
              </a:rPr>
              <a:t>数据的存储</a:t>
            </a:r>
            <a:r>
              <a:rPr lang="zh-CN" altLang="en-US" sz="1600" kern="0" dirty="0">
                <a:latin typeface="微软雅黑" pitchFamily="34" charset="-122"/>
                <a:ea typeface="微软雅黑" pitchFamily="34" charset="-122"/>
              </a:rPr>
              <a:t>：</a:t>
            </a:r>
            <a:r>
              <a:rPr lang="en-US" altLang="zh-CN" sz="1600" kern="0" dirty="0">
                <a:latin typeface="微软雅黑" pitchFamily="34" charset="-122"/>
                <a:ea typeface="微软雅黑" pitchFamily="34" charset="-122"/>
              </a:rPr>
              <a:t>Mongo</a:t>
            </a:r>
            <a:r>
              <a:rPr lang="zh-CN" altLang="en-US" sz="1600" kern="0" dirty="0">
                <a:latin typeface="微软雅黑" pitchFamily="34" charset="-122"/>
                <a:ea typeface="微软雅黑" pitchFamily="34" charset="-122"/>
              </a:rPr>
              <a:t>的</a:t>
            </a:r>
            <a:r>
              <a:rPr lang="en-US" altLang="zh-CN" sz="1600" kern="0" dirty="0">
                <a:latin typeface="微软雅黑" pitchFamily="34" charset="-122"/>
                <a:ea typeface="微软雅黑" pitchFamily="34" charset="-122"/>
              </a:rPr>
              <a:t>BSON</a:t>
            </a:r>
            <a:r>
              <a:rPr lang="zh-CN" altLang="en-US" sz="1600" kern="0" dirty="0">
                <a:latin typeface="微软雅黑" pitchFamily="34" charset="-122"/>
                <a:ea typeface="微软雅黑" pitchFamily="34" charset="-122"/>
              </a:rPr>
              <a:t>数据格式非常适合文档化格式的存储及查询。</a:t>
            </a:r>
            <a:endParaRPr lang="en-US" altLang="zh-CN" sz="1600" kern="0" dirty="0">
              <a:latin typeface="微软雅黑" pitchFamily="34" charset="-122"/>
              <a:ea typeface="微软雅黑" pitchFamily="34" charset="-122"/>
            </a:endParaRPr>
          </a:p>
        </p:txBody>
      </p:sp>
    </p:spTree>
    <p:extLst>
      <p:ext uri="{BB962C8B-B14F-4D97-AF65-F5344CB8AC3E}">
        <p14:creationId xmlns:p14="http://schemas.microsoft.com/office/powerpoint/2010/main" val="26274882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安装</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Wingdings" pitchFamily="2" charset="2"/>
              <a:buChar char="n"/>
            </a:pPr>
            <a:r>
              <a:rPr lang="zh-CN" altLang="en-US" sz="2000" kern="0" dirty="0" smtClean="0">
                <a:latin typeface="微软雅黑" pitchFamily="34" charset="-122"/>
                <a:ea typeface="微软雅黑" pitchFamily="34" charset="-122"/>
              </a:rPr>
              <a:t>官网下载系统对应的</a:t>
            </a:r>
            <a:r>
              <a:rPr lang="en-US" altLang="zh-CN" sz="2000" kern="0" dirty="0" err="1" smtClean="0">
                <a:latin typeface="微软雅黑" pitchFamily="34" charset="-122"/>
                <a:ea typeface="微软雅黑" pitchFamily="34" charset="-122"/>
              </a:rPr>
              <a:t>MongoDB</a:t>
            </a:r>
            <a:r>
              <a:rPr lang="zh-CN" altLang="en-US" sz="2000" kern="0" dirty="0" smtClean="0">
                <a:latin typeface="微软雅黑" pitchFamily="34" charset="-122"/>
                <a:ea typeface="微软雅黑" pitchFamily="34" charset="-122"/>
              </a:rPr>
              <a:t>，解压之后创建</a:t>
            </a:r>
            <a:r>
              <a:rPr lang="zh-CN" altLang="en-US" sz="2000" kern="0" dirty="0">
                <a:latin typeface="微软雅黑" pitchFamily="34" charset="-122"/>
                <a:ea typeface="微软雅黑" pitchFamily="34" charset="-122"/>
              </a:rPr>
              <a:t>保</a:t>
            </a:r>
            <a:r>
              <a:rPr lang="zh-CN" altLang="en-US" sz="2000" kern="0" dirty="0" smtClean="0">
                <a:latin typeface="微软雅黑" pitchFamily="34" charset="-122"/>
                <a:ea typeface="微软雅黑" pitchFamily="34" charset="-122"/>
              </a:rPr>
              <a:t>存数据的文件夹</a:t>
            </a:r>
            <a:r>
              <a:rPr lang="en-US" altLang="zh-CN" sz="2000" kern="0" dirty="0" smtClean="0">
                <a:latin typeface="微软雅黑" pitchFamily="34" charset="-122"/>
                <a:ea typeface="微软雅黑" pitchFamily="34" charset="-122"/>
              </a:rPr>
              <a:t>data</a:t>
            </a:r>
            <a:r>
              <a:rPr lang="zh-CN" altLang="en-US" sz="2000" kern="0" dirty="0" smtClean="0">
                <a:latin typeface="微软雅黑" pitchFamily="34" charset="-122"/>
                <a:ea typeface="微软雅黑" pitchFamily="34" charset="-122"/>
              </a:rPr>
              <a:t>，在</a:t>
            </a:r>
            <a:r>
              <a:rPr lang="en-US" altLang="zh-CN" sz="2000" kern="0" dirty="0" err="1" smtClean="0">
                <a:latin typeface="微软雅黑" pitchFamily="34" charset="-122"/>
                <a:ea typeface="微软雅黑" pitchFamily="34" charset="-122"/>
              </a:rPr>
              <a:t>cmd</a:t>
            </a:r>
            <a:r>
              <a:rPr lang="zh-CN" altLang="en-US" sz="2000" kern="0" dirty="0" smtClean="0">
                <a:latin typeface="微软雅黑" pitchFamily="34" charset="-122"/>
                <a:ea typeface="微软雅黑" pitchFamily="34" charset="-122"/>
              </a:rPr>
              <a:t>窗口中使用</a:t>
            </a:r>
            <a:r>
              <a:rPr lang="en-US" altLang="zh-CN" sz="2000" kern="0" dirty="0" smtClean="0">
                <a:latin typeface="微软雅黑" pitchFamily="34" charset="-122"/>
                <a:ea typeface="微软雅黑" pitchFamily="34" charset="-122"/>
              </a:rPr>
              <a:t>bin</a:t>
            </a:r>
            <a:r>
              <a:rPr lang="zh-CN" altLang="en-US" sz="2000" kern="0" dirty="0" smtClean="0">
                <a:latin typeface="微软雅黑" pitchFamily="34" charset="-122"/>
                <a:ea typeface="微软雅黑" pitchFamily="34" charset="-122"/>
              </a:rPr>
              <a:t>目录下的命令指定</a:t>
            </a:r>
            <a:r>
              <a:rPr lang="en-US" altLang="zh-CN" sz="2000" kern="0" dirty="0" smtClean="0">
                <a:latin typeface="微软雅黑" pitchFamily="34" charset="-122"/>
                <a:ea typeface="微软雅黑" pitchFamily="34" charset="-122"/>
              </a:rPr>
              <a:t>data</a:t>
            </a:r>
            <a:r>
              <a:rPr lang="zh-CN" altLang="en-US" sz="2000" kern="0" dirty="0" smtClean="0">
                <a:latin typeface="微软雅黑" pitchFamily="34" charset="-122"/>
                <a:ea typeface="微软雅黑" pitchFamily="34" charset="-122"/>
              </a:rPr>
              <a:t>文件夹并启动</a:t>
            </a:r>
            <a:endParaRPr lang="en-US" altLang="zh-CN" sz="2000" kern="0" dirty="0" smtClean="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548739"/>
            <a:ext cx="5830666" cy="3779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94795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微软雅黑" pitchFamily="34" charset="-122"/>
                <a:ea typeface="微软雅黑" pitchFamily="34" charset="-122"/>
              </a:rPr>
              <a:t>安装</a:t>
            </a:r>
            <a:endParaRPr lang="en-US" dirty="0">
              <a:latin typeface="微软雅黑" pitchFamily="34" charset="-122"/>
              <a:ea typeface="微软雅黑" pitchFamily="34" charset="-122"/>
            </a:endParaRPr>
          </a:p>
        </p:txBody>
      </p:sp>
      <p:sp>
        <p:nvSpPr>
          <p:cNvPr id="3" name="Content Placeholder 4"/>
          <p:cNvSpPr txBox="1">
            <a:spLocks/>
          </p:cNvSpPr>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Wingdings" pitchFamily="2" charset="2"/>
              <a:buChar char="n"/>
            </a:pPr>
            <a:r>
              <a:rPr lang="zh-CN" altLang="en-US" sz="2000" kern="0" dirty="0">
                <a:latin typeface="微软雅黑" pitchFamily="34" charset="-122"/>
                <a:ea typeface="微软雅黑" pitchFamily="34" charset="-122"/>
              </a:rPr>
              <a:t>启</a:t>
            </a:r>
            <a:r>
              <a:rPr lang="zh-CN" altLang="en-US" sz="2000" kern="0" dirty="0" smtClean="0">
                <a:latin typeface="微软雅黑" pitchFamily="34" charset="-122"/>
                <a:ea typeface="微软雅黑" pitchFamily="34" charset="-122"/>
              </a:rPr>
              <a:t>动之后的</a:t>
            </a:r>
            <a:r>
              <a:rPr lang="en-US" altLang="zh-CN" sz="2000" kern="0" dirty="0" smtClean="0">
                <a:latin typeface="微软雅黑" pitchFamily="34" charset="-122"/>
                <a:ea typeface="微软雅黑" pitchFamily="34" charset="-122"/>
              </a:rPr>
              <a:t>HTTP</a:t>
            </a:r>
            <a:r>
              <a:rPr lang="zh-CN" altLang="en-US" sz="2000" kern="0" dirty="0" smtClean="0">
                <a:latin typeface="微软雅黑" pitchFamily="34" charset="-122"/>
                <a:ea typeface="微软雅黑" pitchFamily="34" charset="-122"/>
              </a:rPr>
              <a:t>默认访问端口为</a:t>
            </a:r>
            <a:r>
              <a:rPr lang="en-US" altLang="zh-CN" sz="2000" kern="0" dirty="0" smtClean="0">
                <a:latin typeface="微软雅黑" pitchFamily="34" charset="-122"/>
                <a:ea typeface="微软雅黑" pitchFamily="34" charset="-122"/>
              </a:rPr>
              <a:t>28017</a:t>
            </a:r>
            <a:r>
              <a:rPr lang="zh-CN" altLang="en-US" sz="2000" kern="0" dirty="0" smtClean="0">
                <a:latin typeface="微软雅黑" pitchFamily="34" charset="-122"/>
                <a:ea typeface="微软雅黑" pitchFamily="34" charset="-122"/>
              </a:rPr>
              <a:t>，操作的默认访问端口为</a:t>
            </a:r>
            <a:r>
              <a:rPr lang="en-US" altLang="zh-CN" sz="2000" kern="0" dirty="0" smtClean="0">
                <a:latin typeface="微软雅黑" pitchFamily="34" charset="-122"/>
                <a:ea typeface="微软雅黑" pitchFamily="34" charset="-122"/>
              </a:rPr>
              <a:t>27017</a:t>
            </a:r>
            <a:br>
              <a:rPr lang="en-US" altLang="zh-CN" sz="2000" kern="0" dirty="0" smtClean="0">
                <a:latin typeface="微软雅黑" pitchFamily="34" charset="-122"/>
                <a:ea typeface="微软雅黑" pitchFamily="34" charset="-122"/>
              </a:rPr>
            </a:br>
            <a:endParaRPr lang="en-US" altLang="zh-CN" sz="2000" kern="0" dirty="0" smtClean="0">
              <a:latin typeface="微软雅黑" pitchFamily="34" charset="-122"/>
              <a:ea typeface="微软雅黑" pitchFamily="34" charset="-122"/>
            </a:endParaRPr>
          </a:p>
          <a:p>
            <a:pPr marL="342900" lvl="1" indent="-342900">
              <a:lnSpc>
                <a:spcPct val="200000"/>
              </a:lnSpc>
              <a:spcBef>
                <a:spcPct val="20000"/>
              </a:spcBef>
              <a:buClr>
                <a:srgbClr val="A72127"/>
              </a:buClr>
              <a:buFont typeface="Wingdings" pitchFamily="2" charset="2"/>
              <a:buChar char="n"/>
            </a:pPr>
            <a:endParaRPr lang="en-US" altLang="zh-CN" sz="2000" b="1" kern="0" dirty="0" smtClean="0">
              <a:latin typeface="微软雅黑" pitchFamily="34" charset="-122"/>
              <a:ea typeface="微软雅黑" pitchFamily="34"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844824"/>
            <a:ext cx="6698763" cy="4729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17095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3">
      <a:dk1>
        <a:srgbClr val="000000"/>
      </a:dk1>
      <a:lt1>
        <a:srgbClr val="FFFFFF"/>
      </a:lt1>
      <a:dk2>
        <a:srgbClr val="FFFFFF"/>
      </a:dk2>
      <a:lt2>
        <a:srgbClr val="808080"/>
      </a:lt2>
      <a:accent1>
        <a:srgbClr val="BBE0E3"/>
      </a:accent1>
      <a:accent2>
        <a:srgbClr val="D92434"/>
      </a:accent2>
      <a:accent3>
        <a:srgbClr val="FFFFFF"/>
      </a:accent3>
      <a:accent4>
        <a:srgbClr val="000000"/>
      </a:accent4>
      <a:accent5>
        <a:srgbClr val="DAEDEF"/>
      </a:accent5>
      <a:accent6>
        <a:srgbClr val="C4202E"/>
      </a:accent6>
      <a:hlink>
        <a:srgbClr val="F6DA8D"/>
      </a:hlink>
      <a:folHlink>
        <a:srgbClr val="D2D6A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FFFFFF"/>
        </a:dk2>
        <a:lt2>
          <a:srgbClr val="808080"/>
        </a:lt2>
        <a:accent1>
          <a:srgbClr val="BBE0E3"/>
        </a:accent1>
        <a:accent2>
          <a:srgbClr val="D92434"/>
        </a:accent2>
        <a:accent3>
          <a:srgbClr val="FFFFFF"/>
        </a:accent3>
        <a:accent4>
          <a:srgbClr val="000000"/>
        </a:accent4>
        <a:accent5>
          <a:srgbClr val="DAEDEF"/>
        </a:accent5>
        <a:accent6>
          <a:srgbClr val="C4202E"/>
        </a:accent6>
        <a:hlink>
          <a:srgbClr val="F6DA8D"/>
        </a:hlink>
        <a:folHlink>
          <a:srgbClr val="D2D6A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D0B5629-AFC3-4983-9408-97737438F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84FAAE2-0B2C-4E92-96C4-8945256CDFA4}">
  <ds:schemaRefs>
    <ds:schemaRef ds:uri="http://schemas.microsoft.com/sharepoint/v3/contenttype/forms"/>
  </ds:schemaRefs>
</ds:datastoreItem>
</file>

<file path=customXml/itemProps3.xml><?xml version="1.0" encoding="utf-8"?>
<ds:datastoreItem xmlns:ds="http://schemas.openxmlformats.org/officeDocument/2006/customXml" ds:itemID="{BB271825-A53F-44EF-B48F-3926A04F7B21}">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723104</TotalTime>
  <Words>2071</Words>
  <Application>Microsoft Office PowerPoint</Application>
  <PresentationFormat>On-screen Show (4:3)</PresentationFormat>
  <Paragraphs>129</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Blank Presentation</vt:lpstr>
      <vt:lpstr>MongoDB</vt:lpstr>
      <vt:lpstr>简介</vt:lpstr>
      <vt:lpstr>特点</vt:lpstr>
      <vt:lpstr>特点</vt:lpstr>
      <vt:lpstr>功能</vt:lpstr>
      <vt:lpstr>功能</vt:lpstr>
      <vt:lpstr>适用场合</vt:lpstr>
      <vt:lpstr>安装</vt:lpstr>
      <vt:lpstr>安装</vt:lpstr>
      <vt:lpstr>安装</vt:lpstr>
      <vt:lpstr>安装</vt:lpstr>
      <vt:lpstr>安装</vt:lpstr>
      <vt:lpstr>聚集集合</vt:lpstr>
      <vt:lpstr>聚集集合</vt:lpstr>
      <vt:lpstr>聚集集合</vt:lpstr>
      <vt:lpstr>聚集集合</vt:lpstr>
      <vt:lpstr>聚集集合</vt:lpstr>
      <vt:lpstr>聚集集合</vt:lpstr>
      <vt:lpstr>索引</vt:lpstr>
      <vt:lpstr>索引</vt:lpstr>
      <vt:lpstr>用户</vt:lpstr>
      <vt:lpstr>其他</vt:lpstr>
      <vt:lpstr>语句块操作</vt:lpstr>
      <vt:lpstr>语句块操作</vt:lpstr>
      <vt:lpstr>语句块操作</vt:lpstr>
      <vt:lpstr>语句块操作</vt:lpstr>
      <vt:lpstr>语句块操作</vt:lpstr>
      <vt:lpstr>语句块操作</vt:lpstr>
      <vt:lpstr>UI</vt:lpstr>
      <vt:lpstr>Thanks</vt:lpstr>
    </vt:vector>
  </TitlesOfParts>
  <Company>SunGard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 Liang</dc:creator>
  <cp:lastModifiedBy>Ma, Liang</cp:lastModifiedBy>
  <cp:revision>4478</cp:revision>
  <cp:lastPrinted>2007-05-30T19:47:56Z</cp:lastPrinted>
  <dcterms:created xsi:type="dcterms:W3CDTF">2005-01-17T22:36:11Z</dcterms:created>
  <dcterms:modified xsi:type="dcterms:W3CDTF">2013-11-29T03:16:40Z</dcterms:modified>
</cp:coreProperties>
</file>