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4"/>
  </p:notesMasterIdLst>
  <p:handoutMasterIdLst>
    <p:handoutMasterId r:id="rId35"/>
  </p:handoutMasterIdLst>
  <p:sldIdLst>
    <p:sldId id="389" r:id="rId5"/>
    <p:sldId id="774" r:id="rId6"/>
    <p:sldId id="750" r:id="rId7"/>
    <p:sldId id="781" r:id="rId8"/>
    <p:sldId id="782" r:id="rId9"/>
    <p:sldId id="751" r:id="rId10"/>
    <p:sldId id="783" r:id="rId11"/>
    <p:sldId id="784" r:id="rId12"/>
    <p:sldId id="785" r:id="rId13"/>
    <p:sldId id="780" r:id="rId14"/>
    <p:sldId id="786" r:id="rId15"/>
    <p:sldId id="787" r:id="rId16"/>
    <p:sldId id="788" r:id="rId17"/>
    <p:sldId id="789" r:id="rId18"/>
    <p:sldId id="790" r:id="rId19"/>
    <p:sldId id="791" r:id="rId20"/>
    <p:sldId id="792" r:id="rId21"/>
    <p:sldId id="793" r:id="rId22"/>
    <p:sldId id="794" r:id="rId23"/>
    <p:sldId id="795" r:id="rId24"/>
    <p:sldId id="796" r:id="rId25"/>
    <p:sldId id="797" r:id="rId26"/>
    <p:sldId id="798" r:id="rId27"/>
    <p:sldId id="799" r:id="rId28"/>
    <p:sldId id="800" r:id="rId29"/>
    <p:sldId id="801" r:id="rId30"/>
    <p:sldId id="802" r:id="rId31"/>
    <p:sldId id="803" r:id="rId32"/>
    <p:sldId id="426" r:id="rId33"/>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FF"/>
    <a:srgbClr val="EEFA7E"/>
    <a:srgbClr val="C5BBD3"/>
    <a:srgbClr val="FFFF00"/>
    <a:srgbClr val="9E948D"/>
    <a:srgbClr val="B0232A"/>
    <a:srgbClr val="BDC5BF"/>
    <a:srgbClr val="DFDFDF"/>
    <a:srgbClr val="D3B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2" autoAdjust="0"/>
    <p:restoredTop sz="80406" autoAdjust="0"/>
  </p:normalViewPr>
  <p:slideViewPr>
    <p:cSldViewPr>
      <p:cViewPr>
        <p:scale>
          <a:sx n="70" d="100"/>
          <a:sy n="70" d="100"/>
        </p:scale>
        <p:origin x="-127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038" y="-108"/>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60" name="Rectangle 4"/>
          <p:cNvSpPr>
            <a:spLocks noGrp="1" noChangeArrowheads="1"/>
          </p:cNvSpPr>
          <p:nvPr>
            <p:ph type="ftr" sz="quarter" idx="2"/>
          </p:nvPr>
        </p:nvSpPr>
        <p:spPr bwMode="auto">
          <a:xfrm>
            <a:off x="746125" y="6827838"/>
            <a:ext cx="8108950" cy="4857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000" smtClean="0">
                <a:solidFill>
                  <a:srgbClr val="000000"/>
                </a:solidFill>
                <a:latin typeface="Arial" charset="0"/>
              </a:defRPr>
            </a:lvl1pPr>
          </a:lstStyle>
          <a:p>
            <a:pPr>
              <a:defRPr/>
            </a:pPr>
            <a:r>
              <a:rPr lang="en-US"/>
              <a:t>Trademark Information: SunGard and the SunGard logo are trademarks or registered trademarks of SunGard Data Systems Inc. or its subsidiaries in the U.S. and other countries. All other trade names are trademarks or registered trademarks of their respective holders.</a:t>
            </a:r>
            <a:endParaRPr lang="en-US" sz="2500"/>
          </a:p>
        </p:txBody>
      </p:sp>
      <p:sp>
        <p:nvSpPr>
          <p:cNvPr id="70661" name="Rectangle 5"/>
          <p:cNvSpPr>
            <a:spLocks noGrp="1" noChangeArrowheads="1"/>
          </p:cNvSpPr>
          <p:nvPr>
            <p:ph type="sldNum" sz="quarter" idx="3"/>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194BE783-5459-49B0-83CF-2FA06C36D3FC}" type="slidenum">
              <a:rPr lang="en-US"/>
              <a:pPr>
                <a:defRPr/>
              </a:pPr>
              <a:t>‹#›</a:t>
            </a:fld>
            <a:endParaRPr lang="en-US"/>
          </a:p>
        </p:txBody>
      </p:sp>
      <p:sp>
        <p:nvSpPr>
          <p:cNvPr id="70662" name="Rectangle 6"/>
          <p:cNvSpPr>
            <a:spLocks noGrp="1" noChangeArrowheads="1"/>
          </p:cNvSpPr>
          <p:nvPr/>
        </p:nvSpPr>
        <p:spPr bwMode="auto">
          <a:xfrm>
            <a:off x="227013" y="200025"/>
            <a:ext cx="5013325" cy="487363"/>
          </a:xfrm>
          <a:prstGeom prst="rect">
            <a:avLst/>
          </a:prstGeom>
          <a:noFill/>
          <a:ln w="9525">
            <a:noFill/>
            <a:miter lim="800000"/>
            <a:headEnd/>
            <a:tailEnd/>
          </a:ln>
          <a:effectLst/>
        </p:spPr>
        <p:txBody>
          <a:bodyPr lIns="96661" tIns="48331" rIns="96661" bIns="48331"/>
          <a:lstStyle/>
          <a:p>
            <a:pPr defTabSz="966788">
              <a:defRPr/>
            </a:pPr>
            <a:r>
              <a:rPr lang="en-US" sz="1100">
                <a:solidFill>
                  <a:srgbClr val="9A928C"/>
                </a:solidFill>
                <a:latin typeface="Arial" charset="0"/>
              </a:rPr>
              <a:t>Name</a:t>
            </a:r>
          </a:p>
          <a:p>
            <a:pPr defTabSz="966788">
              <a:defRPr/>
            </a:pPr>
            <a:r>
              <a:rPr lang="en-US" sz="1100">
                <a:solidFill>
                  <a:srgbClr val="9A928C"/>
                </a:solidFill>
                <a:latin typeface="Arial" charset="0"/>
              </a:rPr>
              <a:t>Title</a:t>
            </a:r>
          </a:p>
          <a:p>
            <a:pPr defTabSz="966788">
              <a:defRPr/>
            </a:pPr>
            <a:r>
              <a:rPr lang="en-US" sz="1100">
                <a:solidFill>
                  <a:srgbClr val="9A928C"/>
                </a:solidFill>
                <a:latin typeface="Arial" charset="0"/>
              </a:rPr>
              <a:t>Primary Brand/Sector/Affiliation</a:t>
            </a:r>
          </a:p>
          <a:p>
            <a:pPr defTabSz="966788">
              <a:defRPr/>
            </a:pPr>
            <a:r>
              <a:rPr lang="en-US" sz="1100">
                <a:solidFill>
                  <a:srgbClr val="9A928C"/>
                </a:solidFill>
                <a:latin typeface="Arial" charset="0"/>
              </a:rPr>
              <a:t>URL</a:t>
            </a:r>
          </a:p>
          <a:p>
            <a:pPr defTabSz="966788">
              <a:defRPr/>
            </a:pPr>
            <a:endParaRPr lang="en-US" sz="1300"/>
          </a:p>
          <a:p>
            <a:pPr defTabSz="966788">
              <a:defRPr/>
            </a:pPr>
            <a:endParaRPr lang="en-US" sz="1300"/>
          </a:p>
        </p:txBody>
      </p:sp>
      <p:pic>
        <p:nvPicPr>
          <p:cNvPr id="12293" name="Picture 7"/>
          <p:cNvPicPr>
            <a:picLocks noChangeAspect="1" noChangeArrowheads="1"/>
          </p:cNvPicPr>
          <p:nvPr/>
        </p:nvPicPr>
        <p:blipFill>
          <a:blip r:embed="rId2" cstate="print"/>
          <a:srcRect/>
          <a:stretch>
            <a:fillRect/>
          </a:stretch>
        </p:blipFill>
        <p:spPr bwMode="auto">
          <a:xfrm>
            <a:off x="320675" y="0"/>
            <a:ext cx="1919288" cy="185738"/>
          </a:xfrm>
          <a:prstGeom prst="rect">
            <a:avLst/>
          </a:prstGeom>
          <a:noFill/>
          <a:ln w="9525">
            <a:noFill/>
            <a:miter lim="800000"/>
            <a:headEnd/>
            <a:tailEnd/>
          </a:ln>
        </p:spPr>
      </p:pic>
    </p:spTree>
    <p:extLst>
      <p:ext uri="{BB962C8B-B14F-4D97-AF65-F5344CB8AC3E}">
        <p14:creationId xmlns:p14="http://schemas.microsoft.com/office/powerpoint/2010/main" val="36123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8"/>
          <p:cNvSpPr>
            <a:spLocks noGrp="1" noRot="1" noChangeAspect="1" noChangeArrowheads="1" noTextEdit="1"/>
          </p:cNvSpPr>
          <p:nvPr>
            <p:ph type="sldImg" idx="2"/>
          </p:nvPr>
        </p:nvSpPr>
        <p:spPr bwMode="auto">
          <a:xfrm>
            <a:off x="3070225" y="1300163"/>
            <a:ext cx="6421438" cy="4816475"/>
          </a:xfrm>
          <a:prstGeom prst="rect">
            <a:avLst/>
          </a:prstGeom>
          <a:noFill/>
          <a:ln w="9525">
            <a:solidFill>
              <a:srgbClr val="000000"/>
            </a:solidFill>
            <a:miter lim="800000"/>
            <a:headEnd/>
            <a:tailEnd/>
          </a:ln>
        </p:spPr>
      </p:sp>
      <p:sp>
        <p:nvSpPr>
          <p:cNvPr id="68627" name="Rectangle 19"/>
          <p:cNvSpPr>
            <a:spLocks noGrp="1" noChangeArrowheads="1"/>
          </p:cNvSpPr>
          <p:nvPr>
            <p:ph type="body" sz="quarter" idx="3"/>
          </p:nvPr>
        </p:nvSpPr>
        <p:spPr bwMode="auto">
          <a:xfrm>
            <a:off x="239713" y="1300163"/>
            <a:ext cx="2720975" cy="5446712"/>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31" name="Rectangle 23"/>
          <p:cNvSpPr>
            <a:spLocks noChangeArrowheads="1"/>
          </p:cNvSpPr>
          <p:nvPr/>
        </p:nvSpPr>
        <p:spPr bwMode="auto">
          <a:xfrm>
            <a:off x="6235700" y="404813"/>
            <a:ext cx="2995613" cy="352425"/>
          </a:xfrm>
          <a:prstGeom prst="rect">
            <a:avLst/>
          </a:prstGeom>
          <a:noFill/>
          <a:ln w="9525">
            <a:noFill/>
            <a:miter lim="800000"/>
            <a:headEnd/>
            <a:tailEnd/>
          </a:ln>
          <a:effectLst/>
        </p:spPr>
        <p:txBody>
          <a:bodyPr lIns="102718" tIns="53072" rIns="102718" bIns="53072">
            <a:spAutoFit/>
          </a:bodyPr>
          <a:lstStyle/>
          <a:p>
            <a:pPr algn="r" defTabSz="1071563">
              <a:lnSpc>
                <a:spcPct val="90000"/>
              </a:lnSpc>
              <a:defRPr/>
            </a:pPr>
            <a:r>
              <a:rPr lang="en-US" sz="600">
                <a:latin typeface="Arial" charset="0"/>
              </a:rPr>
              <a:t>Title</a:t>
            </a:r>
          </a:p>
          <a:p>
            <a:pPr algn="r" defTabSz="1071563">
              <a:lnSpc>
                <a:spcPct val="90000"/>
              </a:lnSpc>
              <a:defRPr/>
            </a:pPr>
            <a:r>
              <a:rPr lang="en-US" sz="600">
                <a:solidFill>
                  <a:schemeClr val="bg2"/>
                </a:solidFill>
                <a:latin typeface="Arial" charset="0"/>
              </a:rPr>
              <a:t>Date</a:t>
            </a:r>
          </a:p>
          <a:p>
            <a:pPr algn="r" defTabSz="1071563">
              <a:lnSpc>
                <a:spcPct val="90000"/>
              </a:lnSpc>
              <a:defRPr/>
            </a:pPr>
            <a:r>
              <a:rPr lang="en-US" sz="600">
                <a:solidFill>
                  <a:schemeClr val="bg2"/>
                </a:solidFill>
                <a:latin typeface="Arial" charset="0"/>
              </a:rPr>
              <a:t>Page </a:t>
            </a:r>
            <a:fld id="{24B6E163-49AF-4DE7-8E3A-C39C1E721EE8}" type="slidenum">
              <a:rPr lang="en-US" sz="600">
                <a:solidFill>
                  <a:schemeClr val="bg2"/>
                </a:solidFill>
                <a:latin typeface="Arial" charset="0"/>
              </a:rPr>
              <a:pPr algn="r" defTabSz="1071563">
                <a:lnSpc>
                  <a:spcPct val="90000"/>
                </a:lnSpc>
                <a:defRPr/>
              </a:pPr>
              <a:t>‹#›</a:t>
            </a:fld>
            <a:r>
              <a:rPr lang="en-US" sz="600">
                <a:solidFill>
                  <a:schemeClr val="bg2"/>
                </a:solidFill>
                <a:latin typeface="Arial" charset="0"/>
              </a:rPr>
              <a:t> of  16</a:t>
            </a:r>
          </a:p>
        </p:txBody>
      </p:sp>
      <p:sp>
        <p:nvSpPr>
          <p:cNvPr id="68632" name="Rectangle 24"/>
          <p:cNvSpPr>
            <a:spLocks noChangeArrowheads="1"/>
          </p:cNvSpPr>
          <p:nvPr/>
        </p:nvSpPr>
        <p:spPr bwMode="auto">
          <a:xfrm>
            <a:off x="2246313" y="423863"/>
            <a:ext cx="2233612" cy="460375"/>
          </a:xfrm>
          <a:prstGeom prst="rect">
            <a:avLst/>
          </a:prstGeom>
          <a:noFill/>
          <a:ln w="9525">
            <a:noFill/>
            <a:miter lim="800000"/>
            <a:headEnd/>
            <a:tailEnd/>
          </a:ln>
          <a:effectLst/>
        </p:spPr>
        <p:txBody>
          <a:bodyPr lIns="102718" tIns="53072" rIns="102718" bIns="53072">
            <a:spAutoFit/>
          </a:bodyPr>
          <a:lstStyle/>
          <a:p>
            <a:pPr defTabSz="1071563">
              <a:lnSpc>
                <a:spcPct val="90000"/>
              </a:lnSpc>
              <a:defRPr/>
            </a:pPr>
            <a:r>
              <a:rPr lang="en-US" sz="600">
                <a:solidFill>
                  <a:schemeClr val="bg2"/>
                </a:solidFill>
                <a:latin typeface="Arial" charset="0"/>
              </a:rPr>
              <a:t>Name </a:t>
            </a:r>
          </a:p>
          <a:p>
            <a:pPr defTabSz="1071563">
              <a:lnSpc>
                <a:spcPct val="90000"/>
              </a:lnSpc>
              <a:defRPr/>
            </a:pPr>
            <a:r>
              <a:rPr lang="en-US" sz="600">
                <a:solidFill>
                  <a:schemeClr val="bg2"/>
                </a:solidFill>
                <a:latin typeface="Arial" charset="0"/>
              </a:rPr>
              <a:t>Address</a:t>
            </a:r>
          </a:p>
          <a:p>
            <a:pPr defTabSz="1071563">
              <a:lnSpc>
                <a:spcPct val="90000"/>
              </a:lnSpc>
              <a:defRPr/>
            </a:pPr>
            <a:r>
              <a:rPr lang="en-US" sz="600">
                <a:solidFill>
                  <a:schemeClr val="bg2"/>
                </a:solidFill>
                <a:latin typeface="Arial" charset="0"/>
              </a:rPr>
              <a:t>Phone </a:t>
            </a:r>
          </a:p>
          <a:p>
            <a:pPr defTabSz="1071563">
              <a:lnSpc>
                <a:spcPct val="90000"/>
              </a:lnSpc>
              <a:defRPr/>
            </a:pPr>
            <a:r>
              <a:rPr lang="en-US" sz="600">
                <a:solidFill>
                  <a:schemeClr val="bg2"/>
                </a:solidFill>
                <a:latin typeface="Arial" charset="0"/>
              </a:rPr>
              <a:t>email</a:t>
            </a:r>
          </a:p>
        </p:txBody>
      </p:sp>
      <p:pic>
        <p:nvPicPr>
          <p:cNvPr id="8198" name="Picture 25" descr="SUNGARD"/>
          <p:cNvPicPr>
            <a:picLocks noChangeAspect="1" noChangeArrowheads="1"/>
          </p:cNvPicPr>
          <p:nvPr/>
        </p:nvPicPr>
        <p:blipFill>
          <a:blip r:embed="rId2"/>
          <a:srcRect/>
          <a:stretch>
            <a:fillRect/>
          </a:stretch>
        </p:blipFill>
        <p:spPr bwMode="auto">
          <a:xfrm>
            <a:off x="560388" y="473075"/>
            <a:ext cx="939800" cy="160338"/>
          </a:xfrm>
          <a:prstGeom prst="rect">
            <a:avLst/>
          </a:prstGeom>
          <a:noFill/>
          <a:ln w="9525">
            <a:noFill/>
            <a:miter lim="800000"/>
            <a:headEnd/>
            <a:tailEnd/>
          </a:ln>
        </p:spPr>
      </p:pic>
      <p:sp>
        <p:nvSpPr>
          <p:cNvPr id="68634" name="Rectangle 26"/>
          <p:cNvSpPr>
            <a:spLocks noChangeArrowheads="1"/>
          </p:cNvSpPr>
          <p:nvPr/>
        </p:nvSpPr>
        <p:spPr bwMode="auto">
          <a:xfrm>
            <a:off x="385763" y="6854825"/>
            <a:ext cx="8910637" cy="400050"/>
          </a:xfrm>
          <a:prstGeom prst="rect">
            <a:avLst/>
          </a:prstGeom>
          <a:noFill/>
          <a:ln w="9525">
            <a:noFill/>
            <a:miter lim="800000"/>
            <a:headEnd/>
            <a:tailEnd/>
          </a:ln>
          <a:effectLst/>
        </p:spPr>
        <p:txBody>
          <a:bodyPr lIns="102818" tIns="52281" rIns="102818" bIns="52281">
            <a:spAutoFit/>
          </a:bodyPr>
          <a:lstStyle/>
          <a:p>
            <a:pPr defTabSz="966788">
              <a:defRPr/>
            </a:pPr>
            <a:r>
              <a:rPr lang="en-US" sz="600">
                <a:solidFill>
                  <a:schemeClr val="bg2"/>
                </a:solidFill>
                <a:latin typeface="Arial" charset="0"/>
              </a:rPr>
              <a:t>© Copyright SunGard 2007. This document and the software described within are copyrighted with all rights reserved. No part of this document may be reproduced, transcribed, transmitted, stored in an electronic retrieval system, or translated into any language in any form by any means without the prior written permission of SunGard. SunGard makes no warranties, express or implied, in this document. In no event shall SunGard be liable for any indirect, special, incidental or consequential damages arising out of use of this document or the information contained herein.</a:t>
            </a:r>
          </a:p>
        </p:txBody>
      </p:sp>
      <p:sp>
        <p:nvSpPr>
          <p:cNvPr id="68635" name="Line 27"/>
          <p:cNvSpPr>
            <a:spLocks noChangeShapeType="1"/>
          </p:cNvSpPr>
          <p:nvPr/>
        </p:nvSpPr>
        <p:spPr bwMode="auto">
          <a:xfrm>
            <a:off x="484188" y="6886575"/>
            <a:ext cx="8677275" cy="0"/>
          </a:xfrm>
          <a:prstGeom prst="line">
            <a:avLst/>
          </a:prstGeom>
          <a:noFill/>
          <a:ln w="3175">
            <a:solidFill>
              <a:schemeClr val="bg2"/>
            </a:solidFill>
            <a:round/>
            <a:headEnd/>
            <a:tailEnd/>
          </a:ln>
          <a:effectLst/>
        </p:spPr>
        <p:txBody>
          <a:bodyPr anchor="ctr"/>
          <a:lstStyle/>
          <a:p>
            <a:pPr>
              <a:defRPr/>
            </a:pPr>
            <a:endParaRPr lang="en-GB"/>
          </a:p>
        </p:txBody>
      </p:sp>
    </p:spTree>
    <p:extLst>
      <p:ext uri="{BB962C8B-B14F-4D97-AF65-F5344CB8AC3E}">
        <p14:creationId xmlns:p14="http://schemas.microsoft.com/office/powerpoint/2010/main" val="3409008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pPr eaLnBrk="1" hangingPunct="1"/>
            <a:r>
              <a:rPr lang="en-US" smtClean="0"/>
              <a:t>clare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pPr eaLnBrk="1" hangingPunct="1"/>
            <a:r>
              <a:rPr lang="en-US" smtClean="0"/>
              <a:t>clare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pPr eaLnBrk="1" hangingPunct="1"/>
            <a:r>
              <a:rPr lang="en-US" smtClean="0"/>
              <a:t>clare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3" descr="gears"/>
          <p:cNvPicPr>
            <a:picLocks noChangeAspect="1" noChangeArrowheads="1"/>
          </p:cNvPicPr>
          <p:nvPr userDrawn="1"/>
        </p:nvPicPr>
        <p:blipFill>
          <a:blip r:embed="rId2" cstate="print"/>
          <a:srcRect l="5576"/>
          <a:stretch>
            <a:fillRect/>
          </a:stretch>
        </p:blipFill>
        <p:spPr bwMode="auto">
          <a:xfrm>
            <a:off x="4763" y="0"/>
            <a:ext cx="9139237" cy="3132138"/>
          </a:xfrm>
          <a:prstGeom prst="rect">
            <a:avLst/>
          </a:prstGeom>
          <a:noFill/>
          <a:ln w="9525">
            <a:noFill/>
            <a:miter lim="800000"/>
            <a:headEnd/>
            <a:tailEnd/>
          </a:ln>
        </p:spPr>
      </p:pic>
      <p:pic>
        <p:nvPicPr>
          <p:cNvPr id="6" name="Picture 33"/>
          <p:cNvPicPr>
            <a:picLocks noChangeAspect="1" noChangeArrowheads="1"/>
          </p:cNvPicPr>
          <p:nvPr userDrawn="1"/>
        </p:nvPicPr>
        <p:blipFill>
          <a:blip r:embed="rId3" cstate="print"/>
          <a:srcRect/>
          <a:stretch>
            <a:fillRect/>
          </a:stretch>
        </p:blipFill>
        <p:spPr bwMode="auto">
          <a:xfrm>
            <a:off x="7315200" y="2971800"/>
            <a:ext cx="1828800" cy="914400"/>
          </a:xfrm>
          <a:prstGeom prst="rect">
            <a:avLst/>
          </a:prstGeom>
          <a:noFill/>
          <a:ln w="9525">
            <a:noFill/>
            <a:miter lim="800000"/>
            <a:headEnd/>
            <a:tailEnd/>
          </a:ln>
        </p:spPr>
      </p:pic>
      <p:sp>
        <p:nvSpPr>
          <p:cNvPr id="7" name="Line 6"/>
          <p:cNvSpPr>
            <a:spLocks noChangeShapeType="1"/>
          </p:cNvSpPr>
          <p:nvPr userDrawn="1"/>
        </p:nvSpPr>
        <p:spPr bwMode="auto">
          <a:xfrm>
            <a:off x="7315200" y="2971800"/>
            <a:ext cx="0" cy="914400"/>
          </a:xfrm>
          <a:prstGeom prst="line">
            <a:avLst/>
          </a:prstGeom>
          <a:noFill/>
          <a:ln w="50800">
            <a:solidFill>
              <a:schemeClr val="bg1"/>
            </a:solidFill>
            <a:round/>
            <a:headEnd/>
            <a:tailEnd/>
          </a:ln>
          <a:effectLst/>
        </p:spPr>
        <p:txBody>
          <a:bodyPr wrap="none" anchor="ctr"/>
          <a:lstStyle/>
          <a:p>
            <a:pPr>
              <a:defRPr/>
            </a:pPr>
            <a:endParaRPr lang="en-GB"/>
          </a:p>
        </p:txBody>
      </p:sp>
      <p:pic>
        <p:nvPicPr>
          <p:cNvPr id="8" name="Picture 22"/>
          <p:cNvPicPr>
            <a:picLocks noChangeAspect="1" noChangeArrowheads="1"/>
          </p:cNvPicPr>
          <p:nvPr userDrawn="1"/>
        </p:nvPicPr>
        <p:blipFill>
          <a:blip r:embed="rId4" cstate="print"/>
          <a:srcRect/>
          <a:stretch>
            <a:fillRect/>
          </a:stretch>
        </p:blipFill>
        <p:spPr bwMode="auto">
          <a:xfrm>
            <a:off x="0" y="2971800"/>
            <a:ext cx="914400" cy="914400"/>
          </a:xfrm>
          <a:prstGeom prst="rect">
            <a:avLst/>
          </a:prstGeom>
          <a:noFill/>
          <a:ln w="9525">
            <a:noFill/>
            <a:miter lim="800000"/>
            <a:headEnd/>
            <a:tailEnd/>
          </a:ln>
        </p:spPr>
      </p:pic>
      <p:sp>
        <p:nvSpPr>
          <p:cNvPr id="35842" name="Rectangle 2"/>
          <p:cNvSpPr>
            <a:spLocks noGrp="1" noChangeArrowheads="1"/>
          </p:cNvSpPr>
          <p:nvPr>
            <p:ph type="ctrTitle"/>
          </p:nvPr>
        </p:nvSpPr>
        <p:spPr>
          <a:xfrm>
            <a:off x="914400" y="2971800"/>
            <a:ext cx="6399213" cy="914400"/>
          </a:xfrm>
        </p:spPr>
        <p:txBody>
          <a:bodyPr/>
          <a:lstStyle>
            <a:lvl1pPr>
              <a:defRPr/>
            </a:lvl1pPr>
          </a:lstStyle>
          <a:p>
            <a:r>
              <a:rPr lang="en-US"/>
              <a:t>Click to edit Master title style</a:t>
            </a:r>
          </a:p>
        </p:txBody>
      </p:sp>
      <p:sp>
        <p:nvSpPr>
          <p:cNvPr id="35843" name="Rectangle 3"/>
          <p:cNvSpPr>
            <a:spLocks noGrp="1" noChangeArrowheads="1"/>
          </p:cNvSpPr>
          <p:nvPr>
            <p:ph type="subTitle" idx="1"/>
          </p:nvPr>
        </p:nvSpPr>
        <p:spPr>
          <a:xfrm>
            <a:off x="914400" y="4114800"/>
            <a:ext cx="6858000" cy="1752600"/>
          </a:xfrm>
        </p:spPr>
        <p:txBody>
          <a:bodyPr/>
          <a:lstStyle>
            <a:lvl1pPr marL="0" indent="0">
              <a:buFont typeface="Wingdings" pitchFamily="2" charset="2"/>
              <a:buNone/>
              <a:defRPr sz="1600"/>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0"/>
            <a:ext cx="2057400" cy="5638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1143000"/>
            <a:ext cx="3924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91100" y="1143000"/>
            <a:ext cx="3924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8229600" cy="914400"/>
          </a:xfrm>
          <a:prstGeom prst="rect">
            <a:avLst/>
          </a:prstGeom>
          <a:solidFill>
            <a:srgbClr val="A72127"/>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143000"/>
            <a:ext cx="8001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23"/>
          <p:cNvPicPr>
            <a:picLocks noChangeAspect="1" noChangeArrowheads="1"/>
          </p:cNvPicPr>
          <p:nvPr/>
        </p:nvPicPr>
        <p:blipFill>
          <a:blip r:embed="rId13" cstate="print"/>
          <a:srcRect/>
          <a:stretch>
            <a:fillRect/>
          </a:stretch>
        </p:blipFill>
        <p:spPr bwMode="auto">
          <a:xfrm>
            <a:off x="0" y="0"/>
            <a:ext cx="914400"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p:transition>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rgbClr val="A72127"/>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A72127"/>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A72127"/>
        </a:buClr>
        <a:buFont typeface="Wingdings" pitchFamily="2" charset="2"/>
        <a:buChar char="§"/>
        <a:defRPr>
          <a:solidFill>
            <a:schemeClr val="tx1"/>
          </a:solidFill>
          <a:latin typeface="+mn-lt"/>
        </a:defRPr>
      </a:lvl3pPr>
      <a:lvl4pPr marL="1600200" indent="-228600" algn="l" rtl="0" eaLnBrk="0" fontAlgn="base" hangingPunct="0">
        <a:spcBef>
          <a:spcPct val="20000"/>
        </a:spcBef>
        <a:spcAft>
          <a:spcPct val="0"/>
        </a:spcAft>
        <a:buClr>
          <a:srgbClr val="A72127"/>
        </a:buClr>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rgbClr val="A72127"/>
        </a:buClr>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ha97.com/tag/freebs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ha97.com/tag/freebs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ha97.com/tag/freebs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ha97.com/tag/apach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ha97.com/category/linu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ha97.com/tag/linu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971800"/>
            <a:ext cx="7015186" cy="914400"/>
          </a:xfrm>
        </p:spPr>
        <p:txBody>
          <a:bodyPr/>
          <a:lstStyle/>
          <a:p>
            <a:pPr eaLnBrk="1" hangingPunct="1"/>
            <a:r>
              <a:rPr lang="en-US" altLang="zh-CN" dirty="0" smtClean="0">
                <a:latin typeface="微软雅黑" pitchFamily="34" charset="-122"/>
                <a:ea typeface="微软雅黑" pitchFamily="34" charset="-122"/>
              </a:rPr>
              <a:t>NGBF—</a:t>
            </a:r>
            <a:r>
              <a:rPr lang="zh-CN" altLang="en-US" dirty="0" smtClean="0">
                <a:latin typeface="微软雅黑" pitchFamily="34" charset="-122"/>
                <a:ea typeface="微软雅黑" pitchFamily="34" charset="-122"/>
              </a:rPr>
              <a:t>开源证书介绍</a:t>
            </a:r>
            <a:endParaRPr lang="en-US" dirty="0" smtClean="0">
              <a:latin typeface="微软雅黑" pitchFamily="34" charset="-122"/>
              <a:ea typeface="微软雅黑" pitchFamily="34" charset="-122"/>
            </a:endParaRPr>
          </a:p>
        </p:txBody>
      </p:sp>
      <p:sp>
        <p:nvSpPr>
          <p:cNvPr id="3075" name="Rectangle 3"/>
          <p:cNvSpPr>
            <a:spLocks noGrp="1" noChangeArrowheads="1"/>
          </p:cNvSpPr>
          <p:nvPr>
            <p:ph type="subTitle" idx="1"/>
          </p:nvPr>
        </p:nvSpPr>
        <p:spPr>
          <a:xfrm>
            <a:off x="1008112" y="4797152"/>
            <a:ext cx="2627784" cy="1008112"/>
          </a:xfrm>
        </p:spPr>
        <p:txBody>
          <a:bodyPr/>
          <a:lstStyle/>
          <a:p>
            <a:pPr marL="304800" indent="-304800" eaLnBrk="1" hangingPunct="1">
              <a:lnSpc>
                <a:spcPct val="150000"/>
              </a:lnSpc>
              <a:spcBef>
                <a:spcPct val="0"/>
              </a:spcBef>
            </a:pPr>
            <a:r>
              <a:rPr lang="en-US" altLang="zh-CN" sz="2000" b="1" dirty="0" smtClean="0"/>
              <a:t>SunGard China</a:t>
            </a:r>
          </a:p>
          <a:p>
            <a:pPr marL="304800" indent="-304800" eaLnBrk="1" hangingPunct="1">
              <a:lnSpc>
                <a:spcPct val="150000"/>
              </a:lnSpc>
              <a:spcBef>
                <a:spcPct val="0"/>
              </a:spcBef>
            </a:pPr>
            <a:r>
              <a:rPr lang="zh-CN" altLang="en-US" sz="2000" b="1" dirty="0" smtClean="0"/>
              <a:t>技术总部</a:t>
            </a:r>
            <a:endParaRPr lang="en-US" altLang="zh-CN" sz="2000" b="1" dirty="0" smtClean="0"/>
          </a:p>
          <a:p>
            <a:pPr marL="304800" indent="-304800" eaLnBrk="1" hangingPunct="1">
              <a:lnSpc>
                <a:spcPct val="150000"/>
              </a:lnSpc>
              <a:spcBef>
                <a:spcPct val="0"/>
              </a:spcBef>
            </a:pPr>
            <a:r>
              <a:rPr lang="en-US" altLang="zh-CN" sz="2000" b="1" dirty="0" smtClean="0"/>
              <a:t>2013</a:t>
            </a:r>
            <a:r>
              <a:rPr lang="zh-CN" altLang="en-US" sz="2000" b="1" dirty="0" smtClean="0"/>
              <a:t>年</a:t>
            </a:r>
            <a:r>
              <a:rPr lang="en-US" altLang="zh-CN" sz="2000" b="1" dirty="0" smtClean="0"/>
              <a:t>9</a:t>
            </a:r>
            <a:r>
              <a:rPr lang="zh-CN" altLang="en-US" sz="2000" b="1" dirty="0" smtClean="0"/>
              <a:t>月</a:t>
            </a:r>
            <a:endParaRPr lang="en-US" altLang="zh-CN" sz="2000" b="1"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smtClean="0"/>
          </a:p>
        </p:txBody>
      </p:sp>
      <p:sp>
        <p:nvSpPr>
          <p:cNvPr id="4099" name="Rectangle 3"/>
          <p:cNvSpPr>
            <a:spLocks noGrp="1" noChangeArrowheads="1"/>
          </p:cNvSpPr>
          <p:nvPr>
            <p:ph type="body" idx="1"/>
          </p:nvPr>
        </p:nvSpPr>
        <p:spPr/>
        <p:txBody>
          <a:bodyPr/>
          <a:lstStyle/>
          <a:p>
            <a:pPr eaLnBrk="1" hangingPunct="1"/>
            <a:endParaRPr lang="en-US" smtClean="0"/>
          </a:p>
        </p:txBody>
      </p:sp>
      <p:sp>
        <p:nvSpPr>
          <p:cNvPr id="4100" name="Rectangle 4"/>
          <p:cNvSpPr>
            <a:spLocks noChangeArrowheads="1"/>
          </p:cNvSpPr>
          <p:nvPr/>
        </p:nvSpPr>
        <p:spPr bwMode="auto">
          <a:xfrm>
            <a:off x="0" y="-27384"/>
            <a:ext cx="9144000" cy="6858000"/>
          </a:xfrm>
          <a:prstGeom prst="rect">
            <a:avLst/>
          </a:prstGeom>
          <a:solidFill>
            <a:srgbClr val="B0232A"/>
          </a:solidFill>
          <a:ln w="9525">
            <a:solidFill>
              <a:srgbClr val="B0232A"/>
            </a:solidFill>
            <a:miter lim="800000"/>
            <a:headEnd/>
            <a:tailEnd/>
          </a:ln>
        </p:spPr>
        <p:txBody>
          <a:bodyPr wrap="none" anchor="ctr"/>
          <a:lstStyle/>
          <a:p>
            <a:endParaRPr lang="en-GB"/>
          </a:p>
        </p:txBody>
      </p:sp>
      <p:sp>
        <p:nvSpPr>
          <p:cNvPr id="4101" name="Text Box 5"/>
          <p:cNvSpPr txBox="1">
            <a:spLocks noChangeArrowheads="1"/>
          </p:cNvSpPr>
          <p:nvPr/>
        </p:nvSpPr>
        <p:spPr bwMode="auto">
          <a:xfrm>
            <a:off x="914400" y="3581400"/>
            <a:ext cx="8229600" cy="646331"/>
          </a:xfrm>
          <a:prstGeom prst="rect">
            <a:avLst/>
          </a:prstGeom>
          <a:noFill/>
          <a:ln w="9525">
            <a:noFill/>
            <a:miter lim="800000"/>
            <a:headEnd/>
            <a:tailEnd/>
          </a:ln>
        </p:spPr>
        <p:txBody>
          <a:bodyPr wrap="square">
            <a:spAutoFit/>
          </a:bodyPr>
          <a:lstStyle/>
          <a:p>
            <a:pPr>
              <a:spcBef>
                <a:spcPct val="50000"/>
              </a:spcBef>
            </a:pPr>
            <a:r>
              <a:rPr lang="zh-CN" altLang="en-US" sz="3600" b="1" dirty="0" smtClean="0">
                <a:solidFill>
                  <a:schemeClr val="bg1"/>
                </a:solidFill>
                <a:latin typeface="微软雅黑" pitchFamily="34" charset="-122"/>
                <a:ea typeface="微软雅黑" pitchFamily="34" charset="-122"/>
              </a:rPr>
              <a:t>常见证书介绍</a:t>
            </a:r>
            <a:endParaRPr lang="en-US" sz="3600" b="1" dirty="0">
              <a:solidFill>
                <a:schemeClr val="bg1"/>
              </a:solidFill>
              <a:latin typeface="微软雅黑" pitchFamily="34" charset="-122"/>
              <a:ea typeface="微软雅黑" pitchFamily="34" charset="-122"/>
            </a:endParaRPr>
          </a:p>
        </p:txBody>
      </p:sp>
      <p:sp>
        <p:nvSpPr>
          <p:cNvPr id="4102" name="Rectangle 6"/>
          <p:cNvSpPr>
            <a:spLocks noChangeArrowheads="1"/>
          </p:cNvSpPr>
          <p:nvPr/>
        </p:nvSpPr>
        <p:spPr bwMode="auto">
          <a:xfrm>
            <a:off x="0" y="3429000"/>
            <a:ext cx="914400" cy="914400"/>
          </a:xfrm>
          <a:prstGeom prst="rect">
            <a:avLst/>
          </a:prstGeom>
          <a:noFill/>
          <a:ln w="9525">
            <a:solidFill>
              <a:schemeClr val="bg1"/>
            </a:solidFill>
            <a:miter lim="800000"/>
            <a:headEnd/>
            <a:tailEnd/>
          </a:ln>
        </p:spPr>
        <p:txBody>
          <a:bodyPr wrap="none" anchor="ctr"/>
          <a:lstStyle/>
          <a:p>
            <a:endParaRPr lang="en-GB"/>
          </a:p>
        </p:txBody>
      </p:sp>
      <p:sp>
        <p:nvSpPr>
          <p:cNvPr id="4103" name="Rectangle 7"/>
          <p:cNvSpPr>
            <a:spLocks noChangeArrowheads="1"/>
          </p:cNvSpPr>
          <p:nvPr/>
        </p:nvSpPr>
        <p:spPr bwMode="auto">
          <a:xfrm>
            <a:off x="914400" y="3427413"/>
            <a:ext cx="8229600" cy="914400"/>
          </a:xfrm>
          <a:prstGeom prst="rect">
            <a:avLst/>
          </a:prstGeom>
          <a:noFill/>
          <a:ln w="9525">
            <a:solidFill>
              <a:schemeClr val="bg1"/>
            </a:solidFill>
            <a:miter lim="800000"/>
            <a:headEnd/>
            <a:tailEnd/>
          </a:ln>
        </p:spPr>
        <p:txBody>
          <a:bodyPr wrap="none" anchor="ctr"/>
          <a:lstStyle/>
          <a:p>
            <a:endParaRPr lang="en-GB"/>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262979"/>
          </a:xfrm>
          <a:prstGeom prst="rect">
            <a:avLst/>
          </a:prstGeom>
          <a:noFill/>
        </p:spPr>
        <p:txBody>
          <a:bodyPr wrap="square" rtlCol="0">
            <a:spAutoFit/>
          </a:bodyPr>
          <a:lstStyle/>
          <a:p>
            <a:r>
              <a:rPr lang="en-US" altLang="zh-CN" b="1" dirty="0"/>
              <a:t>BSD(original BSD license</a:t>
            </a:r>
            <a:r>
              <a:rPr lang="zh-CN" altLang="zh-CN" b="1" dirty="0"/>
              <a:t>、</a:t>
            </a:r>
            <a:r>
              <a:rPr lang="en-US" altLang="zh-CN" b="1" dirty="0">
                <a:hlinkClick r:id="rId3" tooltip="FreeBSD"/>
              </a:rPr>
              <a:t>FreeBSD</a:t>
            </a:r>
            <a:r>
              <a:rPr lang="en-US" altLang="zh-CN" b="1" dirty="0"/>
              <a:t> </a:t>
            </a:r>
            <a:r>
              <a:rPr lang="en-US" altLang="zh-CN" b="1" dirty="0" smtClean="0"/>
              <a:t>license)</a:t>
            </a:r>
          </a:p>
          <a:p>
            <a:endParaRPr lang="en-US" altLang="zh-CN" b="1" dirty="0" smtClean="0"/>
          </a:p>
          <a:p>
            <a:r>
              <a:rPr lang="en-US" altLang="zh-CN" dirty="0"/>
              <a:t>BSD</a:t>
            </a:r>
            <a:r>
              <a:rPr lang="zh-CN" altLang="zh-CN" dirty="0"/>
              <a:t>开源协议是一个给予使用者很大自由的协议</a:t>
            </a:r>
            <a:r>
              <a:rPr lang="en-US" altLang="zh-CN" dirty="0"/>
              <a:t>.</a:t>
            </a:r>
            <a:r>
              <a:rPr lang="zh-CN" altLang="zh-CN" dirty="0"/>
              <a:t>基本上使用者可以</a:t>
            </a:r>
            <a:r>
              <a:rPr lang="en-US" altLang="zh-CN" dirty="0"/>
              <a:t>“</a:t>
            </a:r>
            <a:r>
              <a:rPr lang="zh-CN" altLang="zh-CN" dirty="0"/>
              <a:t>为所欲为</a:t>
            </a:r>
            <a:r>
              <a:rPr lang="en-US" altLang="zh-CN" dirty="0"/>
              <a:t>”</a:t>
            </a:r>
            <a:r>
              <a:rPr lang="zh-CN" altLang="zh-CN" dirty="0"/>
              <a:t>可以自由的使用</a:t>
            </a:r>
            <a:r>
              <a:rPr lang="en-US" altLang="zh-CN" dirty="0"/>
              <a:t>,</a:t>
            </a:r>
            <a:r>
              <a:rPr lang="zh-CN" altLang="zh-CN" dirty="0"/>
              <a:t>修改源代码</a:t>
            </a:r>
            <a:r>
              <a:rPr lang="en-US" altLang="zh-CN" dirty="0"/>
              <a:t>,</a:t>
            </a:r>
            <a:r>
              <a:rPr lang="zh-CN" altLang="zh-CN" dirty="0"/>
              <a:t>也可以将修改后的代码作为开源或者专有软件再发布</a:t>
            </a:r>
            <a:r>
              <a:rPr lang="en-US" altLang="zh-CN" dirty="0"/>
              <a:t>.</a:t>
            </a:r>
            <a:r>
              <a:rPr lang="zh-CN" altLang="zh-CN" dirty="0"/>
              <a:t>但</a:t>
            </a:r>
            <a:r>
              <a:rPr lang="en-US" altLang="zh-CN" dirty="0"/>
              <a:t>“</a:t>
            </a:r>
            <a:r>
              <a:rPr lang="zh-CN" altLang="zh-CN" dirty="0"/>
              <a:t>为所欲为</a:t>
            </a:r>
            <a:r>
              <a:rPr lang="en-US" altLang="zh-CN" dirty="0"/>
              <a:t>”</a:t>
            </a:r>
            <a:r>
              <a:rPr lang="zh-CN" altLang="zh-CN" dirty="0"/>
              <a:t>的前提当你发布使用了</a:t>
            </a:r>
            <a:r>
              <a:rPr lang="en-US" altLang="zh-CN" dirty="0"/>
              <a:t>BSD</a:t>
            </a:r>
            <a:r>
              <a:rPr lang="zh-CN" altLang="zh-CN" dirty="0"/>
              <a:t>协议的代码</a:t>
            </a:r>
            <a:r>
              <a:rPr lang="en-US" altLang="zh-CN" dirty="0"/>
              <a:t>,</a:t>
            </a:r>
            <a:r>
              <a:rPr lang="zh-CN" altLang="zh-CN" dirty="0"/>
              <a:t>或则以</a:t>
            </a:r>
            <a:r>
              <a:rPr lang="en-US" altLang="zh-CN" dirty="0"/>
              <a:t>BSD</a:t>
            </a:r>
            <a:r>
              <a:rPr lang="zh-CN" altLang="zh-CN" dirty="0"/>
              <a:t>协议代码为基础做二次开发自己的产品时</a:t>
            </a:r>
            <a:r>
              <a:rPr lang="en-US" altLang="zh-CN" dirty="0"/>
              <a:t>,</a:t>
            </a:r>
            <a:r>
              <a:rPr lang="zh-CN" altLang="zh-CN" dirty="0"/>
              <a:t>需要满足三个条件</a:t>
            </a:r>
            <a:r>
              <a:rPr lang="en-US" altLang="zh-CN" dirty="0"/>
              <a:t>:</a:t>
            </a:r>
            <a:endParaRPr lang="zh-CN" altLang="zh-CN" dirty="0"/>
          </a:p>
          <a:p>
            <a:r>
              <a:rPr lang="en-US" altLang="zh-CN" dirty="0"/>
              <a:t>1. </a:t>
            </a:r>
            <a:r>
              <a:rPr lang="zh-CN" altLang="zh-CN" dirty="0"/>
              <a:t>如果再发布的产品中包含源代码</a:t>
            </a:r>
            <a:r>
              <a:rPr lang="en-US" altLang="zh-CN" dirty="0"/>
              <a:t>,</a:t>
            </a:r>
            <a:r>
              <a:rPr lang="zh-CN" altLang="zh-CN" dirty="0"/>
              <a:t>则在源代码中必须带有原来代码中的</a:t>
            </a:r>
            <a:r>
              <a:rPr lang="en-US" altLang="zh-CN" dirty="0"/>
              <a:t>BSD</a:t>
            </a:r>
            <a:r>
              <a:rPr lang="zh-CN" altLang="zh-CN" dirty="0"/>
              <a:t>协议</a:t>
            </a:r>
            <a:r>
              <a:rPr lang="en-US" altLang="zh-CN" dirty="0"/>
              <a:t>.</a:t>
            </a:r>
            <a:endParaRPr lang="zh-CN" altLang="zh-CN" dirty="0"/>
          </a:p>
          <a:p>
            <a:r>
              <a:rPr lang="en-US" altLang="zh-CN" dirty="0"/>
              <a:t>2. </a:t>
            </a:r>
            <a:r>
              <a:rPr lang="zh-CN" altLang="zh-CN" dirty="0"/>
              <a:t>如果再发布的只是二进制类库</a:t>
            </a:r>
            <a:r>
              <a:rPr lang="en-US" altLang="zh-CN" dirty="0"/>
              <a:t>/</a:t>
            </a:r>
            <a:r>
              <a:rPr lang="zh-CN" altLang="zh-CN" dirty="0"/>
              <a:t>软件</a:t>
            </a:r>
            <a:r>
              <a:rPr lang="en-US" altLang="zh-CN" dirty="0"/>
              <a:t>,</a:t>
            </a:r>
            <a:r>
              <a:rPr lang="zh-CN" altLang="zh-CN" dirty="0"/>
              <a:t>则需要在类库</a:t>
            </a:r>
            <a:r>
              <a:rPr lang="en-US" altLang="zh-CN" dirty="0"/>
              <a:t>/</a:t>
            </a:r>
            <a:r>
              <a:rPr lang="zh-CN" altLang="zh-CN" dirty="0"/>
              <a:t>软件的文档和版权声明中包含原来代码中的</a:t>
            </a:r>
            <a:r>
              <a:rPr lang="en-US" altLang="zh-CN" dirty="0"/>
              <a:t>BSD</a:t>
            </a:r>
            <a:r>
              <a:rPr lang="zh-CN" altLang="zh-CN" dirty="0"/>
              <a:t>协议</a:t>
            </a:r>
            <a:r>
              <a:rPr lang="en-US" altLang="zh-CN" dirty="0"/>
              <a:t>.</a:t>
            </a:r>
            <a:endParaRPr lang="zh-CN" altLang="zh-CN" dirty="0"/>
          </a:p>
          <a:p>
            <a:r>
              <a:rPr lang="en-US" altLang="zh-CN" dirty="0"/>
              <a:t>3. </a:t>
            </a:r>
            <a:r>
              <a:rPr lang="zh-CN" altLang="zh-CN" dirty="0"/>
              <a:t>不可以用开源代码的作者</a:t>
            </a:r>
            <a:r>
              <a:rPr lang="en-US" altLang="zh-CN" dirty="0"/>
              <a:t>/</a:t>
            </a:r>
            <a:r>
              <a:rPr lang="zh-CN" altLang="zh-CN" dirty="0"/>
              <a:t>机构名字和原来产品的名字做市场推广</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7489624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4893647"/>
          </a:xfrm>
          <a:prstGeom prst="rect">
            <a:avLst/>
          </a:prstGeom>
          <a:noFill/>
        </p:spPr>
        <p:txBody>
          <a:bodyPr wrap="square" rtlCol="0">
            <a:spAutoFit/>
          </a:bodyPr>
          <a:lstStyle/>
          <a:p>
            <a:r>
              <a:rPr lang="en-US" altLang="zh-CN" b="1" dirty="0"/>
              <a:t>BSD(original BSD license</a:t>
            </a:r>
            <a:r>
              <a:rPr lang="zh-CN" altLang="zh-CN" b="1" dirty="0"/>
              <a:t>、</a:t>
            </a:r>
            <a:r>
              <a:rPr lang="en-US" altLang="zh-CN" b="1" dirty="0">
                <a:hlinkClick r:id="rId3" tooltip="FreeBSD"/>
              </a:rPr>
              <a:t>FreeBSD</a:t>
            </a:r>
            <a:r>
              <a:rPr lang="en-US" altLang="zh-CN" b="1" dirty="0"/>
              <a:t> </a:t>
            </a:r>
            <a:r>
              <a:rPr lang="en-US" altLang="zh-CN" b="1" dirty="0" smtClean="0"/>
              <a:t>license)</a:t>
            </a:r>
          </a:p>
          <a:p>
            <a:endParaRPr lang="en-US" altLang="zh-CN" b="1" dirty="0" smtClean="0"/>
          </a:p>
          <a:p>
            <a:r>
              <a:rPr lang="zh-CN" altLang="zh-CN" dirty="0"/>
              <a:t>其实这几个规则约定的目的也只是达到一个目的</a:t>
            </a:r>
            <a:r>
              <a:rPr lang="en-US" altLang="zh-CN" dirty="0"/>
              <a:t>:</a:t>
            </a:r>
            <a:r>
              <a:rPr lang="zh-CN" altLang="zh-CN" dirty="0"/>
              <a:t>是他人的东西</a:t>
            </a:r>
            <a:r>
              <a:rPr lang="en-US" altLang="zh-CN" dirty="0"/>
              <a:t>,</a:t>
            </a:r>
            <a:r>
              <a:rPr lang="zh-CN" altLang="zh-CN" dirty="0"/>
              <a:t>别人以</a:t>
            </a:r>
            <a:r>
              <a:rPr lang="en-US" altLang="zh-CN" dirty="0"/>
              <a:t>BSD</a:t>
            </a:r>
            <a:r>
              <a:rPr lang="zh-CN" altLang="zh-CN" dirty="0"/>
              <a:t>开源了</a:t>
            </a:r>
            <a:r>
              <a:rPr lang="en-US" altLang="zh-CN" dirty="0"/>
              <a:t>,</a:t>
            </a:r>
            <a:r>
              <a:rPr lang="zh-CN" altLang="zh-CN" dirty="0"/>
              <a:t>你就不能不做任何声明而占为己有</a:t>
            </a:r>
            <a:r>
              <a:rPr lang="en-US" altLang="zh-CN" dirty="0"/>
              <a:t>,</a:t>
            </a:r>
            <a:r>
              <a:rPr lang="zh-CN" altLang="zh-CN" dirty="0"/>
              <a:t>更不能用他人的名义来做商业推广</a:t>
            </a:r>
            <a:r>
              <a:rPr lang="en-US" altLang="zh-CN" dirty="0"/>
              <a:t>.</a:t>
            </a:r>
            <a:r>
              <a:rPr lang="zh-CN" altLang="zh-CN" dirty="0"/>
              <a:t>你只对你自己的东西拥有绝对控制权</a:t>
            </a:r>
            <a:r>
              <a:rPr lang="en-US" altLang="zh-CN" dirty="0"/>
              <a:t>.</a:t>
            </a:r>
            <a:endParaRPr lang="zh-CN" altLang="zh-CN" dirty="0"/>
          </a:p>
          <a:p>
            <a:r>
              <a:rPr lang="en-US" altLang="zh-CN" dirty="0"/>
              <a:t> </a:t>
            </a:r>
            <a:endParaRPr lang="zh-CN" altLang="zh-CN" dirty="0"/>
          </a:p>
          <a:p>
            <a:r>
              <a:rPr lang="zh-CN" altLang="zh-CN" dirty="0"/>
              <a:t>举个例子</a:t>
            </a:r>
            <a:r>
              <a:rPr lang="en-US" altLang="zh-CN" dirty="0"/>
              <a:t>,</a:t>
            </a:r>
            <a:r>
              <a:rPr lang="zh-CN" altLang="zh-CN" dirty="0"/>
              <a:t>你用开源代码</a:t>
            </a:r>
            <a:r>
              <a:rPr lang="en-US" altLang="zh-CN" dirty="0"/>
              <a:t>(A)</a:t>
            </a:r>
            <a:r>
              <a:rPr lang="zh-CN" altLang="zh-CN" dirty="0"/>
              <a:t>修改或做其他增添之后</a:t>
            </a:r>
            <a:r>
              <a:rPr lang="en-US" altLang="zh-CN" dirty="0"/>
              <a:t>,</a:t>
            </a:r>
            <a:r>
              <a:rPr lang="zh-CN" altLang="zh-CN" dirty="0"/>
              <a:t>产生了产品</a:t>
            </a:r>
            <a:r>
              <a:rPr lang="en-US" altLang="zh-CN" dirty="0"/>
              <a:t>B,</a:t>
            </a:r>
            <a:r>
              <a:rPr lang="zh-CN" altLang="zh-CN" dirty="0"/>
              <a:t>这时候</a:t>
            </a:r>
            <a:r>
              <a:rPr lang="en-US" altLang="zh-CN" dirty="0"/>
              <a:t>,</a:t>
            </a:r>
            <a:r>
              <a:rPr lang="zh-CN" altLang="zh-CN" dirty="0"/>
              <a:t>你对</a:t>
            </a:r>
            <a:r>
              <a:rPr lang="en-US" altLang="zh-CN" dirty="0"/>
              <a:t>B</a:t>
            </a:r>
            <a:r>
              <a:rPr lang="zh-CN" altLang="zh-CN" dirty="0"/>
              <a:t>的控制由你自己决定</a:t>
            </a:r>
            <a:r>
              <a:rPr lang="en-US" altLang="zh-CN" dirty="0"/>
              <a:t>,</a:t>
            </a:r>
            <a:r>
              <a:rPr lang="zh-CN" altLang="zh-CN" dirty="0"/>
              <a:t>你可以用任何协议再开源</a:t>
            </a:r>
            <a:r>
              <a:rPr lang="en-US" altLang="zh-CN" dirty="0"/>
              <a:t>,</a:t>
            </a:r>
            <a:r>
              <a:rPr lang="zh-CN" altLang="zh-CN" dirty="0"/>
              <a:t>也可以闭源商业发布</a:t>
            </a:r>
            <a:r>
              <a:rPr lang="en-US" altLang="zh-CN" dirty="0"/>
              <a:t>.</a:t>
            </a:r>
            <a:r>
              <a:rPr lang="zh-CN" altLang="zh-CN" dirty="0"/>
              <a:t>但</a:t>
            </a:r>
            <a:r>
              <a:rPr lang="en-US" altLang="zh-CN" dirty="0"/>
              <a:t>,</a:t>
            </a:r>
            <a:r>
              <a:rPr lang="zh-CN" altLang="zh-CN" dirty="0"/>
              <a:t>因为如果</a:t>
            </a:r>
            <a:r>
              <a:rPr lang="en-US" altLang="zh-CN" dirty="0"/>
              <a:t>B</a:t>
            </a:r>
            <a:r>
              <a:rPr lang="zh-CN" altLang="zh-CN" dirty="0"/>
              <a:t>中包含了</a:t>
            </a:r>
            <a:r>
              <a:rPr lang="en-US" altLang="zh-CN" dirty="0"/>
              <a:t>A</a:t>
            </a:r>
            <a:r>
              <a:rPr lang="zh-CN" altLang="zh-CN" dirty="0"/>
              <a:t>或</a:t>
            </a:r>
            <a:r>
              <a:rPr lang="en-US" altLang="zh-CN" dirty="0"/>
              <a:t>A</a:t>
            </a:r>
            <a:r>
              <a:rPr lang="zh-CN" altLang="zh-CN" dirty="0"/>
              <a:t>的一部分</a:t>
            </a:r>
            <a:r>
              <a:rPr lang="en-US" altLang="zh-CN" dirty="0"/>
              <a:t>(</a:t>
            </a:r>
            <a:r>
              <a:rPr lang="zh-CN" altLang="zh-CN" dirty="0"/>
              <a:t>一点都不包含就不叫修改了</a:t>
            </a:r>
            <a:r>
              <a:rPr lang="en-US" altLang="zh-CN" dirty="0"/>
              <a:t>),</a:t>
            </a:r>
            <a:r>
              <a:rPr lang="zh-CN" altLang="zh-CN" dirty="0"/>
              <a:t>那你在</a:t>
            </a:r>
            <a:r>
              <a:rPr lang="en-US" altLang="zh-CN" dirty="0"/>
              <a:t>B</a:t>
            </a:r>
            <a:r>
              <a:rPr lang="zh-CN" altLang="zh-CN" dirty="0"/>
              <a:t>产品的版权声明中</a:t>
            </a:r>
            <a:r>
              <a:rPr lang="en-US" altLang="zh-CN" dirty="0"/>
              <a:t>,</a:t>
            </a:r>
            <a:r>
              <a:rPr lang="zh-CN" altLang="zh-CN" dirty="0"/>
              <a:t>必须有提到你有使用到</a:t>
            </a:r>
            <a:r>
              <a:rPr lang="en-US" altLang="zh-CN" dirty="0"/>
              <a:t> A ,</a:t>
            </a:r>
            <a:r>
              <a:rPr lang="zh-CN" altLang="zh-CN" dirty="0"/>
              <a:t>并且附带上</a:t>
            </a:r>
            <a:r>
              <a:rPr lang="en-US" altLang="zh-CN" dirty="0"/>
              <a:t> A </a:t>
            </a:r>
            <a:r>
              <a:rPr lang="zh-CN" altLang="zh-CN" dirty="0"/>
              <a:t>的开源协议</a:t>
            </a:r>
            <a:r>
              <a:rPr lang="en-US" altLang="zh-CN" dirty="0"/>
              <a:t>.</a:t>
            </a:r>
            <a:r>
              <a:rPr lang="zh-CN" altLang="zh-CN" dirty="0"/>
              <a:t>而且不能做商业推广的时候将</a:t>
            </a:r>
            <a:r>
              <a:rPr lang="en-US" altLang="zh-CN" dirty="0"/>
              <a:t>B </a:t>
            </a:r>
            <a:r>
              <a:rPr lang="zh-CN" altLang="zh-CN" dirty="0"/>
              <a:t>冠以原开源作者的名义以促进商业推广</a:t>
            </a:r>
            <a:r>
              <a:rPr lang="en-US" altLang="zh-CN" dirty="0"/>
              <a:t>.</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39057513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3785652"/>
          </a:xfrm>
          <a:prstGeom prst="rect">
            <a:avLst/>
          </a:prstGeom>
          <a:noFill/>
        </p:spPr>
        <p:txBody>
          <a:bodyPr wrap="square" rtlCol="0">
            <a:spAutoFit/>
          </a:bodyPr>
          <a:lstStyle/>
          <a:p>
            <a:r>
              <a:rPr lang="en-US" altLang="zh-CN" b="1" dirty="0"/>
              <a:t>BSD(original BSD license</a:t>
            </a:r>
            <a:r>
              <a:rPr lang="zh-CN" altLang="zh-CN" b="1" dirty="0"/>
              <a:t>、</a:t>
            </a:r>
            <a:r>
              <a:rPr lang="en-US" altLang="zh-CN" b="1" dirty="0">
                <a:hlinkClick r:id="rId3" tooltip="FreeBSD"/>
              </a:rPr>
              <a:t>FreeBSD</a:t>
            </a:r>
            <a:r>
              <a:rPr lang="en-US" altLang="zh-CN" b="1" dirty="0"/>
              <a:t> </a:t>
            </a:r>
            <a:r>
              <a:rPr lang="en-US" altLang="zh-CN" b="1" dirty="0" smtClean="0"/>
              <a:t>license)</a:t>
            </a:r>
          </a:p>
          <a:p>
            <a:endParaRPr lang="en-US" altLang="zh-CN" b="1" dirty="0" smtClean="0"/>
          </a:p>
          <a:p>
            <a:r>
              <a:rPr lang="en-US" altLang="zh-CN" dirty="0"/>
              <a:t>BSD</a:t>
            </a:r>
            <a:r>
              <a:rPr lang="zh-CN" altLang="zh-CN" dirty="0"/>
              <a:t>代码鼓励代码共享</a:t>
            </a:r>
            <a:r>
              <a:rPr lang="en-US" altLang="zh-CN" dirty="0"/>
              <a:t>,</a:t>
            </a:r>
            <a:r>
              <a:rPr lang="zh-CN" altLang="zh-CN" dirty="0"/>
              <a:t>但需要尊重代码作者的著作权</a:t>
            </a:r>
            <a:r>
              <a:rPr lang="en-US" altLang="zh-CN" dirty="0"/>
              <a:t>.BSD</a:t>
            </a:r>
            <a:r>
              <a:rPr lang="zh-CN" altLang="zh-CN" dirty="0"/>
              <a:t>由于允许使用者修改和重新发布代码</a:t>
            </a:r>
            <a:r>
              <a:rPr lang="en-US" altLang="zh-CN" dirty="0"/>
              <a:t>,</a:t>
            </a:r>
            <a:r>
              <a:rPr lang="zh-CN" altLang="zh-CN" dirty="0"/>
              <a:t>也允许使用或在</a:t>
            </a:r>
            <a:r>
              <a:rPr lang="en-US" altLang="zh-CN" dirty="0"/>
              <a:t>BSD</a:t>
            </a:r>
            <a:r>
              <a:rPr lang="zh-CN" altLang="zh-CN" dirty="0"/>
              <a:t>代码上开发商业软件发布和销售</a:t>
            </a:r>
            <a:r>
              <a:rPr lang="en-US" altLang="zh-CN" dirty="0"/>
              <a:t>,</a:t>
            </a:r>
            <a:r>
              <a:rPr lang="zh-CN" altLang="zh-CN" dirty="0"/>
              <a:t>因此是对商业集成很友好的协议</a:t>
            </a:r>
            <a:r>
              <a:rPr lang="en-US" altLang="zh-CN" dirty="0"/>
              <a:t>.</a:t>
            </a:r>
            <a:r>
              <a:rPr lang="zh-CN" altLang="zh-CN" dirty="0"/>
              <a:t>而很多的公司企业在选用开源产品的时候都首选</a:t>
            </a:r>
            <a:r>
              <a:rPr lang="en-US" altLang="zh-CN" dirty="0"/>
              <a:t>BSD</a:t>
            </a:r>
            <a:r>
              <a:rPr lang="zh-CN" altLang="zh-CN" dirty="0"/>
              <a:t>协议</a:t>
            </a:r>
            <a:r>
              <a:rPr lang="en-US" altLang="zh-CN" dirty="0"/>
              <a:t>,</a:t>
            </a:r>
            <a:r>
              <a:rPr lang="zh-CN" altLang="zh-CN" dirty="0"/>
              <a:t>因为可以完全控制这些第三方的代码</a:t>
            </a:r>
            <a:r>
              <a:rPr lang="en-US" altLang="zh-CN" dirty="0"/>
              <a:t>,</a:t>
            </a:r>
            <a:r>
              <a:rPr lang="zh-CN" altLang="zh-CN" dirty="0"/>
              <a:t>在必要的时候可以修改或者二次开发</a:t>
            </a:r>
            <a:r>
              <a:rPr lang="en-US" altLang="zh-CN" dirty="0" smtClean="0"/>
              <a:t>.</a:t>
            </a:r>
          </a:p>
          <a:p>
            <a:endParaRPr lang="zh-CN" altLang="zh-CN" dirty="0"/>
          </a:p>
          <a:p>
            <a:r>
              <a:rPr lang="zh-CN" altLang="zh-CN" dirty="0"/>
              <a:t>小结</a:t>
            </a:r>
            <a:r>
              <a:rPr lang="en-US" altLang="zh-CN" dirty="0"/>
              <a:t>:</a:t>
            </a:r>
            <a:r>
              <a:rPr lang="zh-CN" altLang="zh-CN" dirty="0"/>
              <a:t>商业软件可以使用，也可以修改使用</a:t>
            </a:r>
            <a:r>
              <a:rPr lang="en-US" altLang="zh-CN" dirty="0"/>
              <a:t>BSD</a:t>
            </a:r>
            <a:r>
              <a:rPr lang="zh-CN" altLang="zh-CN" dirty="0"/>
              <a:t>协议的代码。</a:t>
            </a:r>
          </a:p>
          <a:p>
            <a:r>
              <a:rPr lang="en-US" altLang="zh-CN" dirty="0"/>
              <a:t> </a:t>
            </a:r>
            <a:endParaRPr lang="zh-CN" altLang="zh-CN" dirty="0"/>
          </a:p>
        </p:txBody>
      </p:sp>
    </p:spTree>
    <p:extLst>
      <p:ext uri="{BB962C8B-B14F-4D97-AF65-F5344CB8AC3E}">
        <p14:creationId xmlns:p14="http://schemas.microsoft.com/office/powerpoint/2010/main" val="189570727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262979"/>
          </a:xfrm>
          <a:prstGeom prst="rect">
            <a:avLst/>
          </a:prstGeom>
          <a:noFill/>
        </p:spPr>
        <p:txBody>
          <a:bodyPr wrap="square" rtlCol="0">
            <a:spAutoFit/>
          </a:bodyPr>
          <a:lstStyle/>
          <a:p>
            <a:r>
              <a:rPr lang="en-US" altLang="zh-CN" b="1" dirty="0"/>
              <a:t>MIT</a:t>
            </a:r>
            <a:endParaRPr lang="zh-CN" altLang="zh-CN" dirty="0"/>
          </a:p>
          <a:p>
            <a:endParaRPr lang="en-US" altLang="zh-CN" b="1" dirty="0" smtClean="0"/>
          </a:p>
          <a:p>
            <a:r>
              <a:rPr lang="en-US" altLang="zh-CN" dirty="0"/>
              <a:t>MIT </a:t>
            </a:r>
            <a:r>
              <a:rPr lang="zh-CN" altLang="zh-CN" dirty="0"/>
              <a:t>协议可能是几大开源协议中最宽松的一个，核心条款是：</a:t>
            </a:r>
          </a:p>
          <a:p>
            <a:r>
              <a:rPr lang="en-US" altLang="zh-CN" dirty="0"/>
              <a:t> </a:t>
            </a:r>
            <a:endParaRPr lang="zh-CN" altLang="zh-CN" dirty="0"/>
          </a:p>
          <a:p>
            <a:r>
              <a:rPr lang="zh-CN" altLang="zh-CN" dirty="0"/>
              <a:t>该软件及其相关文档对所有人免费，可以任意处置，包括使用，复制，修改，合并，发表，分发，再授权，或者销售。唯一的限制是，软件中必须包含上述版权和许可提示</a:t>
            </a:r>
            <a:r>
              <a:rPr lang="zh-CN" altLang="zh-CN" dirty="0" smtClean="0"/>
              <a:t>。</a:t>
            </a:r>
            <a:endParaRPr lang="en-US" altLang="zh-CN" dirty="0" smtClean="0"/>
          </a:p>
          <a:p>
            <a:endParaRPr lang="en-US" altLang="zh-CN" dirty="0"/>
          </a:p>
          <a:p>
            <a:r>
              <a:rPr lang="zh-CN" altLang="zh-CN" dirty="0" smtClean="0"/>
              <a:t>这意味着：你可以自由使用，复制，修改，可以用于自己的项目。可以免费分发或用来盈利。唯一的限制是必须包含许可声明。</a:t>
            </a:r>
            <a:r>
              <a:rPr lang="en-US" altLang="zh-CN" dirty="0" smtClean="0"/>
              <a:t>MIT </a:t>
            </a:r>
            <a:r>
              <a:rPr lang="zh-CN" altLang="zh-CN" dirty="0" smtClean="0"/>
              <a:t>协议是所有开源许可中最宽松的一个，除了必须包含许可声明外，再无任何限制。</a:t>
            </a:r>
            <a:endParaRPr lang="en-US" altLang="zh-CN" dirty="0" smtClean="0"/>
          </a:p>
          <a:p>
            <a:endParaRPr lang="zh-CN" altLang="zh-CN" dirty="0"/>
          </a:p>
          <a:p>
            <a:r>
              <a:rPr lang="zh-CN" altLang="zh-CN" dirty="0"/>
              <a:t>小结：</a:t>
            </a:r>
            <a:r>
              <a:rPr lang="en-US" altLang="zh-CN" dirty="0"/>
              <a:t> </a:t>
            </a:r>
            <a:r>
              <a:rPr lang="zh-CN" altLang="zh-CN" dirty="0"/>
              <a:t>商业软件可以使用，也可以修改使用</a:t>
            </a:r>
            <a:r>
              <a:rPr lang="en-US" altLang="zh-CN" dirty="0"/>
              <a:t>MIT</a:t>
            </a:r>
            <a:r>
              <a:rPr lang="zh-CN" altLang="zh-CN" dirty="0"/>
              <a:t>协议的代码。</a:t>
            </a:r>
            <a:r>
              <a:rPr lang="en-US" altLang="zh-CN" dirty="0"/>
              <a:t> </a:t>
            </a:r>
            <a:endParaRPr lang="zh-CN" altLang="zh-CN" dirty="0"/>
          </a:p>
        </p:txBody>
      </p:sp>
    </p:spTree>
    <p:extLst>
      <p:ext uri="{BB962C8B-B14F-4D97-AF65-F5344CB8AC3E}">
        <p14:creationId xmlns:p14="http://schemas.microsoft.com/office/powerpoint/2010/main" val="4963279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262979"/>
          </a:xfrm>
          <a:prstGeom prst="rect">
            <a:avLst/>
          </a:prstGeom>
          <a:noFill/>
        </p:spPr>
        <p:txBody>
          <a:bodyPr wrap="square" rtlCol="0">
            <a:spAutoFit/>
          </a:bodyPr>
          <a:lstStyle/>
          <a:p>
            <a:r>
              <a:rPr lang="en-US" altLang="zh-CN" b="1" dirty="0"/>
              <a:t>ASL(</a:t>
            </a:r>
            <a:r>
              <a:rPr lang="en-US" altLang="zh-CN" b="1" dirty="0">
                <a:hlinkClick r:id="rId3" tooltip="Apache"/>
              </a:rPr>
              <a:t>Apache</a:t>
            </a:r>
            <a:r>
              <a:rPr lang="en-US" altLang="zh-CN" b="1" dirty="0"/>
              <a:t> License</a:t>
            </a:r>
            <a:r>
              <a:rPr lang="zh-CN" altLang="zh-CN" b="1" dirty="0"/>
              <a:t>，</a:t>
            </a:r>
            <a:r>
              <a:rPr lang="en-US" altLang="zh-CN" b="1" dirty="0"/>
              <a:t> Version 2.0</a:t>
            </a:r>
            <a:r>
              <a:rPr lang="zh-CN" altLang="zh-CN" b="1" dirty="0"/>
              <a:t>、</a:t>
            </a:r>
            <a:r>
              <a:rPr lang="en-US" altLang="zh-CN" b="1" dirty="0"/>
              <a:t>Apache License</a:t>
            </a:r>
            <a:r>
              <a:rPr lang="zh-CN" altLang="zh-CN" b="1" dirty="0"/>
              <a:t>，</a:t>
            </a:r>
            <a:r>
              <a:rPr lang="en-US" altLang="zh-CN" b="1" dirty="0"/>
              <a:t> Version</a:t>
            </a:r>
            <a:br>
              <a:rPr lang="en-US" altLang="zh-CN" b="1" dirty="0"/>
            </a:br>
            <a:r>
              <a:rPr lang="en-US" altLang="zh-CN" b="1" dirty="0"/>
              <a:t>1.1</a:t>
            </a:r>
            <a:r>
              <a:rPr lang="zh-CN" altLang="zh-CN" b="1" dirty="0"/>
              <a:t>、</a:t>
            </a:r>
            <a:r>
              <a:rPr lang="en-US" altLang="zh-CN" b="1" dirty="0"/>
              <a:t>Apache License</a:t>
            </a:r>
            <a:r>
              <a:rPr lang="zh-CN" altLang="zh-CN" b="1" dirty="0"/>
              <a:t>，</a:t>
            </a:r>
            <a:r>
              <a:rPr lang="en-US" altLang="zh-CN" b="1" dirty="0"/>
              <a:t> Version 1.0)</a:t>
            </a:r>
            <a:endParaRPr lang="en-US" altLang="zh-CN" b="1" dirty="0" smtClean="0"/>
          </a:p>
          <a:p>
            <a:r>
              <a:rPr lang="en-US" altLang="zh-CN" dirty="0"/>
              <a:t>Apache License</a:t>
            </a:r>
            <a:r>
              <a:rPr lang="zh-CN" altLang="zh-CN" dirty="0"/>
              <a:t>是著名的非盈利开源组织</a:t>
            </a:r>
            <a:r>
              <a:rPr lang="en-US" altLang="zh-CN" dirty="0"/>
              <a:t>Apache</a:t>
            </a:r>
            <a:r>
              <a:rPr lang="zh-CN" altLang="zh-CN" dirty="0"/>
              <a:t>采用的协议</a:t>
            </a:r>
            <a:r>
              <a:rPr lang="en-US" altLang="zh-CN" dirty="0"/>
              <a:t>.</a:t>
            </a:r>
            <a:r>
              <a:rPr lang="zh-CN" altLang="zh-CN" dirty="0"/>
              <a:t>该协议和</a:t>
            </a:r>
            <a:r>
              <a:rPr lang="en-US" altLang="zh-CN" dirty="0"/>
              <a:t>BSD</a:t>
            </a:r>
            <a:r>
              <a:rPr lang="zh-CN" altLang="zh-CN" dirty="0"/>
              <a:t>类似</a:t>
            </a:r>
            <a:r>
              <a:rPr lang="en-US" altLang="zh-CN" dirty="0"/>
              <a:t>,</a:t>
            </a:r>
            <a:r>
              <a:rPr lang="zh-CN" altLang="zh-CN" dirty="0"/>
              <a:t>同样鼓励代码共享和尊重原作者的著作权</a:t>
            </a:r>
            <a:r>
              <a:rPr lang="en-US" altLang="zh-CN" dirty="0"/>
              <a:t>,</a:t>
            </a:r>
            <a:r>
              <a:rPr lang="zh-CN" altLang="zh-CN" dirty="0"/>
              <a:t>同样允许代码修改</a:t>
            </a:r>
            <a:r>
              <a:rPr lang="en-US" altLang="zh-CN" dirty="0"/>
              <a:t>,</a:t>
            </a:r>
            <a:r>
              <a:rPr lang="zh-CN" altLang="zh-CN" dirty="0"/>
              <a:t>再发布</a:t>
            </a:r>
            <a:r>
              <a:rPr lang="en-US" altLang="zh-CN" dirty="0"/>
              <a:t>(</a:t>
            </a:r>
            <a:r>
              <a:rPr lang="zh-CN" altLang="zh-CN" dirty="0"/>
              <a:t>作为开源或商业软件</a:t>
            </a:r>
            <a:r>
              <a:rPr lang="en-US" altLang="zh-CN" dirty="0"/>
              <a:t>).</a:t>
            </a:r>
            <a:r>
              <a:rPr lang="zh-CN" altLang="zh-CN" dirty="0"/>
              <a:t>需要满足的条件也和</a:t>
            </a:r>
            <a:r>
              <a:rPr lang="en-US" altLang="zh-CN" dirty="0"/>
              <a:t>BSD</a:t>
            </a:r>
            <a:r>
              <a:rPr lang="zh-CN" altLang="zh-CN" dirty="0"/>
              <a:t>类似</a:t>
            </a:r>
            <a:r>
              <a:rPr lang="en-US" altLang="zh-CN" dirty="0"/>
              <a:t>:</a:t>
            </a:r>
            <a:endParaRPr lang="zh-CN" altLang="zh-CN" dirty="0"/>
          </a:p>
          <a:p>
            <a:r>
              <a:rPr lang="en-US" altLang="zh-CN" dirty="0"/>
              <a:t>1. </a:t>
            </a:r>
            <a:r>
              <a:rPr lang="zh-CN" altLang="zh-CN" dirty="0"/>
              <a:t>需要给代码的用户一份</a:t>
            </a:r>
            <a:r>
              <a:rPr lang="en-US" altLang="zh-CN" dirty="0"/>
              <a:t>Apache License</a:t>
            </a:r>
            <a:endParaRPr lang="zh-CN" altLang="zh-CN" dirty="0"/>
          </a:p>
          <a:p>
            <a:r>
              <a:rPr lang="en-US" altLang="zh-CN" dirty="0"/>
              <a:t>2. </a:t>
            </a:r>
            <a:r>
              <a:rPr lang="zh-CN" altLang="zh-CN" dirty="0"/>
              <a:t>如果你修改了代码</a:t>
            </a:r>
            <a:r>
              <a:rPr lang="en-US" altLang="zh-CN" dirty="0"/>
              <a:t>,</a:t>
            </a:r>
            <a:r>
              <a:rPr lang="zh-CN" altLang="zh-CN" dirty="0"/>
              <a:t>需要再被修改的文件中说明</a:t>
            </a:r>
            <a:r>
              <a:rPr lang="en-US" altLang="zh-CN" dirty="0"/>
              <a:t>.</a:t>
            </a:r>
            <a:endParaRPr lang="zh-CN" altLang="zh-CN" dirty="0"/>
          </a:p>
          <a:p>
            <a:r>
              <a:rPr lang="en-US" altLang="zh-CN" dirty="0"/>
              <a:t>3. </a:t>
            </a:r>
            <a:r>
              <a:rPr lang="zh-CN" altLang="zh-CN" dirty="0"/>
              <a:t>在延伸的代码中</a:t>
            </a:r>
            <a:r>
              <a:rPr lang="en-US" altLang="zh-CN" dirty="0"/>
              <a:t>(</a:t>
            </a:r>
            <a:r>
              <a:rPr lang="zh-CN" altLang="zh-CN" dirty="0"/>
              <a:t>修改和有源代码衍生的代码中</a:t>
            </a:r>
            <a:r>
              <a:rPr lang="en-US" altLang="zh-CN" dirty="0"/>
              <a:t>)</a:t>
            </a:r>
            <a:r>
              <a:rPr lang="zh-CN" altLang="zh-CN" dirty="0"/>
              <a:t>需要带有原来代码中的协议</a:t>
            </a:r>
            <a:r>
              <a:rPr lang="en-US" altLang="zh-CN" dirty="0"/>
              <a:t>,</a:t>
            </a:r>
            <a:r>
              <a:rPr lang="zh-CN" altLang="zh-CN" dirty="0"/>
              <a:t>商标</a:t>
            </a:r>
            <a:r>
              <a:rPr lang="en-US" altLang="zh-CN" dirty="0"/>
              <a:t>,</a:t>
            </a:r>
            <a:r>
              <a:rPr lang="zh-CN" altLang="zh-CN" dirty="0"/>
              <a:t>专利声明和其他原来作者规定需要包含的说明</a:t>
            </a:r>
            <a:r>
              <a:rPr lang="en-US" altLang="zh-CN" dirty="0"/>
              <a:t>.</a:t>
            </a:r>
            <a:endParaRPr lang="zh-CN" altLang="zh-CN" dirty="0"/>
          </a:p>
          <a:p>
            <a:r>
              <a:rPr lang="en-US" altLang="zh-CN" dirty="0"/>
              <a:t>4. </a:t>
            </a:r>
            <a:r>
              <a:rPr lang="zh-CN" altLang="zh-CN" dirty="0"/>
              <a:t>如果再发布的产品中包含一个</a:t>
            </a:r>
            <a:r>
              <a:rPr lang="en-US" altLang="zh-CN" dirty="0"/>
              <a:t>Notice</a:t>
            </a:r>
            <a:r>
              <a:rPr lang="zh-CN" altLang="zh-CN" dirty="0"/>
              <a:t>文件</a:t>
            </a:r>
            <a:r>
              <a:rPr lang="en-US" altLang="zh-CN" dirty="0"/>
              <a:t>,</a:t>
            </a:r>
            <a:r>
              <a:rPr lang="zh-CN" altLang="zh-CN" dirty="0"/>
              <a:t>则在</a:t>
            </a:r>
            <a:r>
              <a:rPr lang="en-US" altLang="zh-CN" dirty="0"/>
              <a:t>Notice</a:t>
            </a:r>
            <a:r>
              <a:rPr lang="zh-CN" altLang="zh-CN" dirty="0"/>
              <a:t>文件中需要带有</a:t>
            </a:r>
            <a:r>
              <a:rPr lang="en-US" altLang="zh-CN" dirty="0"/>
              <a:t>Apache License.</a:t>
            </a:r>
            <a:r>
              <a:rPr lang="zh-CN" altLang="zh-CN" dirty="0"/>
              <a:t>你可以在</a:t>
            </a:r>
            <a:r>
              <a:rPr lang="en-US" altLang="zh-CN" dirty="0"/>
              <a:t>Notice</a:t>
            </a:r>
            <a:r>
              <a:rPr lang="zh-CN" altLang="zh-CN" dirty="0"/>
              <a:t>中增加自己的许可</a:t>
            </a:r>
            <a:r>
              <a:rPr lang="en-US" altLang="zh-CN" dirty="0"/>
              <a:t>,</a:t>
            </a:r>
            <a:r>
              <a:rPr lang="zh-CN" altLang="zh-CN" dirty="0"/>
              <a:t>但不可以表现为对</a:t>
            </a:r>
            <a:r>
              <a:rPr lang="en-US" altLang="zh-CN" dirty="0"/>
              <a:t>Apache License</a:t>
            </a:r>
            <a:r>
              <a:rPr lang="zh-CN" altLang="zh-CN" dirty="0"/>
              <a:t>构成更改</a:t>
            </a:r>
            <a:r>
              <a:rPr lang="en-US" altLang="zh-CN" dirty="0" smtClean="0"/>
              <a:t>.</a:t>
            </a:r>
            <a:endParaRPr lang="zh-CN" altLang="zh-CN" dirty="0"/>
          </a:p>
        </p:txBody>
      </p:sp>
    </p:spTree>
    <p:extLst>
      <p:ext uri="{BB962C8B-B14F-4D97-AF65-F5344CB8AC3E}">
        <p14:creationId xmlns:p14="http://schemas.microsoft.com/office/powerpoint/2010/main" val="126893395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4893647"/>
          </a:xfrm>
          <a:prstGeom prst="rect">
            <a:avLst/>
          </a:prstGeom>
          <a:noFill/>
        </p:spPr>
        <p:txBody>
          <a:bodyPr wrap="square" rtlCol="0">
            <a:spAutoFit/>
          </a:bodyPr>
          <a:lstStyle/>
          <a:p>
            <a:r>
              <a:rPr lang="en-US" altLang="zh-CN" b="1" dirty="0"/>
              <a:t>MPL</a:t>
            </a:r>
            <a:r>
              <a:rPr lang="zh-CN" altLang="zh-CN" b="1" dirty="0"/>
              <a:t>开源协议</a:t>
            </a:r>
            <a:r>
              <a:rPr lang="en-US" altLang="zh-CN" b="1" dirty="0"/>
              <a:t>(The Mozilla Public License</a:t>
            </a:r>
            <a:r>
              <a:rPr lang="en-US" altLang="zh-CN" b="1" dirty="0" smtClean="0"/>
              <a:t>)</a:t>
            </a:r>
          </a:p>
          <a:p>
            <a:endParaRPr lang="en-US" altLang="zh-CN" b="1" dirty="0" smtClean="0"/>
          </a:p>
          <a:p>
            <a:r>
              <a:rPr lang="en-US" altLang="zh-CN" dirty="0"/>
              <a:t>MPL</a:t>
            </a:r>
            <a:r>
              <a:rPr lang="zh-CN" altLang="zh-CN" dirty="0"/>
              <a:t>是</a:t>
            </a:r>
            <a:r>
              <a:rPr lang="en-US" altLang="zh-CN" dirty="0"/>
              <a:t>The Mozilla Public License</a:t>
            </a:r>
            <a:r>
              <a:rPr lang="zh-CN" altLang="zh-CN" dirty="0"/>
              <a:t>的简写，是</a:t>
            </a:r>
            <a:r>
              <a:rPr lang="en-US" altLang="zh-CN" dirty="0"/>
              <a:t>1998</a:t>
            </a:r>
            <a:r>
              <a:rPr lang="zh-CN" altLang="zh-CN" dirty="0"/>
              <a:t>年初</a:t>
            </a:r>
            <a:r>
              <a:rPr lang="en-US" altLang="zh-CN" dirty="0"/>
              <a:t>Netscape</a:t>
            </a:r>
            <a:r>
              <a:rPr lang="zh-CN" altLang="zh-CN" dirty="0"/>
              <a:t>的</a:t>
            </a:r>
            <a:r>
              <a:rPr lang="en-US" altLang="zh-CN" dirty="0"/>
              <a:t> Mozilla</a:t>
            </a:r>
            <a:r>
              <a:rPr lang="zh-CN" altLang="zh-CN" dirty="0"/>
              <a:t>小组为其开源软件项目设计的软件许可证。</a:t>
            </a:r>
            <a:r>
              <a:rPr lang="en-US" altLang="zh-CN" dirty="0"/>
              <a:t>MPL</a:t>
            </a:r>
            <a:r>
              <a:rPr lang="zh-CN" altLang="zh-CN" dirty="0"/>
              <a:t>许可证出现的最重要原因就是，</a:t>
            </a:r>
            <a:r>
              <a:rPr lang="en-US" altLang="zh-CN" dirty="0"/>
              <a:t>Netscape</a:t>
            </a:r>
            <a:r>
              <a:rPr lang="zh-CN" altLang="zh-CN" dirty="0"/>
              <a:t>公司认为</a:t>
            </a:r>
            <a:r>
              <a:rPr lang="en-US" altLang="zh-CN" dirty="0"/>
              <a:t>GPL</a:t>
            </a:r>
            <a:r>
              <a:rPr lang="zh-CN" altLang="zh-CN" dirty="0"/>
              <a:t>许可证没有很好地平衡开发者对源代码的需求和他们利用源代码获得的利益。同著名的</a:t>
            </a:r>
            <a:r>
              <a:rPr lang="en-US" altLang="zh-CN" dirty="0"/>
              <a:t>GPL</a:t>
            </a:r>
            <a:r>
              <a:rPr lang="zh-CN" altLang="zh-CN" dirty="0"/>
              <a:t>许可证和</a:t>
            </a:r>
            <a:r>
              <a:rPr lang="en-US" altLang="zh-CN" dirty="0"/>
              <a:t>BSD</a:t>
            </a:r>
            <a:r>
              <a:rPr lang="zh-CN" altLang="zh-CN" dirty="0"/>
              <a:t>许可证相比，</a:t>
            </a:r>
            <a:r>
              <a:rPr lang="en-US" altLang="zh-CN" dirty="0"/>
              <a:t>MPL</a:t>
            </a:r>
            <a:r>
              <a:rPr lang="zh-CN" altLang="zh-CN" dirty="0"/>
              <a:t>在许多权利与义务的约定方面与它们相同（因为都是符合</a:t>
            </a:r>
            <a:r>
              <a:rPr lang="en-US" altLang="zh-CN" dirty="0"/>
              <a:t>OSIA </a:t>
            </a:r>
            <a:r>
              <a:rPr lang="zh-CN" altLang="zh-CN" dirty="0"/>
              <a:t>认定的开源软件许可证）。但是，相比而言</a:t>
            </a:r>
            <a:r>
              <a:rPr lang="en-US" altLang="zh-CN" dirty="0"/>
              <a:t>MPL</a:t>
            </a:r>
            <a:r>
              <a:rPr lang="zh-CN" altLang="zh-CN" dirty="0"/>
              <a:t>还有以下几个显著的不同之</a:t>
            </a:r>
            <a:r>
              <a:rPr lang="zh-CN" altLang="zh-CN" dirty="0" smtClean="0"/>
              <a:t>处</a:t>
            </a:r>
            <a:r>
              <a:rPr lang="zh-CN" altLang="en-US" dirty="0" smtClean="0"/>
              <a:t>：</a:t>
            </a:r>
            <a:endParaRPr lang="en-US" altLang="zh-CN" dirty="0" smtClean="0"/>
          </a:p>
          <a:p>
            <a:endParaRPr lang="en-US" altLang="zh-CN" dirty="0"/>
          </a:p>
          <a:p>
            <a:r>
              <a:rPr lang="en-US" altLang="zh-CN" dirty="0"/>
              <a:t>MPL</a:t>
            </a:r>
            <a:r>
              <a:rPr lang="zh-CN" altLang="zh-CN" dirty="0"/>
              <a:t>虽然要求对于经</a:t>
            </a:r>
            <a:r>
              <a:rPr lang="en-US" altLang="zh-CN" dirty="0"/>
              <a:t>MPL</a:t>
            </a:r>
            <a:r>
              <a:rPr lang="zh-CN" altLang="zh-CN" dirty="0"/>
              <a:t>许可证发布的源代码的修改也要以</a:t>
            </a:r>
            <a:r>
              <a:rPr lang="en-US" altLang="zh-CN" dirty="0"/>
              <a:t>MPL</a:t>
            </a:r>
            <a:r>
              <a:rPr lang="zh-CN" altLang="zh-CN" dirty="0"/>
              <a:t>许可证的方式再许可出来，以保证其他人可以在</a:t>
            </a:r>
            <a:r>
              <a:rPr lang="en-US" altLang="zh-CN" dirty="0"/>
              <a:t>MPL</a:t>
            </a:r>
            <a:r>
              <a:rPr lang="zh-CN" altLang="zh-CN" dirty="0"/>
              <a:t>的条款下共享源代码。</a:t>
            </a:r>
          </a:p>
        </p:txBody>
      </p:sp>
    </p:spTree>
    <p:extLst>
      <p:ext uri="{BB962C8B-B14F-4D97-AF65-F5344CB8AC3E}">
        <p14:creationId xmlns:p14="http://schemas.microsoft.com/office/powerpoint/2010/main" val="42177268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r>
              <a:rPr lang="en-US" altLang="zh-CN" b="1" dirty="0"/>
              <a:t>MPL</a:t>
            </a:r>
            <a:r>
              <a:rPr lang="zh-CN" altLang="zh-CN" b="1" dirty="0"/>
              <a:t>开源协议</a:t>
            </a:r>
            <a:r>
              <a:rPr lang="en-US" altLang="zh-CN" b="1" dirty="0"/>
              <a:t>(The Mozilla Public License</a:t>
            </a:r>
            <a:r>
              <a:rPr lang="en-US" altLang="zh-CN" b="1" dirty="0" smtClean="0"/>
              <a:t>)</a:t>
            </a:r>
          </a:p>
          <a:p>
            <a:endParaRPr lang="en-US" altLang="zh-CN" b="1" dirty="0" smtClean="0"/>
          </a:p>
          <a:p>
            <a:r>
              <a:rPr lang="zh-CN" altLang="zh-CN" dirty="0"/>
              <a:t>但是，在</a:t>
            </a:r>
            <a:r>
              <a:rPr lang="en-US" altLang="zh-CN" dirty="0"/>
              <a:t>MPL </a:t>
            </a:r>
            <a:r>
              <a:rPr lang="zh-CN" altLang="zh-CN" dirty="0"/>
              <a:t>许可证中对</a:t>
            </a:r>
            <a:r>
              <a:rPr lang="en-US" altLang="zh-CN" dirty="0"/>
              <a:t>“</a:t>
            </a:r>
            <a:r>
              <a:rPr lang="zh-CN" altLang="zh-CN" dirty="0"/>
              <a:t>发布</a:t>
            </a:r>
            <a:r>
              <a:rPr lang="en-US" altLang="zh-CN" dirty="0"/>
              <a:t>”</a:t>
            </a:r>
            <a:r>
              <a:rPr lang="zh-CN" altLang="zh-CN" dirty="0"/>
              <a:t>的定义是</a:t>
            </a:r>
            <a:r>
              <a:rPr lang="en-US" altLang="zh-CN" dirty="0"/>
              <a:t>“</a:t>
            </a:r>
            <a:r>
              <a:rPr lang="zh-CN" altLang="zh-CN" dirty="0"/>
              <a:t>以源代码方式发布的文件</a:t>
            </a:r>
            <a:r>
              <a:rPr lang="en-US" altLang="zh-CN" dirty="0"/>
              <a:t>”</a:t>
            </a:r>
            <a:r>
              <a:rPr lang="zh-CN" altLang="zh-CN" dirty="0"/>
              <a:t>，这就意味着</a:t>
            </a:r>
            <a:r>
              <a:rPr lang="en-US" altLang="zh-CN" dirty="0"/>
              <a:t>MPL</a:t>
            </a:r>
            <a:r>
              <a:rPr lang="zh-CN" altLang="zh-CN" dirty="0"/>
              <a:t>允许一个企业在自己已有的源代码库上加一个接口，除了接口程序的源代码以</a:t>
            </a:r>
            <a:r>
              <a:rPr lang="en-US" altLang="zh-CN" dirty="0"/>
              <a:t>MPL </a:t>
            </a:r>
            <a:r>
              <a:rPr lang="zh-CN" altLang="zh-CN" dirty="0"/>
              <a:t>许可证的形式对外许可外，源代码库中的源代码就可以不用</a:t>
            </a:r>
            <a:r>
              <a:rPr lang="en-US" altLang="zh-CN" dirty="0"/>
              <a:t>MPL</a:t>
            </a:r>
            <a:r>
              <a:rPr lang="zh-CN" altLang="zh-CN" dirty="0"/>
              <a:t>许可证的方式强制对外许可。这些，就为借鉴别人的源代码用做自己商业软件开发的行为留了一个 豁口。</a:t>
            </a:r>
            <a:r>
              <a:rPr lang="en-US" altLang="zh-CN" dirty="0"/>
              <a:t> MPL</a:t>
            </a:r>
            <a:r>
              <a:rPr lang="zh-CN" altLang="zh-CN" dirty="0"/>
              <a:t>许可证第三条第</a:t>
            </a:r>
            <a:r>
              <a:rPr lang="en-US" altLang="zh-CN" dirty="0"/>
              <a:t>7</a:t>
            </a:r>
            <a:r>
              <a:rPr lang="zh-CN" altLang="zh-CN" dirty="0"/>
              <a:t>款中允许被许可人将经过</a:t>
            </a:r>
            <a:r>
              <a:rPr lang="en-US" altLang="zh-CN" dirty="0"/>
              <a:t>MPL</a:t>
            </a:r>
            <a:r>
              <a:rPr lang="zh-CN" altLang="zh-CN" dirty="0"/>
              <a:t>许可证获得的源代码同自己其他类型的代码混合得到自己的软件程序</a:t>
            </a:r>
            <a:r>
              <a:rPr lang="zh-CN" altLang="zh-CN" dirty="0" smtClean="0"/>
              <a:t>。</a:t>
            </a:r>
            <a:r>
              <a:rPr lang="zh-CN" altLang="zh-CN" dirty="0"/>
              <a:t>对软件专利的态度，</a:t>
            </a:r>
            <a:r>
              <a:rPr lang="en-US" altLang="zh-CN" dirty="0"/>
              <a:t>MPL</a:t>
            </a:r>
            <a:r>
              <a:rPr lang="zh-CN" altLang="zh-CN" dirty="0"/>
              <a:t>许可证不像</a:t>
            </a:r>
            <a:r>
              <a:rPr lang="en-US" altLang="zh-CN" dirty="0"/>
              <a:t>GPL</a:t>
            </a:r>
            <a:r>
              <a:rPr lang="zh-CN" altLang="zh-CN" dirty="0"/>
              <a:t>许可证那样明确表示反对软件专利，但是却明确要求源代码的提供者不能提供已经受专利保护的源代码（除非他本人是 专利权人，并书面向公众免费许可这些源代码），也不能在将这些源代码以开放源代码许可证形式许可后再去申请与这些源代码有关的专利。</a:t>
            </a:r>
            <a:r>
              <a:rPr lang="en-US" altLang="zh-CN" dirty="0"/>
              <a:t> </a:t>
            </a:r>
            <a:endParaRPr lang="zh-CN" altLang="zh-CN" dirty="0"/>
          </a:p>
        </p:txBody>
      </p:sp>
    </p:spTree>
    <p:extLst>
      <p:ext uri="{BB962C8B-B14F-4D97-AF65-F5344CB8AC3E}">
        <p14:creationId xmlns:p14="http://schemas.microsoft.com/office/powerpoint/2010/main" val="242174836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r>
              <a:rPr lang="en-US" altLang="zh-CN" b="1" dirty="0"/>
              <a:t>MPL</a:t>
            </a:r>
            <a:r>
              <a:rPr lang="zh-CN" altLang="zh-CN" b="1" dirty="0"/>
              <a:t>开源协议</a:t>
            </a:r>
            <a:r>
              <a:rPr lang="en-US" altLang="zh-CN" b="1" dirty="0"/>
              <a:t>(The Mozilla Public License</a:t>
            </a:r>
            <a:r>
              <a:rPr lang="en-US" altLang="zh-CN" b="1" dirty="0" smtClean="0"/>
              <a:t>)</a:t>
            </a:r>
          </a:p>
          <a:p>
            <a:endParaRPr lang="en-US" altLang="zh-CN" b="1" dirty="0" smtClean="0"/>
          </a:p>
          <a:p>
            <a:r>
              <a:rPr lang="en-US" altLang="zh-CN" dirty="0"/>
              <a:t> </a:t>
            </a:r>
            <a:r>
              <a:rPr lang="zh-CN" altLang="zh-CN" dirty="0"/>
              <a:t>对源代码的定义</a:t>
            </a:r>
            <a:r>
              <a:rPr lang="en-US" altLang="zh-CN" dirty="0"/>
              <a:t> </a:t>
            </a:r>
            <a:r>
              <a:rPr lang="zh-CN" altLang="zh-CN" dirty="0"/>
              <a:t>而在</a:t>
            </a:r>
            <a:r>
              <a:rPr lang="en-US" altLang="zh-CN" dirty="0"/>
              <a:t>MPL</a:t>
            </a:r>
            <a:r>
              <a:rPr lang="zh-CN" altLang="zh-CN" dirty="0"/>
              <a:t>（</a:t>
            </a:r>
            <a:r>
              <a:rPr lang="en-US" altLang="zh-CN" dirty="0"/>
              <a:t>1.1</a:t>
            </a:r>
            <a:r>
              <a:rPr lang="zh-CN" altLang="zh-CN" dirty="0"/>
              <a:t>版本）许可证中，对源代码的定义是</a:t>
            </a:r>
            <a:r>
              <a:rPr lang="en-US" altLang="zh-CN" dirty="0"/>
              <a:t>:“</a:t>
            </a:r>
            <a:r>
              <a:rPr lang="zh-CN" altLang="zh-CN" dirty="0"/>
              <a:t>源代码指的是对作品进行修改最优先择 取的形式，它包括</a:t>
            </a:r>
            <a:r>
              <a:rPr lang="en-US" altLang="zh-CN" dirty="0"/>
              <a:t>:</a:t>
            </a:r>
            <a:r>
              <a:rPr lang="zh-CN" altLang="zh-CN" dirty="0"/>
              <a:t>所有模块的所有源程序，加上有关的接口的定义，加上控制可执行作品的安装和编译的</a:t>
            </a:r>
            <a:r>
              <a:rPr lang="en-US" altLang="zh-CN" dirty="0"/>
              <a:t>‘</a:t>
            </a:r>
            <a:r>
              <a:rPr lang="zh-CN" altLang="zh-CN" dirty="0"/>
              <a:t>原本</a:t>
            </a:r>
            <a:r>
              <a:rPr lang="en-US" altLang="zh-CN" dirty="0"/>
              <a:t>’</a:t>
            </a:r>
            <a:r>
              <a:rPr lang="zh-CN" altLang="zh-CN" dirty="0"/>
              <a:t>（原文为</a:t>
            </a:r>
            <a:r>
              <a:rPr lang="en-US" altLang="zh-CN" dirty="0"/>
              <a:t>‘Script’</a:t>
            </a:r>
            <a:r>
              <a:rPr lang="zh-CN" altLang="zh-CN" dirty="0"/>
              <a:t>），或者不是与初始 源代码显著不同的源代码就是被源代码贡献者选择的从公共领域可以得到的程序代码。</a:t>
            </a:r>
            <a:r>
              <a:rPr lang="en-US" altLang="zh-CN" dirty="0"/>
              <a:t>” MPL</a:t>
            </a:r>
            <a:r>
              <a:rPr lang="zh-CN" altLang="zh-CN" dirty="0"/>
              <a:t>许可证第</a:t>
            </a:r>
            <a:r>
              <a:rPr lang="en-US" altLang="zh-CN" dirty="0"/>
              <a:t>3</a:t>
            </a:r>
            <a:r>
              <a:rPr lang="zh-CN" altLang="zh-CN" dirty="0"/>
              <a:t>条有专门的一款是关于对源代码修改进行描述的规定，就是要求所有再发布者都得有一个专门的文件就对源代码程序修改的时间和修改的方式有描述</a:t>
            </a:r>
            <a:r>
              <a:rPr lang="zh-CN" altLang="zh-CN" dirty="0" smtClean="0"/>
              <a:t>。</a:t>
            </a:r>
            <a:endParaRPr lang="en-US" altLang="zh-CN" dirty="0" smtClean="0"/>
          </a:p>
          <a:p>
            <a:endParaRPr lang="en-US" altLang="zh-CN" dirty="0"/>
          </a:p>
          <a:p>
            <a:r>
              <a:rPr lang="zh-CN" altLang="zh-CN" dirty="0"/>
              <a:t>小结：商业软件可以使用，也可以修改</a:t>
            </a:r>
            <a:r>
              <a:rPr lang="en-US" altLang="zh-CN" dirty="0"/>
              <a:t>MPL</a:t>
            </a:r>
            <a:r>
              <a:rPr lang="zh-CN" altLang="zh-CN" dirty="0"/>
              <a:t>协议的代码，但修改后的代码版权归软件的发起者。</a:t>
            </a:r>
          </a:p>
          <a:p>
            <a:endParaRPr lang="zh-CN" altLang="zh-CN" dirty="0"/>
          </a:p>
        </p:txBody>
      </p:sp>
    </p:spTree>
    <p:extLst>
      <p:ext uri="{BB962C8B-B14F-4D97-AF65-F5344CB8AC3E}">
        <p14:creationId xmlns:p14="http://schemas.microsoft.com/office/powerpoint/2010/main" val="379476460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3046988"/>
          </a:xfrm>
          <a:prstGeom prst="rect">
            <a:avLst/>
          </a:prstGeom>
          <a:noFill/>
        </p:spPr>
        <p:txBody>
          <a:bodyPr wrap="square" rtlCol="0">
            <a:spAutoFit/>
          </a:bodyPr>
          <a:lstStyle/>
          <a:p>
            <a:r>
              <a:rPr lang="en-US" altLang="zh-CN" b="1" dirty="0"/>
              <a:t>CDDL</a:t>
            </a:r>
            <a:r>
              <a:rPr lang="zh-CN" altLang="zh-CN" b="1" dirty="0"/>
              <a:t>（</a:t>
            </a:r>
            <a:r>
              <a:rPr lang="en-US" altLang="zh-CN" b="1" dirty="0"/>
              <a:t>Common Development and Distribution License</a:t>
            </a:r>
            <a:r>
              <a:rPr lang="zh-CN" altLang="zh-CN" b="1" dirty="0"/>
              <a:t>）</a:t>
            </a:r>
            <a:endParaRPr lang="zh-CN" altLang="zh-CN" dirty="0"/>
          </a:p>
          <a:p>
            <a:endParaRPr lang="en-US" altLang="zh-CN" b="1" dirty="0" smtClean="0"/>
          </a:p>
          <a:p>
            <a:r>
              <a:rPr lang="en-US" altLang="zh-CN" dirty="0"/>
              <a:t>CDDL</a:t>
            </a:r>
            <a:r>
              <a:rPr lang="zh-CN" altLang="zh-CN" dirty="0"/>
              <a:t>（</a:t>
            </a:r>
            <a:r>
              <a:rPr lang="en-US" altLang="zh-CN" dirty="0"/>
              <a:t>Common Development and Distribution License</a:t>
            </a:r>
            <a:r>
              <a:rPr lang="zh-CN" altLang="zh-CN" dirty="0"/>
              <a:t>，通用开发与销售许可）开源协议，是</a:t>
            </a:r>
            <a:r>
              <a:rPr lang="en-US" altLang="zh-CN" dirty="0"/>
              <a:t>MPL</a:t>
            </a:r>
            <a:r>
              <a:rPr lang="zh-CN" altLang="zh-CN" dirty="0"/>
              <a:t>（</a:t>
            </a:r>
            <a:r>
              <a:rPr lang="en-US" altLang="zh-CN" dirty="0"/>
              <a:t>Mozilla Public License</a:t>
            </a:r>
            <a:r>
              <a:rPr lang="zh-CN" altLang="zh-CN" dirty="0"/>
              <a:t>）的扩展协议，它允许公共版权使用，无专利费，并提供专利保护，可集成于商业软件中，允许自行发布许可</a:t>
            </a:r>
            <a:r>
              <a:rPr lang="zh-CN" altLang="zh-CN" dirty="0" smtClean="0"/>
              <a:t>。</a:t>
            </a:r>
            <a:endParaRPr lang="en-US" altLang="zh-CN" dirty="0" smtClean="0"/>
          </a:p>
          <a:p>
            <a:endParaRPr lang="zh-CN" altLang="zh-CN" dirty="0"/>
          </a:p>
          <a:p>
            <a:r>
              <a:rPr lang="zh-CN" altLang="zh-CN" dirty="0"/>
              <a:t>小结：商业软件可以使用，也可以修改</a:t>
            </a:r>
            <a:r>
              <a:rPr lang="en-US" altLang="zh-CN" dirty="0"/>
              <a:t>CDDL</a:t>
            </a:r>
            <a:r>
              <a:rPr lang="zh-CN" altLang="zh-CN" dirty="0"/>
              <a:t>协议的代码。</a:t>
            </a:r>
          </a:p>
        </p:txBody>
      </p:sp>
    </p:spTree>
    <p:extLst>
      <p:ext uri="{BB962C8B-B14F-4D97-AF65-F5344CB8AC3E}">
        <p14:creationId xmlns:p14="http://schemas.microsoft.com/office/powerpoint/2010/main" val="7312032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r>
              <a:rPr lang="zh-CN" altLang="en-US" dirty="0" smtClean="0"/>
              <a:t>简介</a:t>
            </a:r>
            <a:endParaRPr lang="de-DE" dirty="0"/>
          </a:p>
        </p:txBody>
      </p:sp>
      <p:sp>
        <p:nvSpPr>
          <p:cNvPr id="5" name="Content Placeholder 4"/>
          <p:cNvSpPr>
            <a:spLocks noGrp="1"/>
          </p:cNvSpPr>
          <p:nvPr>
            <p:ph idx="1"/>
          </p:nvPr>
        </p:nvSpPr>
        <p:spPr>
          <a:xfrm>
            <a:off x="611560" y="1004114"/>
            <a:ext cx="7819802" cy="5665246"/>
          </a:xfrm>
        </p:spPr>
        <p:txBody>
          <a:bodyPr/>
          <a:lstStyle/>
          <a:p>
            <a:pPr marL="342900" lvl="1" indent="-342900">
              <a:lnSpc>
                <a:spcPct val="200000"/>
              </a:lnSpc>
              <a:buNone/>
            </a:pPr>
            <a:r>
              <a:rPr lang="en-US" altLang="zh-CN" b="1" dirty="0" smtClean="0">
                <a:latin typeface="微软雅黑" pitchFamily="34" charset="-122"/>
                <a:ea typeface="微软雅黑" pitchFamily="34" charset="-122"/>
              </a:rPr>
              <a:t>		</a:t>
            </a:r>
            <a:r>
              <a:rPr lang="zh-CN" altLang="zh-CN" dirty="0"/>
              <a:t>开源证书是符合开源定义的许可证书。简单来说，他们允许软件被免费的使用，修改和分享。如果要被开源组织（通常简称为</a:t>
            </a:r>
            <a:r>
              <a:rPr lang="en-US" altLang="zh-CN" dirty="0"/>
              <a:t>OSI</a:t>
            </a:r>
            <a:r>
              <a:rPr lang="zh-CN" altLang="zh-CN" dirty="0"/>
              <a:t>）认可，证书必须通过开源组织的证书复查流程。</a:t>
            </a:r>
            <a:r>
              <a:rPr lang="en-US" altLang="zh-CN" b="1" dirty="0" smtClean="0">
                <a:latin typeface="微软雅黑" pitchFamily="34" charset="-122"/>
                <a:ea typeface="微软雅黑" pitchFamily="34" charset="-122"/>
              </a:rPr>
              <a:t>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3785652"/>
          </a:xfrm>
          <a:prstGeom prst="rect">
            <a:avLst/>
          </a:prstGeom>
          <a:noFill/>
        </p:spPr>
        <p:txBody>
          <a:bodyPr wrap="square" rtlCol="0">
            <a:spAutoFit/>
          </a:bodyPr>
          <a:lstStyle/>
          <a:p>
            <a:r>
              <a:rPr lang="en-US" altLang="zh-CN" b="1" dirty="0"/>
              <a:t>CPL(Common Public License) version 1.0</a:t>
            </a:r>
            <a:endParaRPr lang="zh-CN" altLang="zh-CN" dirty="0"/>
          </a:p>
          <a:p>
            <a:endParaRPr lang="en-US" altLang="zh-CN" b="1" dirty="0" smtClean="0"/>
          </a:p>
          <a:p>
            <a:r>
              <a:rPr lang="en-US" altLang="zh-CN" dirty="0"/>
              <a:t>CPL</a:t>
            </a:r>
            <a:r>
              <a:rPr lang="zh-CN" altLang="zh-CN" dirty="0"/>
              <a:t>是</a:t>
            </a:r>
            <a:r>
              <a:rPr lang="en-US" altLang="zh-CN" dirty="0"/>
              <a:t>IBM </a:t>
            </a:r>
            <a:r>
              <a:rPr lang="zh-CN" altLang="zh-CN" dirty="0"/>
              <a:t>提出的并通过了</a:t>
            </a:r>
            <a:r>
              <a:rPr lang="en-US" altLang="zh-CN" dirty="0"/>
              <a:t>OSI(Open Source Initiative)</a:t>
            </a:r>
            <a:r>
              <a:rPr lang="zh-CN" altLang="zh-CN" dirty="0"/>
              <a:t>批准的开源协议</a:t>
            </a:r>
            <a:r>
              <a:rPr lang="en-US" altLang="zh-CN" dirty="0"/>
              <a:t>.</a:t>
            </a:r>
            <a:r>
              <a:rPr lang="zh-CN" altLang="zh-CN" dirty="0"/>
              <a:t>主要用于一些</a:t>
            </a:r>
            <a:r>
              <a:rPr lang="en-US" altLang="zh-CN" dirty="0"/>
              <a:t>IBM</a:t>
            </a:r>
            <a:r>
              <a:rPr lang="zh-CN" altLang="zh-CN" dirty="0"/>
              <a:t>或跟</a:t>
            </a:r>
            <a:r>
              <a:rPr lang="en-US" altLang="zh-CN" dirty="0"/>
              <a:t>IBM</a:t>
            </a:r>
            <a:r>
              <a:rPr lang="zh-CN" altLang="zh-CN" dirty="0"/>
              <a:t>相关的开源软件</a:t>
            </a:r>
            <a:r>
              <a:rPr lang="en-US" altLang="zh-CN" dirty="0"/>
              <a:t>/</a:t>
            </a:r>
            <a:r>
              <a:rPr lang="zh-CN" altLang="zh-CN" dirty="0"/>
              <a:t>项目中</a:t>
            </a:r>
            <a:r>
              <a:rPr lang="en-US" altLang="zh-CN" dirty="0"/>
              <a:t>.</a:t>
            </a:r>
            <a:r>
              <a:rPr lang="zh-CN" altLang="zh-CN" dirty="0"/>
              <a:t>如很著名的</a:t>
            </a:r>
            <a:r>
              <a:rPr lang="en-US" altLang="zh-CN" dirty="0"/>
              <a:t>Java</a:t>
            </a:r>
            <a:r>
              <a:rPr lang="zh-CN" altLang="zh-CN" dirty="0"/>
              <a:t>开发环境</a:t>
            </a:r>
            <a:r>
              <a:rPr lang="en-US" altLang="zh-CN" dirty="0"/>
              <a:t> Eclipse </a:t>
            </a:r>
            <a:r>
              <a:rPr lang="zh-CN" altLang="zh-CN" dirty="0"/>
              <a:t>、</a:t>
            </a:r>
            <a:r>
              <a:rPr lang="en-US" altLang="zh-CN" dirty="0"/>
              <a:t>RIA</a:t>
            </a:r>
            <a:r>
              <a:rPr lang="zh-CN" altLang="zh-CN" dirty="0"/>
              <a:t>开发平台</a:t>
            </a:r>
            <a:r>
              <a:rPr lang="en-US" altLang="zh-CN" dirty="0"/>
              <a:t>Open Laszlo</a:t>
            </a:r>
            <a:r>
              <a:rPr lang="zh-CN" altLang="zh-CN" dirty="0"/>
              <a:t>等</a:t>
            </a:r>
            <a:r>
              <a:rPr lang="en-US" altLang="zh-CN" dirty="0"/>
              <a:t>.</a:t>
            </a:r>
            <a:endParaRPr lang="zh-CN" altLang="zh-CN" dirty="0"/>
          </a:p>
          <a:p>
            <a:r>
              <a:rPr lang="en-US" altLang="zh-CN" dirty="0"/>
              <a:t> </a:t>
            </a:r>
            <a:endParaRPr lang="zh-CN" altLang="zh-CN" dirty="0"/>
          </a:p>
          <a:p>
            <a:r>
              <a:rPr lang="en-US" altLang="zh-CN" dirty="0"/>
              <a:t>CPL</a:t>
            </a:r>
            <a:r>
              <a:rPr lang="zh-CN" altLang="zh-CN" dirty="0"/>
              <a:t>也是一项对商业应用友好的协议</a:t>
            </a:r>
            <a:r>
              <a:rPr lang="en-US" altLang="zh-CN" dirty="0"/>
              <a:t>.</a:t>
            </a:r>
            <a:r>
              <a:rPr lang="zh-CN" altLang="zh-CN" dirty="0"/>
              <a:t>它允许</a:t>
            </a:r>
            <a:r>
              <a:rPr lang="en-US" altLang="zh-CN" dirty="0"/>
              <a:t> Recipients </a:t>
            </a:r>
            <a:r>
              <a:rPr lang="zh-CN" altLang="zh-CN" dirty="0"/>
              <a:t>对源码进行任意的使用、复制、分发、传播、展示、修改以及改后做闭源的二次商业发布</a:t>
            </a:r>
            <a:r>
              <a:rPr lang="en-US" altLang="zh-CN" dirty="0"/>
              <a:t>,</a:t>
            </a:r>
            <a:r>
              <a:rPr lang="zh-CN" altLang="zh-CN" dirty="0"/>
              <a:t>这点跟</a:t>
            </a:r>
            <a:r>
              <a:rPr lang="en-US" altLang="zh-CN" dirty="0"/>
              <a:t> BSD </a:t>
            </a:r>
            <a:r>
              <a:rPr lang="zh-CN" altLang="zh-CN" dirty="0"/>
              <a:t>很类似</a:t>
            </a:r>
            <a:r>
              <a:rPr lang="en-US" altLang="zh-CN" dirty="0"/>
              <a:t>,</a:t>
            </a:r>
            <a:r>
              <a:rPr lang="zh-CN" altLang="zh-CN" dirty="0"/>
              <a:t>也属于自由度比较高的开源协议</a:t>
            </a:r>
            <a:r>
              <a:rPr lang="en-US" altLang="zh-CN" dirty="0"/>
              <a:t>.</a:t>
            </a:r>
            <a:endParaRPr lang="zh-CN" altLang="zh-CN" dirty="0"/>
          </a:p>
        </p:txBody>
      </p:sp>
    </p:spTree>
    <p:extLst>
      <p:ext uri="{BB962C8B-B14F-4D97-AF65-F5344CB8AC3E}">
        <p14:creationId xmlns:p14="http://schemas.microsoft.com/office/powerpoint/2010/main" val="418517549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r>
              <a:rPr lang="en-US" altLang="zh-CN" b="1" dirty="0"/>
              <a:t>CPL(Common Public License) version 1.0</a:t>
            </a:r>
            <a:endParaRPr lang="zh-CN" altLang="zh-CN" dirty="0"/>
          </a:p>
          <a:p>
            <a:endParaRPr lang="en-US" altLang="zh-CN" b="1" dirty="0" smtClean="0"/>
          </a:p>
          <a:p>
            <a:r>
              <a:rPr lang="zh-CN" altLang="zh-CN" dirty="0"/>
              <a:t>但是</a:t>
            </a:r>
            <a:r>
              <a:rPr lang="en-US" altLang="zh-CN" dirty="0"/>
              <a:t>,</a:t>
            </a:r>
            <a:r>
              <a:rPr lang="zh-CN" altLang="zh-CN" dirty="0"/>
              <a:t>需要遵循</a:t>
            </a:r>
            <a:r>
              <a:rPr lang="en-US" altLang="zh-CN" dirty="0"/>
              <a:t>:</a:t>
            </a:r>
            <a:endParaRPr lang="zh-CN" altLang="zh-CN" dirty="0"/>
          </a:p>
          <a:p>
            <a:r>
              <a:rPr lang="en-US" altLang="zh-CN" dirty="0"/>
              <a:t>1. </a:t>
            </a:r>
            <a:r>
              <a:rPr lang="zh-CN" altLang="zh-CN" dirty="0"/>
              <a:t>当一个</a:t>
            </a:r>
            <a:r>
              <a:rPr lang="en-US" altLang="zh-CN" dirty="0"/>
              <a:t>Contributors</a:t>
            </a:r>
            <a:r>
              <a:rPr lang="zh-CN" altLang="zh-CN" dirty="0"/>
              <a:t>将源码的整体或部分再次开源发布的时候</a:t>
            </a:r>
            <a:r>
              <a:rPr lang="en-US" altLang="zh-CN" dirty="0"/>
              <a:t>,</a:t>
            </a:r>
            <a:r>
              <a:rPr lang="zh-CN" altLang="zh-CN" dirty="0"/>
              <a:t>必须继续遵循</a:t>
            </a:r>
            <a:r>
              <a:rPr lang="en-US" altLang="zh-CN" dirty="0"/>
              <a:t> CPL</a:t>
            </a:r>
            <a:r>
              <a:rPr lang="zh-CN" altLang="zh-CN" dirty="0"/>
              <a:t>开源协议来发布</a:t>
            </a:r>
            <a:r>
              <a:rPr lang="en-US" altLang="zh-CN" dirty="0"/>
              <a:t>,</a:t>
            </a:r>
            <a:r>
              <a:rPr lang="zh-CN" altLang="zh-CN" dirty="0"/>
              <a:t>而不能改用其他协议发布</a:t>
            </a:r>
            <a:r>
              <a:rPr lang="en-US" altLang="zh-CN" dirty="0"/>
              <a:t>.</a:t>
            </a:r>
            <a:r>
              <a:rPr lang="zh-CN" altLang="zh-CN" dirty="0"/>
              <a:t>除非你得到了原</a:t>
            </a:r>
            <a:r>
              <a:rPr lang="en-US" altLang="zh-CN" dirty="0"/>
              <a:t>“</a:t>
            </a:r>
            <a:r>
              <a:rPr lang="zh-CN" altLang="zh-CN" dirty="0"/>
              <a:t>源码</a:t>
            </a:r>
            <a:r>
              <a:rPr lang="en-US" altLang="zh-CN" dirty="0"/>
              <a:t>”Owner </a:t>
            </a:r>
            <a:r>
              <a:rPr lang="zh-CN" altLang="zh-CN" dirty="0"/>
              <a:t>的授权</a:t>
            </a:r>
            <a:r>
              <a:rPr lang="en-US" altLang="zh-CN" dirty="0"/>
              <a:t>.</a:t>
            </a:r>
            <a:endParaRPr lang="zh-CN" altLang="zh-CN" dirty="0"/>
          </a:p>
          <a:p>
            <a:r>
              <a:rPr lang="en-US" altLang="zh-CN" dirty="0"/>
              <a:t>2. CPL</a:t>
            </a:r>
            <a:r>
              <a:rPr lang="zh-CN" altLang="zh-CN" dirty="0"/>
              <a:t>协议下</a:t>
            </a:r>
            <a:r>
              <a:rPr lang="en-US" altLang="zh-CN" dirty="0"/>
              <a:t>,</a:t>
            </a:r>
            <a:r>
              <a:rPr lang="zh-CN" altLang="zh-CN" dirty="0"/>
              <a:t>你可以将源码不做任何修改来商业发布</a:t>
            </a:r>
            <a:r>
              <a:rPr lang="en-US" altLang="zh-CN" dirty="0"/>
              <a:t>.</a:t>
            </a:r>
            <a:r>
              <a:rPr lang="zh-CN" altLang="zh-CN" dirty="0"/>
              <a:t>但如果你要将修改后的源码其开源</a:t>
            </a:r>
            <a:r>
              <a:rPr lang="en-US" altLang="zh-CN" dirty="0"/>
              <a:t>,</a:t>
            </a:r>
            <a:r>
              <a:rPr lang="zh-CN" altLang="zh-CN" dirty="0"/>
              <a:t>而且当你再发布的是</a:t>
            </a:r>
            <a:r>
              <a:rPr lang="en-US" altLang="zh-CN" dirty="0"/>
              <a:t>Object Code</a:t>
            </a:r>
            <a:r>
              <a:rPr lang="zh-CN" altLang="zh-CN" dirty="0"/>
              <a:t>的时候</a:t>
            </a:r>
            <a:r>
              <a:rPr lang="en-US" altLang="zh-CN" dirty="0"/>
              <a:t>,</a:t>
            </a:r>
            <a:r>
              <a:rPr lang="zh-CN" altLang="zh-CN" dirty="0"/>
              <a:t>你必须声明它的</a:t>
            </a:r>
            <a:r>
              <a:rPr lang="en-US" altLang="zh-CN" dirty="0"/>
              <a:t>Source Code </a:t>
            </a:r>
            <a:r>
              <a:rPr lang="zh-CN" altLang="zh-CN" dirty="0"/>
              <a:t>是可以获取的</a:t>
            </a:r>
            <a:r>
              <a:rPr lang="en-US" altLang="zh-CN" dirty="0"/>
              <a:t>,</a:t>
            </a:r>
            <a:r>
              <a:rPr lang="zh-CN" altLang="zh-CN" dirty="0"/>
              <a:t>而且要告知获取方法</a:t>
            </a:r>
            <a:r>
              <a:rPr lang="en-US" altLang="zh-CN" dirty="0"/>
              <a:t>.</a:t>
            </a:r>
            <a:endParaRPr lang="zh-CN" altLang="zh-CN" dirty="0"/>
          </a:p>
          <a:p>
            <a:r>
              <a:rPr lang="en-US" altLang="zh-CN" dirty="0"/>
              <a:t>3. </a:t>
            </a:r>
            <a:r>
              <a:rPr lang="zh-CN" altLang="zh-CN" dirty="0"/>
              <a:t>当你需要将</a:t>
            </a:r>
            <a:r>
              <a:rPr lang="en-US" altLang="zh-CN" dirty="0"/>
              <a:t>CPL</a:t>
            </a:r>
            <a:r>
              <a:rPr lang="zh-CN" altLang="zh-CN" dirty="0"/>
              <a:t>下的源码作为一部分跟其他私有的源码混和着成为一个</a:t>
            </a:r>
            <a:r>
              <a:rPr lang="en-US" altLang="zh-CN" dirty="0"/>
              <a:t> Project </a:t>
            </a:r>
            <a:r>
              <a:rPr lang="zh-CN" altLang="zh-CN" dirty="0"/>
              <a:t>发布的时候</a:t>
            </a:r>
            <a:r>
              <a:rPr lang="en-US" altLang="zh-CN" dirty="0"/>
              <a:t>,</a:t>
            </a:r>
            <a:r>
              <a:rPr lang="zh-CN" altLang="zh-CN" dirty="0"/>
              <a:t>你可以将整个</a:t>
            </a:r>
            <a:r>
              <a:rPr lang="en-US" altLang="zh-CN" dirty="0"/>
              <a:t>Project/Product </a:t>
            </a:r>
            <a:r>
              <a:rPr lang="zh-CN" altLang="zh-CN" dirty="0"/>
              <a:t>以私人的协议发布</a:t>
            </a:r>
            <a:r>
              <a:rPr lang="en-US" altLang="zh-CN" dirty="0"/>
              <a:t>,</a:t>
            </a:r>
            <a:r>
              <a:rPr lang="zh-CN" altLang="zh-CN" dirty="0"/>
              <a:t>但要声明哪一部分代码是</a:t>
            </a:r>
            <a:r>
              <a:rPr lang="en-US" altLang="zh-CN" dirty="0"/>
              <a:t>CPL</a:t>
            </a:r>
            <a:r>
              <a:rPr lang="zh-CN" altLang="zh-CN" dirty="0"/>
              <a:t>下的</a:t>
            </a:r>
            <a:r>
              <a:rPr lang="en-US" altLang="zh-CN" dirty="0"/>
              <a:t>,</a:t>
            </a:r>
            <a:r>
              <a:rPr lang="zh-CN" altLang="zh-CN" dirty="0"/>
              <a:t>而且声明那部分代码继续遵循</a:t>
            </a:r>
            <a:r>
              <a:rPr lang="en-US" altLang="zh-CN" dirty="0"/>
              <a:t>CPL.</a:t>
            </a:r>
            <a:br>
              <a:rPr lang="en-US" altLang="zh-CN" dirty="0"/>
            </a:br>
            <a:r>
              <a:rPr lang="en-US" altLang="zh-CN" dirty="0"/>
              <a:t>4. </a:t>
            </a:r>
            <a:r>
              <a:rPr lang="zh-CN" altLang="zh-CN" dirty="0"/>
              <a:t>独立的模块</a:t>
            </a:r>
            <a:r>
              <a:rPr lang="en-US" altLang="zh-CN" dirty="0"/>
              <a:t>(Separate Module),</a:t>
            </a:r>
            <a:r>
              <a:rPr lang="zh-CN" altLang="zh-CN" dirty="0"/>
              <a:t>不需要开源</a:t>
            </a:r>
            <a:r>
              <a:rPr lang="en-US" altLang="zh-CN" dirty="0" smtClean="0"/>
              <a:t>.</a:t>
            </a:r>
            <a:endParaRPr lang="zh-CN" altLang="zh-CN" dirty="0"/>
          </a:p>
        </p:txBody>
      </p:sp>
    </p:spTree>
    <p:extLst>
      <p:ext uri="{BB962C8B-B14F-4D97-AF65-F5344CB8AC3E}">
        <p14:creationId xmlns:p14="http://schemas.microsoft.com/office/powerpoint/2010/main" val="103386777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262979"/>
          </a:xfrm>
          <a:prstGeom prst="rect">
            <a:avLst/>
          </a:prstGeom>
          <a:noFill/>
        </p:spPr>
        <p:txBody>
          <a:bodyPr wrap="square" rtlCol="0">
            <a:spAutoFit/>
          </a:bodyPr>
          <a:lstStyle/>
          <a:p>
            <a:r>
              <a:rPr lang="en-US" altLang="zh-CN" b="1" dirty="0"/>
              <a:t>GPL(GNU General Public License</a:t>
            </a:r>
            <a:r>
              <a:rPr lang="en-US" altLang="zh-CN" b="1" dirty="0" smtClean="0"/>
              <a:t>)</a:t>
            </a:r>
          </a:p>
          <a:p>
            <a:endParaRPr lang="zh-CN" altLang="zh-CN" dirty="0"/>
          </a:p>
          <a:p>
            <a:r>
              <a:rPr lang="zh-CN" altLang="zh-CN" dirty="0"/>
              <a:t>我们很熟悉的</a:t>
            </a:r>
            <a:r>
              <a:rPr lang="en-US" altLang="zh-CN" dirty="0">
                <a:hlinkClick r:id="rId3" tooltip="Linux"/>
              </a:rPr>
              <a:t>Linux</a:t>
            </a:r>
            <a:r>
              <a:rPr lang="zh-CN" altLang="zh-CN" dirty="0"/>
              <a:t>就是采用了</a:t>
            </a:r>
            <a:r>
              <a:rPr lang="en-US" altLang="zh-CN" dirty="0"/>
              <a:t>GPL</a:t>
            </a:r>
            <a:r>
              <a:rPr lang="zh-CN" altLang="zh-CN" dirty="0"/>
              <a:t>。</a:t>
            </a:r>
            <a:r>
              <a:rPr lang="en-US" altLang="zh-CN" dirty="0"/>
              <a:t>GPL</a:t>
            </a:r>
            <a:r>
              <a:rPr lang="zh-CN" altLang="zh-CN" dirty="0"/>
              <a:t>协议和</a:t>
            </a:r>
            <a:r>
              <a:rPr lang="en-US" altLang="zh-CN" dirty="0"/>
              <a:t>BSD</a:t>
            </a:r>
            <a:r>
              <a:rPr lang="zh-CN" altLang="zh-CN" dirty="0"/>
              <a:t>，</a:t>
            </a:r>
            <a:r>
              <a:rPr lang="en-US" altLang="zh-CN" dirty="0"/>
              <a:t>Apache </a:t>
            </a:r>
            <a:r>
              <a:rPr lang="en-US" altLang="zh-CN" dirty="0" err="1"/>
              <a:t>Licence</a:t>
            </a:r>
            <a:r>
              <a:rPr lang="zh-CN" altLang="zh-CN" dirty="0"/>
              <a:t>等鼓励代码重用的许可很不一样。</a:t>
            </a:r>
            <a:r>
              <a:rPr lang="en-US" altLang="zh-CN" dirty="0"/>
              <a:t>GPL</a:t>
            </a:r>
            <a:r>
              <a:rPr lang="zh-CN" altLang="zh-CN" dirty="0"/>
              <a:t>的出发点是代码的开源</a:t>
            </a:r>
            <a:r>
              <a:rPr lang="en-US" altLang="zh-CN" dirty="0"/>
              <a:t>/</a:t>
            </a:r>
            <a:r>
              <a:rPr lang="zh-CN" altLang="zh-CN" dirty="0"/>
              <a:t>免费使用和引用</a:t>
            </a:r>
            <a:r>
              <a:rPr lang="en-US" altLang="zh-CN" dirty="0"/>
              <a:t>/</a:t>
            </a:r>
            <a:r>
              <a:rPr lang="zh-CN" altLang="zh-CN" dirty="0"/>
              <a:t>修改</a:t>
            </a:r>
            <a:r>
              <a:rPr lang="en-US" altLang="zh-CN" dirty="0"/>
              <a:t>/</a:t>
            </a:r>
            <a:r>
              <a:rPr lang="zh-CN" altLang="zh-CN" dirty="0"/>
              <a:t>衍生代码的开源</a:t>
            </a:r>
            <a:r>
              <a:rPr lang="en-US" altLang="zh-CN" dirty="0"/>
              <a:t>/</a:t>
            </a:r>
            <a:r>
              <a:rPr lang="zh-CN" altLang="zh-CN" dirty="0"/>
              <a:t>免费使用，但不允许修改后和衍生的代码做为闭源的商业软件发布和销售。这也就是为什么我们能用免费的各种</a:t>
            </a:r>
            <a:r>
              <a:rPr lang="en-US" altLang="zh-CN" dirty="0" err="1">
                <a:hlinkClick r:id="rId4" tooltip="linux"/>
              </a:rPr>
              <a:t>linux</a:t>
            </a:r>
            <a:r>
              <a:rPr lang="zh-CN" altLang="zh-CN" dirty="0"/>
              <a:t>，包括商业公司的</a:t>
            </a:r>
            <a:r>
              <a:rPr lang="en-US" altLang="zh-CN" dirty="0" err="1"/>
              <a:t>linux</a:t>
            </a:r>
            <a:r>
              <a:rPr lang="zh-CN" altLang="zh-CN" dirty="0"/>
              <a:t>和</a:t>
            </a:r>
            <a:r>
              <a:rPr lang="en-US" altLang="zh-CN" dirty="0" err="1"/>
              <a:t>linux</a:t>
            </a:r>
            <a:r>
              <a:rPr lang="zh-CN" altLang="zh-CN" dirty="0"/>
              <a:t>上各种各样的由个人，组织，以及商业软件公司开发的免费软件了。</a:t>
            </a:r>
          </a:p>
          <a:p>
            <a:r>
              <a:rPr lang="en-US" altLang="zh-CN" dirty="0"/>
              <a:t>GPL</a:t>
            </a:r>
            <a:r>
              <a:rPr lang="zh-CN" altLang="zh-CN" dirty="0"/>
              <a:t>协议的主要内容是只要在一个软件中使用</a:t>
            </a:r>
            <a:r>
              <a:rPr lang="en-US" altLang="zh-CN" dirty="0"/>
              <a:t>(</a:t>
            </a:r>
            <a:r>
              <a:rPr lang="zh-CN" altLang="zh-CN" dirty="0"/>
              <a:t>”使用”指类库引用，修改后的代码或者衍生代码</a:t>
            </a:r>
            <a:r>
              <a:rPr lang="en-US" altLang="zh-CN" dirty="0"/>
              <a:t>)GPL</a:t>
            </a:r>
            <a:r>
              <a:rPr lang="zh-CN" altLang="zh-CN" dirty="0"/>
              <a:t>协议的产品，则该软件产品必须也采用</a:t>
            </a:r>
            <a:r>
              <a:rPr lang="en-US" altLang="zh-CN" dirty="0"/>
              <a:t>GPL</a:t>
            </a:r>
            <a:r>
              <a:rPr lang="zh-CN" altLang="zh-CN" dirty="0"/>
              <a:t>协议，既必须也是开源和免费。这就是所谓的”传染性”。</a:t>
            </a:r>
            <a:r>
              <a:rPr lang="en-US" altLang="zh-CN" dirty="0"/>
              <a:t>GPL</a:t>
            </a:r>
            <a:r>
              <a:rPr lang="zh-CN" altLang="zh-CN" dirty="0"/>
              <a:t>协议的产品作为一个单独的产品使用没有任何问题，还可以享受免费的优势。</a:t>
            </a:r>
          </a:p>
        </p:txBody>
      </p:sp>
    </p:spTree>
    <p:extLst>
      <p:ext uri="{BB962C8B-B14F-4D97-AF65-F5344CB8AC3E}">
        <p14:creationId xmlns:p14="http://schemas.microsoft.com/office/powerpoint/2010/main" val="39445453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r>
              <a:rPr lang="en-US" altLang="zh-CN" b="1" dirty="0"/>
              <a:t>GPL(GNU General Public License</a:t>
            </a:r>
            <a:r>
              <a:rPr lang="en-US" altLang="zh-CN" b="1" dirty="0" smtClean="0"/>
              <a:t>)</a:t>
            </a:r>
          </a:p>
          <a:p>
            <a:endParaRPr lang="en-US" altLang="zh-CN" b="1" dirty="0" smtClean="0"/>
          </a:p>
          <a:p>
            <a:r>
              <a:rPr lang="en-US" altLang="zh-CN" dirty="0"/>
              <a:t>GPL</a:t>
            </a:r>
            <a:r>
              <a:rPr lang="zh-CN" altLang="zh-CN" dirty="0"/>
              <a:t>协议最主要的几个原则：</a:t>
            </a:r>
          </a:p>
          <a:p>
            <a:r>
              <a:rPr lang="en-US" altLang="zh-CN" dirty="0"/>
              <a:t>1</a:t>
            </a:r>
            <a:r>
              <a:rPr lang="zh-CN" altLang="zh-CN" dirty="0"/>
              <a:t>、确保软件自始至终都以开放源代码形式发布，保护开发成果不被窃取用作商业发售。任何一套软 件，只要其中使用了受</a:t>
            </a:r>
            <a:r>
              <a:rPr lang="en-US" altLang="zh-CN" dirty="0"/>
              <a:t> GPL </a:t>
            </a:r>
            <a:r>
              <a:rPr lang="zh-CN" altLang="zh-CN" dirty="0"/>
              <a:t>协议保护的第三方软件的源程序，并向非开发人员发布时，软件本身也就自动成为受</a:t>
            </a:r>
            <a:r>
              <a:rPr lang="en-US" altLang="zh-CN" dirty="0"/>
              <a:t> GPL </a:t>
            </a:r>
            <a:r>
              <a:rPr lang="zh-CN" altLang="zh-CN" dirty="0"/>
              <a:t>保护并且约束的实体。也就是说，此时它必须开放源代码</a:t>
            </a:r>
            <a:r>
              <a:rPr lang="zh-CN" altLang="zh-CN" dirty="0" smtClean="0"/>
              <a:t>。</a:t>
            </a:r>
            <a:endParaRPr lang="en-US" altLang="zh-CN" dirty="0" smtClean="0"/>
          </a:p>
          <a:p>
            <a:endParaRPr lang="zh-CN" altLang="zh-CN" dirty="0"/>
          </a:p>
          <a:p>
            <a:r>
              <a:rPr lang="en-US" altLang="zh-CN" dirty="0"/>
              <a:t>2</a:t>
            </a:r>
            <a:r>
              <a:rPr lang="zh-CN" altLang="zh-CN" dirty="0"/>
              <a:t>、</a:t>
            </a:r>
            <a:r>
              <a:rPr lang="en-US" altLang="zh-CN" dirty="0"/>
              <a:t>GPL </a:t>
            </a:r>
            <a:r>
              <a:rPr lang="zh-CN" altLang="zh-CN" dirty="0"/>
              <a:t>大致就是一个左侧版权（</a:t>
            </a:r>
            <a:r>
              <a:rPr lang="en-US" altLang="zh-CN" dirty="0" err="1"/>
              <a:t>Copyleft</a:t>
            </a:r>
            <a:r>
              <a:rPr lang="zh-CN" altLang="zh-CN" dirty="0"/>
              <a:t>，或译为“反版权”、“版权属左”、“版权所无”、“版责”等）的体现。你可以去掉所有原作的版权 信息，只要你保持开源，并且随源代码、二进制版附上</a:t>
            </a:r>
            <a:r>
              <a:rPr lang="en-US" altLang="zh-CN" dirty="0"/>
              <a:t> GPL </a:t>
            </a:r>
            <a:r>
              <a:rPr lang="zh-CN" altLang="zh-CN" dirty="0"/>
              <a:t>的许可证就行，让后人可以很明确地得知此软件的授权信息。</a:t>
            </a:r>
            <a:r>
              <a:rPr lang="en-US" altLang="zh-CN" dirty="0"/>
              <a:t>GPL </a:t>
            </a:r>
            <a:r>
              <a:rPr lang="zh-CN" altLang="zh-CN" dirty="0"/>
              <a:t>精髓就是，只要使软件在完整开源 的情况下，尽可能使使用者得到自由发挥的空间，使软件得到更快更好的发展。</a:t>
            </a:r>
          </a:p>
        </p:txBody>
      </p:sp>
    </p:spTree>
    <p:extLst>
      <p:ext uri="{BB962C8B-B14F-4D97-AF65-F5344CB8AC3E}">
        <p14:creationId xmlns:p14="http://schemas.microsoft.com/office/powerpoint/2010/main" val="345734715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r>
              <a:rPr lang="en-US" altLang="zh-CN" b="1" dirty="0"/>
              <a:t>GPL(GNU General Public License</a:t>
            </a:r>
            <a:r>
              <a:rPr lang="en-US" altLang="zh-CN" b="1" dirty="0" smtClean="0"/>
              <a:t>)</a:t>
            </a:r>
          </a:p>
          <a:p>
            <a:endParaRPr lang="en-US" altLang="zh-CN" b="1" dirty="0" smtClean="0"/>
          </a:p>
          <a:p>
            <a:r>
              <a:rPr lang="en-US" altLang="zh-CN" dirty="0"/>
              <a:t>3</a:t>
            </a:r>
            <a:r>
              <a:rPr lang="zh-CN" altLang="zh-CN" dirty="0"/>
              <a:t>、无论软件以何种形式发布，都必须同时附上源代码。例如在</a:t>
            </a:r>
            <a:r>
              <a:rPr lang="en-US" altLang="zh-CN" dirty="0"/>
              <a:t> Web </a:t>
            </a:r>
            <a:r>
              <a:rPr lang="zh-CN" altLang="zh-CN" dirty="0"/>
              <a:t>上提供下载，就必须在二进制版本（如果有的话）下载的同一个页面，清楚地提供源代码下载的链接。如果以光盘形式发布，就必须同时附上源文件的光盘</a:t>
            </a:r>
            <a:r>
              <a:rPr lang="zh-CN" altLang="zh-CN" dirty="0" smtClean="0"/>
              <a:t>。</a:t>
            </a:r>
            <a:endParaRPr lang="en-US" altLang="zh-CN" dirty="0" smtClean="0"/>
          </a:p>
          <a:p>
            <a:endParaRPr lang="zh-CN" altLang="zh-CN" dirty="0"/>
          </a:p>
          <a:p>
            <a:r>
              <a:rPr lang="en-US" altLang="zh-CN" dirty="0"/>
              <a:t>4</a:t>
            </a:r>
            <a:r>
              <a:rPr lang="zh-CN" altLang="zh-CN" dirty="0"/>
              <a:t>、开发或维护遵循</a:t>
            </a:r>
            <a:r>
              <a:rPr lang="en-US" altLang="zh-CN" dirty="0"/>
              <a:t> GPL </a:t>
            </a:r>
            <a:r>
              <a:rPr lang="zh-CN" altLang="zh-CN" dirty="0"/>
              <a:t>协议开发的软件的公司或个人，可以对使用者收取一定的服务费用。但还是一句老话——必须无偿提供软件的完整源代码，不得将源代码与服务做捆绑或任何变相捆绑销售</a:t>
            </a:r>
            <a:r>
              <a:rPr lang="zh-CN" altLang="zh-CN" dirty="0" smtClean="0"/>
              <a:t>。</a:t>
            </a:r>
            <a:endParaRPr lang="en-US" altLang="zh-CN" dirty="0" smtClean="0"/>
          </a:p>
          <a:p>
            <a:endParaRPr lang="zh-CN" altLang="zh-CN" dirty="0"/>
          </a:p>
          <a:p>
            <a:r>
              <a:rPr lang="zh-CN" altLang="zh-CN" dirty="0"/>
              <a:t>其它细节如再发布的时候需要伴随</a:t>
            </a:r>
            <a:r>
              <a:rPr lang="en-US" altLang="zh-CN" dirty="0"/>
              <a:t>GPL</a:t>
            </a:r>
            <a:r>
              <a:rPr lang="zh-CN" altLang="zh-CN" dirty="0"/>
              <a:t>协议等和</a:t>
            </a:r>
            <a:r>
              <a:rPr lang="en-US" altLang="zh-CN" dirty="0"/>
              <a:t>BSD/Apache</a:t>
            </a:r>
            <a:r>
              <a:rPr lang="zh-CN" altLang="zh-CN" dirty="0"/>
              <a:t>等类似。</a:t>
            </a:r>
          </a:p>
          <a:p>
            <a:endParaRPr lang="zh-CN" altLang="zh-CN" dirty="0"/>
          </a:p>
        </p:txBody>
      </p:sp>
    </p:spTree>
    <p:extLst>
      <p:ext uri="{BB962C8B-B14F-4D97-AF65-F5344CB8AC3E}">
        <p14:creationId xmlns:p14="http://schemas.microsoft.com/office/powerpoint/2010/main" val="313374611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3416320"/>
          </a:xfrm>
          <a:prstGeom prst="rect">
            <a:avLst/>
          </a:prstGeom>
          <a:noFill/>
        </p:spPr>
        <p:txBody>
          <a:bodyPr wrap="square" rtlCol="0">
            <a:spAutoFit/>
          </a:bodyPr>
          <a:lstStyle/>
          <a:p>
            <a:r>
              <a:rPr lang="en-US" altLang="zh-CN" b="1" dirty="0"/>
              <a:t>GPL(GNU General Public License</a:t>
            </a:r>
            <a:r>
              <a:rPr lang="en-US" altLang="zh-CN" b="1" dirty="0" smtClean="0"/>
              <a:t>)</a:t>
            </a:r>
          </a:p>
          <a:p>
            <a:endParaRPr lang="en-US" altLang="zh-CN" b="1" dirty="0" smtClean="0"/>
          </a:p>
          <a:p>
            <a:r>
              <a:rPr lang="zh-CN" altLang="zh-CN" dirty="0"/>
              <a:t>因为要完全开源代码，不适合公司商业用途。由于</a:t>
            </a:r>
            <a:r>
              <a:rPr lang="en-US" altLang="zh-CN" dirty="0"/>
              <a:t>GPL</a:t>
            </a:r>
            <a:r>
              <a:rPr lang="zh-CN" altLang="zh-CN" dirty="0"/>
              <a:t>严格要求使用了</a:t>
            </a:r>
            <a:r>
              <a:rPr lang="en-US" altLang="zh-CN" dirty="0"/>
              <a:t>GPL</a:t>
            </a:r>
            <a:r>
              <a:rPr lang="zh-CN" altLang="zh-CN" dirty="0"/>
              <a:t>类库的软件产品必须使用</a:t>
            </a:r>
            <a:r>
              <a:rPr lang="en-US" altLang="zh-CN" dirty="0"/>
              <a:t>GPL</a:t>
            </a:r>
            <a:r>
              <a:rPr lang="zh-CN" altLang="zh-CN" dirty="0"/>
              <a:t>协议，对于使用</a:t>
            </a:r>
            <a:r>
              <a:rPr lang="en-US" altLang="zh-CN" dirty="0"/>
              <a:t>GPL</a:t>
            </a:r>
            <a:r>
              <a:rPr lang="zh-CN" altLang="zh-CN" dirty="0"/>
              <a:t>协议的开源代码，商业软件或者对代码有保密要求的部门就不适合集成</a:t>
            </a:r>
            <a:r>
              <a:rPr lang="en-US" altLang="zh-CN" dirty="0"/>
              <a:t>/</a:t>
            </a:r>
            <a:r>
              <a:rPr lang="zh-CN" altLang="zh-CN" dirty="0"/>
              <a:t>采用作为类库和二次开发的基础</a:t>
            </a:r>
            <a:r>
              <a:rPr lang="zh-CN" altLang="zh-CN" dirty="0" smtClean="0"/>
              <a:t>。</a:t>
            </a:r>
            <a:endParaRPr lang="en-US" altLang="zh-CN" dirty="0" smtClean="0"/>
          </a:p>
          <a:p>
            <a:endParaRPr lang="zh-CN" altLang="zh-CN" dirty="0"/>
          </a:p>
          <a:p>
            <a:r>
              <a:rPr lang="zh-CN" altLang="zh-CN" dirty="0"/>
              <a:t>小结：</a:t>
            </a:r>
            <a:r>
              <a:rPr lang="en-US" altLang="zh-CN" dirty="0"/>
              <a:t> </a:t>
            </a:r>
            <a:r>
              <a:rPr lang="zh-CN" altLang="zh-CN" dirty="0"/>
              <a:t>商业软件不能使用</a:t>
            </a:r>
            <a:r>
              <a:rPr lang="en-US" altLang="zh-CN" dirty="0"/>
              <a:t>GPL</a:t>
            </a:r>
            <a:r>
              <a:rPr lang="zh-CN" altLang="zh-CN" dirty="0"/>
              <a:t>协议的代码。</a:t>
            </a:r>
          </a:p>
          <a:p>
            <a:endParaRPr lang="zh-CN" altLang="zh-CN" dirty="0"/>
          </a:p>
        </p:txBody>
      </p:sp>
    </p:spTree>
    <p:extLst>
      <p:ext uri="{BB962C8B-B14F-4D97-AF65-F5344CB8AC3E}">
        <p14:creationId xmlns:p14="http://schemas.microsoft.com/office/powerpoint/2010/main" val="28758616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6001643"/>
          </a:xfrm>
          <a:prstGeom prst="rect">
            <a:avLst/>
          </a:prstGeom>
          <a:noFill/>
        </p:spPr>
        <p:txBody>
          <a:bodyPr wrap="square" rtlCol="0">
            <a:spAutoFit/>
          </a:bodyPr>
          <a:lstStyle/>
          <a:p>
            <a:r>
              <a:rPr lang="en-US" altLang="zh-CN" b="1" dirty="0"/>
              <a:t>LGPL(GNU Lesser General Public License</a:t>
            </a:r>
            <a:r>
              <a:rPr lang="en-US" altLang="zh-CN" b="1" dirty="0" smtClean="0"/>
              <a:t>)</a:t>
            </a:r>
          </a:p>
          <a:p>
            <a:endParaRPr lang="zh-CN" altLang="zh-CN" dirty="0"/>
          </a:p>
          <a:p>
            <a:r>
              <a:rPr lang="en-US" altLang="zh-CN" dirty="0"/>
              <a:t>LGPL</a:t>
            </a:r>
            <a:r>
              <a:rPr lang="zh-CN" altLang="zh-CN" dirty="0"/>
              <a:t>是</a:t>
            </a:r>
            <a:r>
              <a:rPr lang="en-US" altLang="zh-CN" dirty="0"/>
              <a:t>GPL</a:t>
            </a:r>
            <a:r>
              <a:rPr lang="zh-CN" altLang="zh-CN" dirty="0"/>
              <a:t>的一个为主要为类库使用设计的开源协议。和</a:t>
            </a:r>
            <a:r>
              <a:rPr lang="en-US" altLang="zh-CN" dirty="0"/>
              <a:t>GPL</a:t>
            </a:r>
            <a:r>
              <a:rPr lang="zh-CN" altLang="zh-CN" dirty="0"/>
              <a:t>要求任何使用</a:t>
            </a:r>
            <a:r>
              <a:rPr lang="en-US" altLang="zh-CN" dirty="0"/>
              <a:t>/</a:t>
            </a:r>
            <a:r>
              <a:rPr lang="zh-CN" altLang="zh-CN" dirty="0"/>
              <a:t>修改</a:t>
            </a:r>
            <a:r>
              <a:rPr lang="en-US" altLang="zh-CN" dirty="0"/>
              <a:t>/</a:t>
            </a:r>
            <a:r>
              <a:rPr lang="zh-CN" altLang="zh-CN" dirty="0"/>
              <a:t>衍生之</a:t>
            </a:r>
            <a:r>
              <a:rPr lang="en-US" altLang="zh-CN" dirty="0"/>
              <a:t>GPL</a:t>
            </a:r>
            <a:r>
              <a:rPr lang="zh-CN" altLang="zh-CN" dirty="0"/>
              <a:t>类库的的软件必须采用</a:t>
            </a:r>
            <a:r>
              <a:rPr lang="en-US" altLang="zh-CN" dirty="0"/>
              <a:t>GPL</a:t>
            </a:r>
            <a:r>
              <a:rPr lang="zh-CN" altLang="zh-CN" dirty="0"/>
              <a:t>协议不同。</a:t>
            </a:r>
            <a:r>
              <a:rPr lang="en-US" altLang="zh-CN" dirty="0"/>
              <a:t>LGPL</a:t>
            </a:r>
            <a:r>
              <a:rPr lang="zh-CN" altLang="zh-CN" dirty="0"/>
              <a:t>允许商业软件通过类库引用</a:t>
            </a:r>
            <a:r>
              <a:rPr lang="en-US" altLang="zh-CN" dirty="0"/>
              <a:t>(link)</a:t>
            </a:r>
            <a:r>
              <a:rPr lang="zh-CN" altLang="zh-CN" dirty="0"/>
              <a:t>方式使用</a:t>
            </a:r>
            <a:r>
              <a:rPr lang="en-US" altLang="zh-CN" dirty="0"/>
              <a:t>LGPL</a:t>
            </a:r>
            <a:r>
              <a:rPr lang="zh-CN" altLang="zh-CN" dirty="0"/>
              <a:t>类库而不需要开源商业软件的代码。这使得采用</a:t>
            </a:r>
            <a:r>
              <a:rPr lang="en-US" altLang="zh-CN" dirty="0"/>
              <a:t>LGPL</a:t>
            </a:r>
            <a:r>
              <a:rPr lang="zh-CN" altLang="zh-CN" dirty="0"/>
              <a:t>协议的开源代码可以被商业软件作为类库引用并发布和销售。但是如果修改</a:t>
            </a:r>
            <a:r>
              <a:rPr lang="en-US" altLang="zh-CN" dirty="0"/>
              <a:t>LGPL</a:t>
            </a:r>
            <a:r>
              <a:rPr lang="zh-CN" altLang="zh-CN" dirty="0"/>
              <a:t>协议的代码或者衍生，则所有修改的代码，涉及修改部分的额外代码和衍生的代码都必须采用</a:t>
            </a:r>
            <a:r>
              <a:rPr lang="en-US" altLang="zh-CN" dirty="0"/>
              <a:t>LGPL</a:t>
            </a:r>
            <a:r>
              <a:rPr lang="zh-CN" altLang="zh-CN" dirty="0"/>
              <a:t>协议。因此</a:t>
            </a:r>
            <a:r>
              <a:rPr lang="en-US" altLang="zh-CN" dirty="0"/>
              <a:t>LGPL</a:t>
            </a:r>
            <a:r>
              <a:rPr lang="zh-CN" altLang="zh-CN" dirty="0"/>
              <a:t>协议的开源代码很适合作为第三方类库被商业软件引用，但不适合希望以</a:t>
            </a:r>
            <a:r>
              <a:rPr lang="en-US" altLang="zh-CN" dirty="0"/>
              <a:t>LGPL</a:t>
            </a:r>
            <a:r>
              <a:rPr lang="zh-CN" altLang="zh-CN" dirty="0"/>
              <a:t>协议代码为基础，通过修改和衍生的方式做二次开发的商业软件采用。</a:t>
            </a:r>
          </a:p>
          <a:p>
            <a:r>
              <a:rPr lang="en-US" altLang="zh-CN" dirty="0"/>
              <a:t>GPL/LGPL</a:t>
            </a:r>
            <a:r>
              <a:rPr lang="zh-CN" altLang="zh-CN" dirty="0"/>
              <a:t>都保障原作者的知识产权，避免有人利用开源代码复制并开发类似的产品</a:t>
            </a:r>
          </a:p>
          <a:p>
            <a:r>
              <a:rPr lang="zh-CN" altLang="zh-CN" dirty="0"/>
              <a:t>小结：</a:t>
            </a:r>
            <a:r>
              <a:rPr lang="en-US" altLang="zh-CN" dirty="0"/>
              <a:t> </a:t>
            </a:r>
            <a:r>
              <a:rPr lang="zh-CN" altLang="zh-CN" dirty="0"/>
              <a:t>商业软件可以使用，但不能修改</a:t>
            </a:r>
            <a:r>
              <a:rPr lang="en-US" altLang="zh-CN" dirty="0"/>
              <a:t>LGPL</a:t>
            </a:r>
            <a:r>
              <a:rPr lang="zh-CN" altLang="zh-CN" dirty="0"/>
              <a:t>协议的代码。</a:t>
            </a:r>
          </a:p>
          <a:p>
            <a:endParaRPr lang="zh-CN" altLang="zh-CN" dirty="0"/>
          </a:p>
        </p:txBody>
      </p:sp>
    </p:spTree>
    <p:extLst>
      <p:ext uri="{BB962C8B-B14F-4D97-AF65-F5344CB8AC3E}">
        <p14:creationId xmlns:p14="http://schemas.microsoft.com/office/powerpoint/2010/main" val="34934745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en-US" dirty="0">
                <a:latin typeface="微软雅黑" pitchFamily="34" charset="-122"/>
                <a:ea typeface="微软雅黑" pitchFamily="34" charset="-122"/>
              </a:rPr>
              <a:t>常见证书介绍</a:t>
            </a:r>
            <a:endParaRPr lang="en-US" altLang="zh-CN" dirty="0">
              <a:latin typeface="微软雅黑" pitchFamily="34" charset="-122"/>
              <a:ea typeface="微软雅黑" pitchFamily="34" charset="-122"/>
            </a:endParaRPr>
          </a:p>
        </p:txBody>
      </p:sp>
      <p:sp>
        <p:nvSpPr>
          <p:cNvPr id="2" name="TextBox 1"/>
          <p:cNvSpPr txBox="1"/>
          <p:nvPr/>
        </p:nvSpPr>
        <p:spPr>
          <a:xfrm>
            <a:off x="179512" y="1047574"/>
            <a:ext cx="8784976" cy="5262979"/>
          </a:xfrm>
          <a:prstGeom prst="rect">
            <a:avLst/>
          </a:prstGeom>
          <a:noFill/>
        </p:spPr>
        <p:txBody>
          <a:bodyPr wrap="square" rtlCol="0">
            <a:spAutoFit/>
          </a:bodyPr>
          <a:lstStyle/>
          <a:p>
            <a:r>
              <a:rPr lang="en-US" altLang="zh-CN" b="1" dirty="0"/>
              <a:t>AGPL(GNU </a:t>
            </a:r>
            <a:r>
              <a:rPr lang="en-US" altLang="zh-CN" b="1" dirty="0" err="1"/>
              <a:t>Affero</a:t>
            </a:r>
            <a:r>
              <a:rPr lang="en-US" altLang="zh-CN" b="1" dirty="0"/>
              <a:t> General Public License)</a:t>
            </a:r>
            <a:endParaRPr lang="zh-CN" altLang="zh-CN" dirty="0"/>
          </a:p>
          <a:p>
            <a:endParaRPr lang="zh-CN" altLang="zh-CN" dirty="0"/>
          </a:p>
          <a:p>
            <a:r>
              <a:rPr lang="en-US" altLang="zh-CN" dirty="0"/>
              <a:t>AGPL</a:t>
            </a:r>
            <a:r>
              <a:rPr lang="zh-CN" altLang="zh-CN" dirty="0"/>
              <a:t>是</a:t>
            </a:r>
            <a:r>
              <a:rPr lang="en-US" altLang="zh-CN" dirty="0"/>
              <a:t>GPL</a:t>
            </a:r>
            <a:r>
              <a:rPr lang="zh-CN" altLang="zh-CN" dirty="0"/>
              <a:t>的一个补充</a:t>
            </a:r>
            <a:r>
              <a:rPr lang="en-US" altLang="zh-CN" dirty="0"/>
              <a:t>, </a:t>
            </a:r>
            <a:r>
              <a:rPr lang="zh-CN" altLang="zh-CN" dirty="0"/>
              <a:t>在</a:t>
            </a:r>
            <a:r>
              <a:rPr lang="en-US" altLang="zh-CN" dirty="0"/>
              <a:t>GPL</a:t>
            </a:r>
            <a:r>
              <a:rPr lang="zh-CN" altLang="zh-CN" dirty="0"/>
              <a:t>的基础上加了一些限制。</a:t>
            </a:r>
            <a:r>
              <a:rPr lang="en-US" altLang="zh-CN" dirty="0"/>
              <a:t>AGPL</a:t>
            </a:r>
            <a:r>
              <a:rPr lang="zh-CN" altLang="zh-CN" dirty="0"/>
              <a:t>这个协议的制定是为了避免一个</a:t>
            </a:r>
            <a:r>
              <a:rPr lang="en-US" altLang="zh-CN" dirty="0"/>
              <a:t>GPL/LGPL</a:t>
            </a:r>
            <a:r>
              <a:rPr lang="zh-CN" altLang="zh-CN" dirty="0"/>
              <a:t>协议中的漏洞，称之为</a:t>
            </a:r>
            <a:r>
              <a:rPr lang="en-US" altLang="zh-CN" dirty="0"/>
              <a:t> Web Service </a:t>
            </a:r>
            <a:r>
              <a:rPr lang="en-US" altLang="zh-CN" dirty="0" err="1"/>
              <a:t>Loopwhole</a:t>
            </a:r>
            <a:r>
              <a:rPr lang="zh-CN" altLang="zh-CN" dirty="0"/>
              <a:t>。这主要是由于</a:t>
            </a:r>
            <a:r>
              <a:rPr lang="en-US" altLang="zh-CN" dirty="0"/>
              <a:t> GPL</a:t>
            </a:r>
            <a:r>
              <a:rPr lang="zh-CN" altLang="zh-CN" dirty="0"/>
              <a:t>是针对传统的软件分发模式的商业模式</a:t>
            </a:r>
            <a:r>
              <a:rPr lang="en-US" altLang="zh-CN" dirty="0"/>
              <a:t>(</a:t>
            </a:r>
            <a:r>
              <a:rPr lang="zh-CN" altLang="zh-CN" dirty="0"/>
              <a:t>以微软为代表</a:t>
            </a:r>
            <a:r>
              <a:rPr lang="en-US" altLang="zh-CN" dirty="0"/>
              <a:t>), </a:t>
            </a:r>
            <a:r>
              <a:rPr lang="zh-CN" altLang="zh-CN" dirty="0"/>
              <a:t>如果你使用的</a:t>
            </a:r>
            <a:r>
              <a:rPr lang="en-US" altLang="zh-CN" dirty="0"/>
              <a:t>GPL</a:t>
            </a:r>
            <a:r>
              <a:rPr lang="zh-CN" altLang="zh-CN" dirty="0"/>
              <a:t>的代码作为基础完成你自己的软件，如果你要分发你的软件，你的软件必须也是</a:t>
            </a:r>
            <a:r>
              <a:rPr lang="en-US" altLang="zh-CN" dirty="0"/>
              <a:t>GPL</a:t>
            </a:r>
            <a:r>
              <a:rPr lang="zh-CN" altLang="zh-CN" dirty="0"/>
              <a:t>的。随着以</a:t>
            </a:r>
            <a:r>
              <a:rPr lang="en-US" altLang="zh-CN" dirty="0"/>
              <a:t>Google</a:t>
            </a:r>
            <a:r>
              <a:rPr lang="zh-CN" altLang="zh-CN" dirty="0"/>
              <a:t>为代表的软件</a:t>
            </a:r>
            <a:r>
              <a:rPr lang="en-US" altLang="zh-CN" dirty="0"/>
              <a:t/>
            </a:r>
            <a:br>
              <a:rPr lang="en-US" altLang="zh-CN" dirty="0"/>
            </a:br>
            <a:r>
              <a:rPr lang="zh-CN" altLang="zh-CN" dirty="0"/>
              <a:t>作为服务的互联网公司的兴起，它们的“不分发软件，为客户提供网络服务”的商业模式就不受</a:t>
            </a:r>
            <a:r>
              <a:rPr lang="en-US" altLang="zh-CN" dirty="0"/>
              <a:t>GPL</a:t>
            </a:r>
            <a:r>
              <a:rPr lang="zh-CN" altLang="zh-CN" dirty="0"/>
              <a:t>协议的约束，所以</a:t>
            </a:r>
            <a:r>
              <a:rPr lang="en-US" altLang="zh-CN" dirty="0"/>
              <a:t>Google</a:t>
            </a:r>
            <a:r>
              <a:rPr lang="zh-CN" altLang="zh-CN" dirty="0"/>
              <a:t>公司在构筑他的搜索引擎的时候可以随心所欲的拿现有的</a:t>
            </a:r>
            <a:r>
              <a:rPr lang="en-US" altLang="zh-CN" dirty="0"/>
              <a:t>GPL</a:t>
            </a:r>
            <a:r>
              <a:rPr lang="zh-CN" altLang="zh-CN" dirty="0"/>
              <a:t>协议的开源代码，无需开源他的修改成果。</a:t>
            </a:r>
            <a:r>
              <a:rPr lang="en-US" altLang="zh-CN" dirty="0"/>
              <a:t>AGPL</a:t>
            </a:r>
            <a:r>
              <a:rPr lang="zh-CN" altLang="zh-CN" dirty="0"/>
              <a:t>协议在</a:t>
            </a:r>
            <a:r>
              <a:rPr lang="en-US" altLang="zh-CN" dirty="0"/>
              <a:t>GPL</a:t>
            </a:r>
            <a:r>
              <a:rPr lang="zh-CN" altLang="zh-CN" dirty="0"/>
              <a:t>协议的基础上加上了这个约束。</a:t>
            </a:r>
          </a:p>
          <a:p>
            <a:r>
              <a:rPr lang="zh-CN" altLang="zh-CN" dirty="0"/>
              <a:t>小结：</a:t>
            </a:r>
            <a:r>
              <a:rPr lang="en-US" altLang="zh-CN" dirty="0"/>
              <a:t> </a:t>
            </a:r>
            <a:r>
              <a:rPr lang="zh-CN" altLang="zh-CN" dirty="0"/>
              <a:t>商业软件不能使用</a:t>
            </a:r>
            <a:r>
              <a:rPr lang="en-US" altLang="zh-CN" dirty="0"/>
              <a:t>AGPL</a:t>
            </a:r>
            <a:r>
              <a:rPr lang="zh-CN" altLang="zh-CN" dirty="0"/>
              <a:t>协议的代码。</a:t>
            </a:r>
          </a:p>
        </p:txBody>
      </p:sp>
    </p:spTree>
    <p:extLst>
      <p:ext uri="{BB962C8B-B14F-4D97-AF65-F5344CB8AC3E}">
        <p14:creationId xmlns:p14="http://schemas.microsoft.com/office/powerpoint/2010/main" val="10340418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zh-CN" altLang="zh-CN" dirty="0"/>
              <a:t>总结</a:t>
            </a:r>
            <a:endParaRPr lang="en-US" altLang="zh-CN" dirty="0">
              <a:latin typeface="微软雅黑" pitchFamily="34" charset="-122"/>
              <a:ea typeface="微软雅黑" pitchFamily="34" charset="-122"/>
            </a:endParaRPr>
          </a:p>
        </p:txBody>
      </p:sp>
      <p:sp>
        <p:nvSpPr>
          <p:cNvPr id="2" name="TextBox 1"/>
          <p:cNvSpPr txBox="1"/>
          <p:nvPr/>
        </p:nvSpPr>
        <p:spPr>
          <a:xfrm>
            <a:off x="179512" y="1047574"/>
            <a:ext cx="8784976" cy="4893647"/>
          </a:xfrm>
          <a:prstGeom prst="rect">
            <a:avLst/>
          </a:prstGeom>
          <a:noFill/>
        </p:spPr>
        <p:txBody>
          <a:bodyPr wrap="square" rtlCol="0">
            <a:spAutoFit/>
          </a:bodyPr>
          <a:lstStyle/>
          <a:p>
            <a:r>
              <a:rPr lang="en-US" altLang="zh-CN" b="1" dirty="0"/>
              <a:t>AGPL(GNU </a:t>
            </a:r>
            <a:r>
              <a:rPr lang="en-US" altLang="zh-CN" b="1" dirty="0" err="1"/>
              <a:t>Affero</a:t>
            </a:r>
            <a:r>
              <a:rPr lang="en-US" altLang="zh-CN" b="1" dirty="0"/>
              <a:t> General Public License)</a:t>
            </a:r>
            <a:endParaRPr lang="zh-CN" altLang="zh-CN" dirty="0"/>
          </a:p>
          <a:p>
            <a:endParaRPr lang="zh-CN" altLang="zh-CN" dirty="0"/>
          </a:p>
          <a:p>
            <a:r>
              <a:rPr lang="zh-CN" altLang="zh-CN" dirty="0"/>
              <a:t>按照使用条件的不同，开源软件许可证可以分为三类（严苛程度递减）</a:t>
            </a:r>
          </a:p>
          <a:p>
            <a:r>
              <a:rPr lang="zh-CN" altLang="zh-CN" dirty="0"/>
              <a:t>　　</a:t>
            </a:r>
            <a:r>
              <a:rPr lang="en-US" altLang="zh-CN" dirty="0"/>
              <a:t>1</a:t>
            </a:r>
            <a:r>
              <a:rPr lang="zh-CN" altLang="zh-CN" dirty="0"/>
              <a:t>． 使用该开源软件的代码再散布（</a:t>
            </a:r>
            <a:r>
              <a:rPr lang="en-US" altLang="zh-CN" dirty="0"/>
              <a:t>redistribute</a:t>
            </a:r>
            <a:r>
              <a:rPr lang="zh-CN" altLang="zh-CN" dirty="0"/>
              <a:t>）时，源码也必须以相同许可证公开。</a:t>
            </a:r>
          </a:p>
          <a:p>
            <a:r>
              <a:rPr lang="zh-CN" altLang="zh-CN" dirty="0"/>
              <a:t>　　代表许可类型：</a:t>
            </a:r>
            <a:r>
              <a:rPr lang="en-US" altLang="zh-CN" dirty="0"/>
              <a:t>GPL</a:t>
            </a:r>
            <a:r>
              <a:rPr lang="zh-CN" altLang="zh-CN" dirty="0"/>
              <a:t>，</a:t>
            </a:r>
            <a:r>
              <a:rPr lang="en-US" altLang="zh-CN" dirty="0"/>
              <a:t> AGPL</a:t>
            </a:r>
            <a:endParaRPr lang="zh-CN" altLang="zh-CN" dirty="0"/>
          </a:p>
          <a:p>
            <a:r>
              <a:rPr lang="zh-CN" altLang="zh-CN" dirty="0"/>
              <a:t>　　</a:t>
            </a:r>
            <a:r>
              <a:rPr lang="en-US" altLang="zh-CN" dirty="0"/>
              <a:t>2</a:t>
            </a:r>
            <a:r>
              <a:rPr lang="zh-CN" altLang="zh-CN" dirty="0"/>
              <a:t>． 使用该开源软件的代码并且对开源代码有所修改后再散布时，源码必须以相同许可证公开。</a:t>
            </a:r>
          </a:p>
          <a:p>
            <a:r>
              <a:rPr lang="zh-CN" altLang="zh-CN" dirty="0"/>
              <a:t>　　代表许可类型：</a:t>
            </a:r>
            <a:r>
              <a:rPr lang="en-US" altLang="zh-CN" dirty="0"/>
              <a:t>LGPL</a:t>
            </a:r>
            <a:r>
              <a:rPr lang="zh-CN" altLang="zh-CN" dirty="0"/>
              <a:t>，</a:t>
            </a:r>
            <a:r>
              <a:rPr lang="en-US" altLang="zh-CN" dirty="0"/>
              <a:t> CPL</a:t>
            </a:r>
            <a:r>
              <a:rPr lang="zh-CN" altLang="zh-CN" dirty="0"/>
              <a:t>，</a:t>
            </a:r>
            <a:r>
              <a:rPr lang="en-US" altLang="zh-CN" dirty="0"/>
              <a:t>CDDL</a:t>
            </a:r>
            <a:r>
              <a:rPr lang="zh-CN" altLang="zh-CN" dirty="0"/>
              <a:t>，</a:t>
            </a:r>
            <a:r>
              <a:rPr lang="en-US" altLang="zh-CN" dirty="0"/>
              <a:t> CPL</a:t>
            </a:r>
            <a:r>
              <a:rPr lang="zh-CN" altLang="zh-CN" dirty="0"/>
              <a:t>，</a:t>
            </a:r>
            <a:r>
              <a:rPr lang="en-US" altLang="zh-CN" dirty="0"/>
              <a:t>MPL</a:t>
            </a:r>
            <a:r>
              <a:rPr lang="zh-CN" altLang="zh-CN" dirty="0"/>
              <a:t>等</a:t>
            </a:r>
          </a:p>
          <a:p>
            <a:r>
              <a:rPr lang="zh-CN" altLang="zh-CN" dirty="0"/>
              <a:t>　　</a:t>
            </a:r>
            <a:r>
              <a:rPr lang="en-US" altLang="zh-CN" dirty="0"/>
              <a:t>3</a:t>
            </a:r>
            <a:r>
              <a:rPr lang="zh-CN" altLang="zh-CN" dirty="0"/>
              <a:t>． 使用该开源软件的代码（包括修改）再散布（</a:t>
            </a:r>
            <a:r>
              <a:rPr lang="en-US" altLang="zh-CN" dirty="0"/>
              <a:t>redistribute</a:t>
            </a:r>
            <a:r>
              <a:rPr lang="zh-CN" altLang="zh-CN" dirty="0"/>
              <a:t>）时，没有特殊限制，只需要明记许可。</a:t>
            </a:r>
          </a:p>
          <a:p>
            <a:r>
              <a:rPr lang="zh-CN" altLang="zh-CN" dirty="0"/>
              <a:t>　　代表许可类型：</a:t>
            </a:r>
            <a:r>
              <a:rPr lang="en-US" altLang="zh-CN" dirty="0"/>
              <a:t>ASL</a:t>
            </a:r>
            <a:r>
              <a:rPr lang="zh-CN" altLang="zh-CN" dirty="0"/>
              <a:t>，</a:t>
            </a:r>
            <a:r>
              <a:rPr lang="en-US" altLang="zh-CN" dirty="0"/>
              <a:t> BSD</a:t>
            </a:r>
            <a:r>
              <a:rPr lang="zh-CN" altLang="zh-CN" dirty="0"/>
              <a:t>，</a:t>
            </a:r>
            <a:r>
              <a:rPr lang="en-US" altLang="zh-CN" dirty="0"/>
              <a:t>MIT</a:t>
            </a:r>
            <a:r>
              <a:rPr lang="zh-CN" altLang="zh-CN"/>
              <a:t>等</a:t>
            </a:r>
          </a:p>
        </p:txBody>
      </p:sp>
    </p:spTree>
    <p:extLst>
      <p:ext uri="{BB962C8B-B14F-4D97-AF65-F5344CB8AC3E}">
        <p14:creationId xmlns:p14="http://schemas.microsoft.com/office/powerpoint/2010/main" val="24225468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smtClean="0">
                <a:latin typeface="微软雅黑" pitchFamily="34" charset="-122"/>
                <a:ea typeface="微软雅黑" pitchFamily="34" charset="-122"/>
              </a:rPr>
              <a:t>NGBF</a:t>
            </a:r>
            <a:endParaRPr lang="en-GB" dirty="0" smtClean="0">
              <a:latin typeface="微软雅黑" pitchFamily="34" charset="-122"/>
              <a:ea typeface="微软雅黑" pitchFamily="34" charset="-122"/>
            </a:endParaRPr>
          </a:p>
        </p:txBody>
      </p:sp>
      <p:pic>
        <p:nvPicPr>
          <p:cNvPr id="7172" name="Picture 2" descr="C:\Users\clare.porter\AppData\Local\Microsoft\Windows\Temporary Internet Files\Content.IE5\EWXGUP7E\MCj03562130000[1].wmf"/>
          <p:cNvPicPr>
            <a:picLocks noChangeAspect="1" noChangeArrowheads="1"/>
          </p:cNvPicPr>
          <p:nvPr/>
        </p:nvPicPr>
        <p:blipFill>
          <a:blip r:embed="rId2" cstate="print"/>
          <a:srcRect/>
          <a:stretch>
            <a:fillRect/>
          </a:stretch>
        </p:blipFill>
        <p:spPr bwMode="auto">
          <a:xfrm>
            <a:off x="3851920" y="2564904"/>
            <a:ext cx="1450975" cy="1825625"/>
          </a:xfrm>
          <a:prstGeom prst="rect">
            <a:avLst/>
          </a:prstGeom>
          <a:noFill/>
          <a:ln w="9525">
            <a:noFill/>
            <a:miter lim="800000"/>
            <a:headEnd/>
            <a:tailEnd/>
          </a:ln>
        </p:spPr>
      </p:pic>
      <p:sp>
        <p:nvSpPr>
          <p:cNvPr id="4" name="Rectangle 3"/>
          <p:cNvSpPr txBox="1">
            <a:spLocks noChangeArrowheads="1"/>
          </p:cNvSpPr>
          <p:nvPr/>
        </p:nvSpPr>
        <p:spPr bwMode="auto">
          <a:xfrm>
            <a:off x="72008" y="5661248"/>
            <a:ext cx="4644008"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04800" lvl="0" indent="-304800" eaLnBrk="1" hangingPunct="1">
              <a:lnSpc>
                <a:spcPct val="150000"/>
              </a:lnSpc>
              <a:buClr>
                <a:srgbClr val="A72127"/>
              </a:buClr>
              <a:buFont typeface="Wingdings" pitchFamily="2" charset="2"/>
              <a:buChar char="§"/>
            </a:pPr>
            <a:r>
              <a:rPr lang="zh-CN" altLang="en-US" sz="1600" b="1" kern="0" dirty="0" smtClean="0">
                <a:latin typeface="+mn-lt"/>
              </a:rPr>
              <a:t>证券产品部 </a:t>
            </a:r>
            <a:r>
              <a:rPr lang="en-US" altLang="zh-CN" sz="1600" b="1" kern="0" dirty="0" smtClean="0">
                <a:latin typeface="+mn-lt"/>
              </a:rPr>
              <a:t>• XXX</a:t>
            </a:r>
          </a:p>
          <a:p>
            <a:pPr marL="304800" marR="0" lvl="0" indent="-304800" algn="l" defTabSz="914400" rtl="0" eaLnBrk="1" fontAlgn="base" latinLnBrk="0" hangingPunct="1">
              <a:lnSpc>
                <a:spcPct val="150000"/>
              </a:lnSpc>
              <a:spcBef>
                <a:spcPct val="0"/>
              </a:spcBef>
              <a:spcAft>
                <a:spcPct val="0"/>
              </a:spcAft>
              <a:buClr>
                <a:srgbClr val="A72127"/>
              </a:buClr>
              <a:buSzTx/>
              <a:buFont typeface="Wingdings" pitchFamily="2" charset="2"/>
              <a:buChar char="§"/>
              <a:tabLst/>
              <a:defRPr/>
            </a:pPr>
            <a:r>
              <a:rPr lang="en-US" altLang="zh-CN" sz="1600" b="1" kern="0" dirty="0" smtClean="0">
                <a:latin typeface="+mn-lt"/>
              </a:rPr>
              <a:t>xxx.xxx@sungard.com</a:t>
            </a:r>
          </a:p>
          <a:p>
            <a:pPr marL="304800" marR="0" lvl="0" indent="-304800" algn="l" defTabSz="914400" rtl="0" eaLnBrk="1" fontAlgn="base" latinLnBrk="0" hangingPunct="1">
              <a:lnSpc>
                <a:spcPct val="150000"/>
              </a:lnSpc>
              <a:spcBef>
                <a:spcPct val="0"/>
              </a:spcBef>
              <a:spcAft>
                <a:spcPct val="0"/>
              </a:spcAft>
              <a:buClr>
                <a:srgbClr val="A72127"/>
              </a:buClr>
              <a:buSzTx/>
              <a:buFont typeface="Wingdings" pitchFamily="2" charset="2"/>
              <a:buChar char="§"/>
              <a:tabLst/>
              <a:defRPr/>
            </a:pP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139xxxxxxxx</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smtClean="0"/>
          </a:p>
        </p:txBody>
      </p:sp>
      <p:sp>
        <p:nvSpPr>
          <p:cNvPr id="4099" name="Rectangle 3"/>
          <p:cNvSpPr>
            <a:spLocks noGrp="1" noChangeArrowheads="1"/>
          </p:cNvSpPr>
          <p:nvPr>
            <p:ph type="body" idx="1"/>
          </p:nvPr>
        </p:nvSpPr>
        <p:spPr/>
        <p:txBody>
          <a:bodyPr/>
          <a:lstStyle/>
          <a:p>
            <a:pPr eaLnBrk="1" hangingPunct="1"/>
            <a:endParaRPr lang="en-US" smtClean="0"/>
          </a:p>
        </p:txBody>
      </p:sp>
      <p:sp>
        <p:nvSpPr>
          <p:cNvPr id="4100" name="Rectangle 4"/>
          <p:cNvSpPr>
            <a:spLocks noChangeArrowheads="1"/>
          </p:cNvSpPr>
          <p:nvPr/>
        </p:nvSpPr>
        <p:spPr bwMode="auto">
          <a:xfrm>
            <a:off x="0" y="-27384"/>
            <a:ext cx="9144000" cy="6858000"/>
          </a:xfrm>
          <a:prstGeom prst="rect">
            <a:avLst/>
          </a:prstGeom>
          <a:solidFill>
            <a:srgbClr val="B0232A"/>
          </a:solidFill>
          <a:ln w="9525">
            <a:solidFill>
              <a:srgbClr val="B0232A"/>
            </a:solidFill>
            <a:miter lim="800000"/>
            <a:headEnd/>
            <a:tailEnd/>
          </a:ln>
        </p:spPr>
        <p:txBody>
          <a:bodyPr wrap="none" anchor="ctr"/>
          <a:lstStyle/>
          <a:p>
            <a:endParaRPr lang="en-GB"/>
          </a:p>
        </p:txBody>
      </p:sp>
      <p:sp>
        <p:nvSpPr>
          <p:cNvPr id="4101" name="Text Box 5"/>
          <p:cNvSpPr txBox="1">
            <a:spLocks noChangeArrowheads="1"/>
          </p:cNvSpPr>
          <p:nvPr/>
        </p:nvSpPr>
        <p:spPr bwMode="auto">
          <a:xfrm>
            <a:off x="914400" y="3581400"/>
            <a:ext cx="8229600" cy="646331"/>
          </a:xfrm>
          <a:prstGeom prst="rect">
            <a:avLst/>
          </a:prstGeom>
          <a:noFill/>
          <a:ln w="9525">
            <a:noFill/>
            <a:miter lim="800000"/>
            <a:headEnd/>
            <a:tailEnd/>
          </a:ln>
        </p:spPr>
        <p:txBody>
          <a:bodyPr wrap="square">
            <a:spAutoFit/>
          </a:bodyPr>
          <a:lstStyle/>
          <a:p>
            <a:pPr>
              <a:spcBef>
                <a:spcPct val="50000"/>
              </a:spcBef>
            </a:pPr>
            <a:r>
              <a:rPr lang="en-US" altLang="zh-CN" sz="3600" b="1" dirty="0" smtClean="0">
                <a:solidFill>
                  <a:schemeClr val="bg1"/>
                </a:solidFill>
                <a:latin typeface="微软雅黑" pitchFamily="34" charset="-122"/>
                <a:ea typeface="微软雅黑" pitchFamily="34" charset="-122"/>
              </a:rPr>
              <a:t>Open Source Initiative</a:t>
            </a:r>
            <a:r>
              <a:rPr lang="zh-CN" altLang="en-US" sz="3600" b="1" dirty="0" smtClean="0">
                <a:solidFill>
                  <a:schemeClr val="bg1"/>
                </a:solidFill>
                <a:latin typeface="微软雅黑" pitchFamily="34" charset="-122"/>
                <a:ea typeface="微软雅黑" pitchFamily="34" charset="-122"/>
              </a:rPr>
              <a:t>（</a:t>
            </a:r>
            <a:r>
              <a:rPr lang="en-US" altLang="zh-CN" sz="3600" b="1" dirty="0" smtClean="0">
                <a:solidFill>
                  <a:schemeClr val="bg1"/>
                </a:solidFill>
                <a:latin typeface="微软雅黑" pitchFamily="34" charset="-122"/>
                <a:ea typeface="微软雅黑" pitchFamily="34" charset="-122"/>
              </a:rPr>
              <a:t>OSI</a:t>
            </a:r>
            <a:r>
              <a:rPr lang="zh-CN" altLang="en-US" sz="3600" b="1" dirty="0" smtClean="0">
                <a:solidFill>
                  <a:schemeClr val="bg1"/>
                </a:solidFill>
                <a:latin typeface="微软雅黑" pitchFamily="34" charset="-122"/>
                <a:ea typeface="微软雅黑" pitchFamily="34" charset="-122"/>
              </a:rPr>
              <a:t>）</a:t>
            </a:r>
            <a:endParaRPr lang="en-US" sz="3600" b="1" dirty="0">
              <a:solidFill>
                <a:schemeClr val="bg1"/>
              </a:solidFill>
              <a:latin typeface="微软雅黑" pitchFamily="34" charset="-122"/>
              <a:ea typeface="微软雅黑" pitchFamily="34" charset="-122"/>
            </a:endParaRPr>
          </a:p>
        </p:txBody>
      </p:sp>
      <p:sp>
        <p:nvSpPr>
          <p:cNvPr id="4102" name="Rectangle 6"/>
          <p:cNvSpPr>
            <a:spLocks noChangeArrowheads="1"/>
          </p:cNvSpPr>
          <p:nvPr/>
        </p:nvSpPr>
        <p:spPr bwMode="auto">
          <a:xfrm>
            <a:off x="0" y="3429000"/>
            <a:ext cx="914400" cy="914400"/>
          </a:xfrm>
          <a:prstGeom prst="rect">
            <a:avLst/>
          </a:prstGeom>
          <a:noFill/>
          <a:ln w="9525">
            <a:solidFill>
              <a:schemeClr val="bg1"/>
            </a:solidFill>
            <a:miter lim="800000"/>
            <a:headEnd/>
            <a:tailEnd/>
          </a:ln>
        </p:spPr>
        <p:txBody>
          <a:bodyPr wrap="none" anchor="ctr"/>
          <a:lstStyle/>
          <a:p>
            <a:endParaRPr lang="en-GB"/>
          </a:p>
        </p:txBody>
      </p:sp>
      <p:sp>
        <p:nvSpPr>
          <p:cNvPr id="4103" name="Rectangle 7"/>
          <p:cNvSpPr>
            <a:spLocks noChangeArrowheads="1"/>
          </p:cNvSpPr>
          <p:nvPr/>
        </p:nvSpPr>
        <p:spPr bwMode="auto">
          <a:xfrm>
            <a:off x="914400" y="3427413"/>
            <a:ext cx="8229600" cy="914400"/>
          </a:xfrm>
          <a:prstGeom prst="rect">
            <a:avLst/>
          </a:prstGeom>
          <a:noFill/>
          <a:ln w="9525">
            <a:solidFill>
              <a:schemeClr val="bg1"/>
            </a:solidFill>
            <a:miter lim="800000"/>
            <a:headEnd/>
            <a:tailEnd/>
          </a:ln>
        </p:spPr>
        <p:txBody>
          <a:bodyPr wrap="none" anchor="ctr"/>
          <a:lstStyle/>
          <a:p>
            <a:endParaRPr lang="en-GB"/>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pPr>
              <a:spcBef>
                <a:spcPct val="50000"/>
              </a:spcBef>
            </a:pPr>
            <a:r>
              <a:rPr lang="en-US" altLang="zh-CN" dirty="0">
                <a:latin typeface="微软雅黑" pitchFamily="34" charset="-122"/>
                <a:ea typeface="微软雅黑" pitchFamily="34" charset="-122"/>
              </a:rPr>
              <a:t>Open Source Initiative</a:t>
            </a:r>
            <a:endParaRPr lang="en-US" altLang="zh-CN" dirty="0">
              <a:latin typeface="微软雅黑" pitchFamily="34" charset="-122"/>
              <a:ea typeface="微软雅黑" pitchFamily="34" charset="-122"/>
            </a:endParaRPr>
          </a:p>
        </p:txBody>
      </p:sp>
      <p:sp>
        <p:nvSpPr>
          <p:cNvPr id="5" name="Content Placeholder 4"/>
          <p:cNvSpPr>
            <a:spLocks noGrp="1"/>
          </p:cNvSpPr>
          <p:nvPr>
            <p:ph idx="1"/>
          </p:nvPr>
        </p:nvSpPr>
        <p:spPr>
          <a:xfrm>
            <a:off x="611560" y="1004114"/>
            <a:ext cx="7819802" cy="5665246"/>
          </a:xfrm>
        </p:spPr>
        <p:txBody>
          <a:bodyPr/>
          <a:lstStyle/>
          <a:p>
            <a:pPr marL="342900" lvl="1" indent="-342900">
              <a:lnSpc>
                <a:spcPct val="200000"/>
              </a:lnSpc>
              <a:buNone/>
            </a:pPr>
            <a:r>
              <a:rPr lang="en-US" altLang="zh-CN"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开</a:t>
            </a:r>
            <a:r>
              <a:rPr lang="zh-CN" altLang="en-US" b="1" dirty="0" smtClean="0">
                <a:latin typeface="微软雅黑" pitchFamily="34" charset="-122"/>
                <a:ea typeface="微软雅黑" pitchFamily="34" charset="-122"/>
              </a:rPr>
              <a:t>源提倡组织</a:t>
            </a:r>
            <a:endParaRPr lang="en-US" altLang="zh-CN" b="1" dirty="0">
              <a:latin typeface="微软雅黑" pitchFamily="34" charset="-122"/>
              <a:ea typeface="微软雅黑" pitchFamily="34" charset="-122"/>
            </a:endParaRPr>
          </a:p>
          <a:p>
            <a:pPr marL="342900" lvl="1" indent="-342900">
              <a:lnSpc>
                <a:spcPct val="200000"/>
              </a:lnSpc>
            </a:pPr>
            <a:r>
              <a:rPr lang="en-US" altLang="zh-CN" b="1" dirty="0" smtClean="0">
                <a:latin typeface="微软雅黑" pitchFamily="34" charset="-122"/>
                <a:ea typeface="微软雅黑" pitchFamily="34" charset="-122"/>
              </a:rPr>
              <a:t>OSI</a:t>
            </a:r>
            <a:r>
              <a:rPr lang="zh-CN" altLang="en-US" b="1" dirty="0">
                <a:latin typeface="微软雅黑" pitchFamily="34" charset="-122"/>
                <a:ea typeface="微软雅黑" pitchFamily="34" charset="-122"/>
              </a:rPr>
              <a:t>是一个</a:t>
            </a:r>
            <a:r>
              <a:rPr lang="en-US" altLang="zh-CN" b="1" dirty="0">
                <a:latin typeface="微软雅黑" pitchFamily="34" charset="-122"/>
                <a:ea typeface="微软雅黑" pitchFamily="34" charset="-122"/>
              </a:rPr>
              <a:t>1998</a:t>
            </a:r>
            <a:r>
              <a:rPr lang="zh-CN" altLang="en-US" b="1" dirty="0">
                <a:latin typeface="微软雅黑" pitchFamily="34" charset="-122"/>
                <a:ea typeface="微软雅黑" pitchFamily="34" charset="-122"/>
              </a:rPr>
              <a:t>年成立在加利福尼亚的公益组织，享有</a:t>
            </a:r>
            <a:r>
              <a:rPr lang="en-US" altLang="zh-CN" b="1" dirty="0">
                <a:latin typeface="微软雅黑" pitchFamily="34" charset="-122"/>
                <a:ea typeface="微软雅黑" pitchFamily="34" charset="-122"/>
              </a:rPr>
              <a:t>501(c)3</a:t>
            </a:r>
            <a:r>
              <a:rPr lang="zh-CN" altLang="en-US" b="1" dirty="0">
                <a:latin typeface="微软雅黑" pitchFamily="34" charset="-122"/>
                <a:ea typeface="微软雅黑" pitchFamily="34" charset="-122"/>
              </a:rPr>
              <a:t>税额豁免的权利</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lvl="1" indent="-342900">
              <a:lnSpc>
                <a:spcPct val="200000"/>
              </a:lnSpc>
            </a:pPr>
            <a:r>
              <a:rPr lang="zh-CN" altLang="en-US" b="1" dirty="0">
                <a:latin typeface="微软雅黑" pitchFamily="34" charset="-122"/>
                <a:ea typeface="微软雅黑" pitchFamily="34" charset="-122"/>
              </a:rPr>
              <a:t>他们是</a:t>
            </a:r>
            <a:r>
              <a:rPr lang="en-US" altLang="zh-CN" b="1" dirty="0">
                <a:latin typeface="微软雅黑" pitchFamily="34" charset="-122"/>
                <a:ea typeface="微软雅黑" pitchFamily="34" charset="-122"/>
              </a:rPr>
              <a:t>OSD</a:t>
            </a:r>
            <a:r>
              <a:rPr lang="zh-CN" altLang="en-US" b="1" dirty="0">
                <a:latin typeface="微软雅黑" pitchFamily="34" charset="-122"/>
                <a:ea typeface="微软雅黑" pitchFamily="34" charset="-122"/>
              </a:rPr>
              <a:t>的管理者，和在开源领域被广泛认可的开源证书审查和认可的机构。</a:t>
            </a:r>
            <a:endParaRPr lang="en-US" altLang="zh-CN" b="1" dirty="0">
              <a:latin typeface="微软雅黑" pitchFamily="34" charset="-122"/>
              <a:ea typeface="微软雅黑" pitchFamily="34" charset="-122"/>
            </a:endParaRPr>
          </a:p>
          <a:p>
            <a:pPr marL="342900" lvl="1" indent="-342900">
              <a:lnSpc>
                <a:spcPct val="200000"/>
              </a:lnSpc>
            </a:pPr>
            <a:r>
              <a:rPr lang="zh-CN" altLang="en-US" b="1" dirty="0">
                <a:latin typeface="微软雅黑" pitchFamily="34" charset="-122"/>
                <a:ea typeface="微软雅黑" pitchFamily="34" charset="-122"/>
              </a:rPr>
              <a:t>但是，他们所做的不局限于此，他们积极参与所有和开源相关的事件，并给所有从事开源软件事业的人提供咨询和帮助。</a:t>
            </a:r>
            <a:r>
              <a:rPr lang="en-US" altLang="zh-CN" b="1" dirty="0">
                <a:latin typeface="微软雅黑" pitchFamily="34" charset="-122"/>
                <a:ea typeface="微软雅黑" pitchFamily="34" charset="-122"/>
              </a:rPr>
              <a:t>		</a:t>
            </a:r>
          </a:p>
          <a:p>
            <a:pPr marL="342900" lvl="1" indent="-342900">
              <a:lnSpc>
                <a:spcPct val="200000"/>
              </a:lnSpc>
            </a:pPr>
            <a:endParaRPr lang="en-US" altLang="zh-CN" b="1" dirty="0" smtClean="0">
              <a:latin typeface="微软雅黑" pitchFamily="34" charset="-122"/>
              <a:ea typeface="微软雅黑" pitchFamily="34" charset="-122"/>
            </a:endParaRPr>
          </a:p>
          <a:p>
            <a:pPr marL="342900" lvl="1" indent="-342900">
              <a:lnSpc>
                <a:spcPct val="200000"/>
              </a:lnSpc>
              <a:buNone/>
            </a:pPr>
            <a:r>
              <a:rPr lang="en-US" altLang="zh-CN" b="1" dirty="0" smtClean="0">
                <a:latin typeface="微软雅黑" pitchFamily="34" charset="-122"/>
                <a:ea typeface="微软雅黑" pitchFamily="34" charset="-122"/>
              </a:rPr>
              <a:t>				</a:t>
            </a:r>
            <a:endParaRPr lang="en-US" altLang="zh-CN"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402823969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smtClean="0"/>
          </a:p>
        </p:txBody>
      </p:sp>
      <p:sp>
        <p:nvSpPr>
          <p:cNvPr id="4099" name="Rectangle 3"/>
          <p:cNvSpPr>
            <a:spLocks noGrp="1" noChangeArrowheads="1"/>
          </p:cNvSpPr>
          <p:nvPr>
            <p:ph type="body" idx="1"/>
          </p:nvPr>
        </p:nvSpPr>
        <p:spPr/>
        <p:txBody>
          <a:bodyPr/>
          <a:lstStyle/>
          <a:p>
            <a:pPr eaLnBrk="1" hangingPunct="1"/>
            <a:endParaRPr lang="en-US" smtClean="0"/>
          </a:p>
        </p:txBody>
      </p:sp>
      <p:sp>
        <p:nvSpPr>
          <p:cNvPr id="4100" name="Rectangle 4"/>
          <p:cNvSpPr>
            <a:spLocks noChangeArrowheads="1"/>
          </p:cNvSpPr>
          <p:nvPr/>
        </p:nvSpPr>
        <p:spPr bwMode="auto">
          <a:xfrm>
            <a:off x="0" y="-27384"/>
            <a:ext cx="9144000" cy="6858000"/>
          </a:xfrm>
          <a:prstGeom prst="rect">
            <a:avLst/>
          </a:prstGeom>
          <a:solidFill>
            <a:srgbClr val="B0232A"/>
          </a:solidFill>
          <a:ln w="9525">
            <a:solidFill>
              <a:srgbClr val="B0232A"/>
            </a:solidFill>
            <a:miter lim="800000"/>
            <a:headEnd/>
            <a:tailEnd/>
          </a:ln>
        </p:spPr>
        <p:txBody>
          <a:bodyPr wrap="none" anchor="ctr"/>
          <a:lstStyle/>
          <a:p>
            <a:endParaRPr lang="en-GB"/>
          </a:p>
        </p:txBody>
      </p:sp>
      <p:sp>
        <p:nvSpPr>
          <p:cNvPr id="4101" name="Text Box 5"/>
          <p:cNvSpPr txBox="1">
            <a:spLocks noChangeArrowheads="1"/>
          </p:cNvSpPr>
          <p:nvPr/>
        </p:nvSpPr>
        <p:spPr bwMode="auto">
          <a:xfrm>
            <a:off x="914400" y="3581400"/>
            <a:ext cx="8229600" cy="646331"/>
          </a:xfrm>
          <a:prstGeom prst="rect">
            <a:avLst/>
          </a:prstGeom>
          <a:noFill/>
          <a:ln w="9525">
            <a:noFill/>
            <a:miter lim="800000"/>
            <a:headEnd/>
            <a:tailEnd/>
          </a:ln>
        </p:spPr>
        <p:txBody>
          <a:bodyPr wrap="square">
            <a:spAutoFit/>
          </a:bodyPr>
          <a:lstStyle/>
          <a:p>
            <a:pPr>
              <a:spcBef>
                <a:spcPct val="50000"/>
              </a:spcBef>
            </a:pPr>
            <a:r>
              <a:rPr lang="en-US" altLang="zh-CN" sz="3600" b="1" dirty="0" smtClean="0">
                <a:solidFill>
                  <a:schemeClr val="bg1"/>
                </a:solidFill>
                <a:latin typeface="微软雅黑" pitchFamily="34" charset="-122"/>
                <a:ea typeface="微软雅黑" pitchFamily="34" charset="-122"/>
              </a:rPr>
              <a:t>Open Source Definition</a:t>
            </a:r>
            <a:r>
              <a:rPr lang="zh-CN" altLang="en-US" sz="3600" b="1" dirty="0" smtClean="0">
                <a:solidFill>
                  <a:schemeClr val="bg1"/>
                </a:solidFill>
                <a:latin typeface="微软雅黑" pitchFamily="34" charset="-122"/>
                <a:ea typeface="微软雅黑" pitchFamily="34" charset="-122"/>
              </a:rPr>
              <a:t>（</a:t>
            </a:r>
            <a:r>
              <a:rPr lang="en-US" altLang="zh-CN" sz="3600" b="1" dirty="0" smtClean="0">
                <a:solidFill>
                  <a:schemeClr val="bg1"/>
                </a:solidFill>
                <a:latin typeface="微软雅黑" pitchFamily="34" charset="-122"/>
                <a:ea typeface="微软雅黑" pitchFamily="34" charset="-122"/>
              </a:rPr>
              <a:t>OSD</a:t>
            </a:r>
            <a:r>
              <a:rPr lang="zh-CN" altLang="en-US" sz="3600" b="1" dirty="0" smtClean="0">
                <a:solidFill>
                  <a:schemeClr val="bg1"/>
                </a:solidFill>
                <a:latin typeface="微软雅黑" pitchFamily="34" charset="-122"/>
                <a:ea typeface="微软雅黑" pitchFamily="34" charset="-122"/>
              </a:rPr>
              <a:t>）</a:t>
            </a:r>
            <a:endParaRPr lang="en-US" sz="3600" b="1" dirty="0">
              <a:solidFill>
                <a:schemeClr val="bg1"/>
              </a:solidFill>
              <a:latin typeface="微软雅黑" pitchFamily="34" charset="-122"/>
              <a:ea typeface="微软雅黑" pitchFamily="34" charset="-122"/>
            </a:endParaRPr>
          </a:p>
        </p:txBody>
      </p:sp>
      <p:sp>
        <p:nvSpPr>
          <p:cNvPr id="4102" name="Rectangle 6"/>
          <p:cNvSpPr>
            <a:spLocks noChangeArrowheads="1"/>
          </p:cNvSpPr>
          <p:nvPr/>
        </p:nvSpPr>
        <p:spPr bwMode="auto">
          <a:xfrm>
            <a:off x="0" y="3429000"/>
            <a:ext cx="914400" cy="914400"/>
          </a:xfrm>
          <a:prstGeom prst="rect">
            <a:avLst/>
          </a:prstGeom>
          <a:noFill/>
          <a:ln w="9525">
            <a:solidFill>
              <a:schemeClr val="bg1"/>
            </a:solidFill>
            <a:miter lim="800000"/>
            <a:headEnd/>
            <a:tailEnd/>
          </a:ln>
        </p:spPr>
        <p:txBody>
          <a:bodyPr wrap="none" anchor="ctr"/>
          <a:lstStyle/>
          <a:p>
            <a:endParaRPr lang="en-GB"/>
          </a:p>
        </p:txBody>
      </p:sp>
      <p:sp>
        <p:nvSpPr>
          <p:cNvPr id="4103" name="Rectangle 7"/>
          <p:cNvSpPr>
            <a:spLocks noChangeArrowheads="1"/>
          </p:cNvSpPr>
          <p:nvPr/>
        </p:nvSpPr>
        <p:spPr bwMode="auto">
          <a:xfrm>
            <a:off x="914400" y="3427413"/>
            <a:ext cx="8229600" cy="914400"/>
          </a:xfrm>
          <a:prstGeom prst="rect">
            <a:avLst/>
          </a:prstGeom>
          <a:noFill/>
          <a:ln w="9525">
            <a:solidFill>
              <a:schemeClr val="bg1"/>
            </a:solidFill>
            <a:miter lim="800000"/>
            <a:headEnd/>
            <a:tailEnd/>
          </a:ln>
        </p:spPr>
        <p:txBody>
          <a:bodyPr wrap="none" anchor="ctr"/>
          <a:lstStyle/>
          <a:p>
            <a:endParaRPr lang="en-GB"/>
          </a:p>
        </p:txBody>
      </p:sp>
    </p:spTree>
    <p:extLst>
      <p:ext uri="{BB962C8B-B14F-4D97-AF65-F5344CB8AC3E}">
        <p14:creationId xmlns:p14="http://schemas.microsoft.com/office/powerpoint/2010/main" val="4999863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en-US" altLang="zh-CN" dirty="0">
                <a:latin typeface="微软雅黑" pitchFamily="34" charset="-122"/>
                <a:ea typeface="微软雅黑" pitchFamily="34" charset="-122"/>
              </a:rPr>
              <a:t>Open Source Definition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OSD</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6001643"/>
          </a:xfrm>
          <a:prstGeom prst="rect">
            <a:avLst/>
          </a:prstGeom>
          <a:noFill/>
        </p:spPr>
        <p:txBody>
          <a:bodyPr wrap="square" rtlCol="0">
            <a:spAutoFit/>
          </a:bodyPr>
          <a:lstStyle/>
          <a:p>
            <a:pPr marL="457200" indent="-457200">
              <a:buFont typeface="+mj-lt"/>
              <a:buAutoNum type="arabicPeriod"/>
            </a:pPr>
            <a:r>
              <a:rPr lang="zh-CN" altLang="zh-CN" dirty="0"/>
              <a:t>自由的再发</a:t>
            </a:r>
            <a:r>
              <a:rPr lang="zh-CN" altLang="zh-CN" dirty="0" smtClean="0"/>
              <a:t>包</a:t>
            </a:r>
            <a:endParaRPr lang="en-US" altLang="zh-CN" dirty="0"/>
          </a:p>
          <a:p>
            <a:r>
              <a:rPr lang="zh-CN" altLang="zh-CN" dirty="0" smtClean="0"/>
              <a:t>如</a:t>
            </a:r>
            <a:r>
              <a:rPr lang="zh-CN" altLang="zh-CN" dirty="0"/>
              <a:t>果一个给于开源证书的软件，被用作一个整合性软件发包的一个组件，并且这个整合性软件中含有许多来自不同来源的程序，则这个开源证书不应该限制任何机构把该软件作为一个组件进行销售或赠与。在软件销售过程中，这个许可不应要求忠诚或者索要另外的费用</a:t>
            </a:r>
            <a:r>
              <a:rPr lang="zh-CN" altLang="zh-CN" dirty="0" smtClean="0"/>
              <a:t>。</a:t>
            </a:r>
            <a:endParaRPr lang="en-US" altLang="zh-CN" dirty="0" smtClean="0"/>
          </a:p>
          <a:p>
            <a:endParaRPr lang="en-US" altLang="zh-CN" dirty="0" smtClean="0"/>
          </a:p>
          <a:p>
            <a:pPr lvl="0"/>
            <a:r>
              <a:rPr lang="en-US" altLang="zh-CN" dirty="0" smtClean="0"/>
              <a:t>2.    </a:t>
            </a:r>
            <a:r>
              <a:rPr lang="zh-CN" altLang="zh-CN" dirty="0" smtClean="0"/>
              <a:t>源</a:t>
            </a:r>
            <a:r>
              <a:rPr lang="zh-CN" altLang="zh-CN" dirty="0"/>
              <a:t>代</a:t>
            </a:r>
            <a:r>
              <a:rPr lang="zh-CN" altLang="zh-CN" dirty="0" smtClean="0"/>
              <a:t>码</a:t>
            </a:r>
            <a:endParaRPr lang="zh-CN" altLang="zh-CN" dirty="0"/>
          </a:p>
          <a:p>
            <a:r>
              <a:rPr lang="zh-CN" altLang="zh-CN" dirty="0"/>
              <a:t>程序必须含有源代码，必须有源代码发包和编译后的发包。如果一些产品的发包中没有源码，那么它必须提供一个公众熟知的渠道，通过不多于一个合理的复制的费用，或者免费的在线下载，来获取源代码。源代码必须是一个可以让程序员进行修改的合适的格式。蓄意地弄乱源代码是被禁止的。一些中间产物的格式，例如预处理和翻译的输出内容是不被认可的。</a:t>
            </a:r>
          </a:p>
          <a:p>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en-US" altLang="zh-CN" dirty="0">
                <a:latin typeface="微软雅黑" pitchFamily="34" charset="-122"/>
                <a:ea typeface="微软雅黑" pitchFamily="34" charset="-122"/>
              </a:rPr>
              <a:t>Open Source Definition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OSD</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r>
              <a:rPr lang="en-US" altLang="zh-CN" dirty="0" smtClean="0"/>
              <a:t>3.    </a:t>
            </a:r>
            <a:r>
              <a:rPr lang="zh-CN" altLang="zh-CN" dirty="0" smtClean="0"/>
              <a:t>衍</a:t>
            </a:r>
            <a:r>
              <a:rPr lang="zh-CN" altLang="zh-CN" dirty="0"/>
              <a:t>生产物</a:t>
            </a:r>
            <a:endParaRPr lang="en-US" altLang="zh-CN" dirty="0"/>
          </a:p>
          <a:p>
            <a:r>
              <a:rPr lang="zh-CN" altLang="zh-CN" dirty="0"/>
              <a:t>许可必须允许修改和衍生产物，并必须允许他们拥有和原软件同样的许可。</a:t>
            </a:r>
          </a:p>
          <a:p>
            <a:endParaRPr lang="en-US" altLang="zh-CN" dirty="0" smtClean="0"/>
          </a:p>
          <a:p>
            <a:pPr lvl="0"/>
            <a:r>
              <a:rPr lang="en-US" altLang="zh-CN" dirty="0" smtClean="0"/>
              <a:t>4.    </a:t>
            </a:r>
            <a:r>
              <a:rPr lang="zh-CN" altLang="zh-CN" dirty="0" smtClean="0"/>
              <a:t>原</a:t>
            </a:r>
            <a:r>
              <a:rPr lang="zh-CN" altLang="zh-CN" dirty="0"/>
              <a:t>作者源代码的完整健全</a:t>
            </a:r>
            <a:r>
              <a:rPr lang="zh-CN" altLang="zh-CN" dirty="0" smtClean="0"/>
              <a:t>性</a:t>
            </a:r>
            <a:endParaRPr lang="en-US" altLang="zh-CN" dirty="0" smtClean="0"/>
          </a:p>
          <a:p>
            <a:r>
              <a:rPr lang="zh-CN" altLang="zh-CN" dirty="0"/>
              <a:t>证书不能禁止对源码的修改发包，除非证书允许给源码打补丁发包，已达到在构建时修改程序的目的。证书必须明确地指出允许用修改的源代码来进行构建软件。证书可能要求衍生产品使用和原软件不同的名字和版本号</a:t>
            </a:r>
            <a:r>
              <a:rPr lang="zh-CN" altLang="zh-CN" dirty="0" smtClean="0"/>
              <a:t>。</a:t>
            </a:r>
            <a:endParaRPr lang="en-US" altLang="zh-CN" dirty="0" smtClean="0"/>
          </a:p>
          <a:p>
            <a:endParaRPr lang="en-US" altLang="zh-CN" dirty="0"/>
          </a:p>
          <a:p>
            <a:pPr marL="457200" indent="-457200">
              <a:buAutoNum type="arabicPeriod" startAt="5"/>
            </a:pPr>
            <a:r>
              <a:rPr lang="zh-CN" altLang="zh-CN" dirty="0" smtClean="0"/>
              <a:t>不</a:t>
            </a:r>
            <a:r>
              <a:rPr lang="zh-CN" altLang="zh-CN" dirty="0"/>
              <a:t>可以区别对待个人和团</a:t>
            </a:r>
            <a:r>
              <a:rPr lang="zh-CN" altLang="zh-CN" dirty="0" smtClean="0"/>
              <a:t>队</a:t>
            </a:r>
            <a:endParaRPr lang="en-US" altLang="zh-CN" dirty="0" smtClean="0"/>
          </a:p>
          <a:p>
            <a:r>
              <a:rPr lang="zh-CN" altLang="zh-CN" dirty="0"/>
              <a:t>证书不可以区别对待个人和团队，即证书对待所有个人和团队的效用都必须一致。</a:t>
            </a:r>
          </a:p>
          <a:p>
            <a:endParaRPr lang="en-US" altLang="zh-CN" dirty="0" smtClean="0"/>
          </a:p>
          <a:p>
            <a:endParaRPr lang="zh-CN" altLang="en-US" dirty="0"/>
          </a:p>
        </p:txBody>
      </p:sp>
    </p:spTree>
    <p:extLst>
      <p:ext uri="{BB962C8B-B14F-4D97-AF65-F5344CB8AC3E}">
        <p14:creationId xmlns:p14="http://schemas.microsoft.com/office/powerpoint/2010/main" val="12455785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en-US" altLang="zh-CN" dirty="0">
                <a:latin typeface="微软雅黑" pitchFamily="34" charset="-122"/>
                <a:ea typeface="微软雅黑" pitchFamily="34" charset="-122"/>
              </a:rPr>
              <a:t>Open Source Definition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OSD</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5632311"/>
          </a:xfrm>
          <a:prstGeom prst="rect">
            <a:avLst/>
          </a:prstGeom>
          <a:noFill/>
        </p:spPr>
        <p:txBody>
          <a:bodyPr wrap="square" rtlCol="0">
            <a:spAutoFit/>
          </a:bodyPr>
          <a:lstStyle/>
          <a:p>
            <a:pPr lvl="0"/>
            <a:r>
              <a:rPr lang="en-US" altLang="zh-CN" dirty="0" smtClean="0"/>
              <a:t>6.    </a:t>
            </a:r>
            <a:r>
              <a:rPr lang="zh-CN" altLang="zh-CN" dirty="0" smtClean="0"/>
              <a:t>不</a:t>
            </a:r>
            <a:r>
              <a:rPr lang="zh-CN" altLang="zh-CN" dirty="0"/>
              <a:t>可以区别对待软件的使用领</a:t>
            </a:r>
            <a:r>
              <a:rPr lang="zh-CN" altLang="zh-CN" dirty="0" smtClean="0"/>
              <a:t>域</a:t>
            </a:r>
            <a:endParaRPr lang="en-US" altLang="zh-CN" dirty="0"/>
          </a:p>
          <a:p>
            <a:r>
              <a:rPr lang="zh-CN" altLang="zh-CN" dirty="0"/>
              <a:t>证书不应该限制任何人在其专注领域运用该软件。例如， 证书不可以限制软件被商用，也不可以限制软件被用于基因研究。</a:t>
            </a:r>
          </a:p>
          <a:p>
            <a:endParaRPr lang="en-US" altLang="zh-CN" dirty="0" smtClean="0"/>
          </a:p>
          <a:p>
            <a:pPr lvl="0"/>
            <a:r>
              <a:rPr lang="en-US" altLang="zh-CN" dirty="0" smtClean="0"/>
              <a:t>7.    </a:t>
            </a:r>
            <a:r>
              <a:rPr lang="zh-CN" altLang="zh-CN" dirty="0" smtClean="0"/>
              <a:t>证</a:t>
            </a:r>
            <a:r>
              <a:rPr lang="zh-CN" altLang="zh-CN" dirty="0"/>
              <a:t>书的分</a:t>
            </a:r>
            <a:r>
              <a:rPr lang="zh-CN" altLang="zh-CN" dirty="0" smtClean="0"/>
              <a:t>发</a:t>
            </a:r>
            <a:endParaRPr lang="en-US" altLang="zh-CN" dirty="0" smtClean="0"/>
          </a:p>
          <a:p>
            <a:pPr lvl="0"/>
            <a:r>
              <a:rPr lang="zh-CN" altLang="zh-CN" dirty="0"/>
              <a:t>赋予软件的权利必须被授于所有该软件被分发的组织和个人，而不需要该组织或个人申请额外的许可。</a:t>
            </a:r>
            <a:endParaRPr lang="en-US" altLang="zh-CN" dirty="0" smtClean="0"/>
          </a:p>
          <a:p>
            <a:endParaRPr lang="en-US" altLang="zh-CN" dirty="0"/>
          </a:p>
          <a:p>
            <a:r>
              <a:rPr lang="en-US" altLang="zh-CN" dirty="0" smtClean="0"/>
              <a:t>8.    </a:t>
            </a:r>
            <a:r>
              <a:rPr lang="zh-CN" altLang="zh-CN" dirty="0" smtClean="0"/>
              <a:t>证</a:t>
            </a:r>
            <a:r>
              <a:rPr lang="zh-CN" altLang="zh-CN" dirty="0"/>
              <a:t>书不可以对某个特殊产品有特别规定</a:t>
            </a:r>
            <a:endParaRPr lang="en-US" altLang="zh-CN" dirty="0" smtClean="0"/>
          </a:p>
          <a:p>
            <a:r>
              <a:rPr lang="zh-CN" altLang="zh-CN" dirty="0"/>
              <a:t>赋予软件的权利不应该因为其在不同的分发环境下而有所不同。例如，它不能因为是作为某个特定软件的分包组件而有其他特殊的规定或者权利。如果这个程序是从另一个分包中被提取出来的，并遵循同样的许可证书被使用和分发，所有再分发的对象（组织或者个人）都享受和原发包同样的证书权利</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1244527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50000"/>
              </a:spcBef>
            </a:pPr>
            <a:r>
              <a:rPr lang="en-US" altLang="zh-CN" dirty="0">
                <a:latin typeface="微软雅黑" pitchFamily="34" charset="-122"/>
                <a:ea typeface="微软雅黑" pitchFamily="34" charset="-122"/>
              </a:rPr>
              <a:t>Open Source Definition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OSD</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2" name="TextBox 1"/>
          <p:cNvSpPr txBox="1"/>
          <p:nvPr/>
        </p:nvSpPr>
        <p:spPr>
          <a:xfrm>
            <a:off x="179512" y="1052736"/>
            <a:ext cx="8784976" cy="3046988"/>
          </a:xfrm>
          <a:prstGeom prst="rect">
            <a:avLst/>
          </a:prstGeom>
          <a:noFill/>
        </p:spPr>
        <p:txBody>
          <a:bodyPr wrap="square" rtlCol="0">
            <a:spAutoFit/>
          </a:bodyPr>
          <a:lstStyle/>
          <a:p>
            <a:r>
              <a:rPr lang="en-US" altLang="zh-CN" dirty="0" smtClean="0"/>
              <a:t>9.    </a:t>
            </a:r>
            <a:r>
              <a:rPr lang="zh-CN" altLang="zh-CN" dirty="0" smtClean="0"/>
              <a:t>证</a:t>
            </a:r>
            <a:r>
              <a:rPr lang="zh-CN" altLang="zh-CN" dirty="0"/>
              <a:t>书不可以限制其他软件</a:t>
            </a:r>
          </a:p>
          <a:p>
            <a:pPr lvl="0"/>
            <a:r>
              <a:rPr lang="zh-CN" altLang="zh-CN" dirty="0"/>
              <a:t>证书不能对和该软件一起供应的其他软件进行限制。例如，证书不能要求和该开源软件一起布置在同一个媒介上的其他软件也必须开源</a:t>
            </a:r>
            <a:r>
              <a:rPr lang="zh-CN" altLang="zh-CN" dirty="0" smtClean="0"/>
              <a:t>。</a:t>
            </a:r>
            <a:endParaRPr lang="en-US" altLang="zh-CN" dirty="0" smtClean="0"/>
          </a:p>
          <a:p>
            <a:pPr lvl="0"/>
            <a:endParaRPr lang="en-US" altLang="zh-CN" dirty="0" smtClean="0"/>
          </a:p>
          <a:p>
            <a:pPr lvl="0"/>
            <a:r>
              <a:rPr lang="en-US" altLang="zh-CN" dirty="0" smtClean="0"/>
              <a:t>10.   </a:t>
            </a:r>
            <a:r>
              <a:rPr lang="zh-CN" altLang="zh-CN" dirty="0" smtClean="0"/>
              <a:t>证</a:t>
            </a:r>
            <a:r>
              <a:rPr lang="zh-CN" altLang="zh-CN" dirty="0"/>
              <a:t>书必须保持技术中立</a:t>
            </a:r>
            <a:endParaRPr lang="en-US" altLang="zh-CN" dirty="0" smtClean="0"/>
          </a:p>
          <a:p>
            <a:r>
              <a:rPr lang="zh-CN" altLang="zh-CN" dirty="0"/>
              <a:t>证书不应该有条款针对特殊的技术或者接口风格。</a:t>
            </a:r>
          </a:p>
          <a:p>
            <a:endParaRPr lang="zh-CN" altLang="en-US" dirty="0"/>
          </a:p>
        </p:txBody>
      </p:sp>
    </p:spTree>
    <p:extLst>
      <p:ext uri="{BB962C8B-B14F-4D97-AF65-F5344CB8AC3E}">
        <p14:creationId xmlns:p14="http://schemas.microsoft.com/office/powerpoint/2010/main" val="2845626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3">
      <a:dk1>
        <a:srgbClr val="000000"/>
      </a:dk1>
      <a:lt1>
        <a:srgbClr val="FFFFFF"/>
      </a:lt1>
      <a:dk2>
        <a:srgbClr val="FFFFFF"/>
      </a:dk2>
      <a:lt2>
        <a:srgbClr val="808080"/>
      </a:lt2>
      <a:accent1>
        <a:srgbClr val="BBE0E3"/>
      </a:accent1>
      <a:accent2>
        <a:srgbClr val="D92434"/>
      </a:accent2>
      <a:accent3>
        <a:srgbClr val="FFFFFF"/>
      </a:accent3>
      <a:accent4>
        <a:srgbClr val="000000"/>
      </a:accent4>
      <a:accent5>
        <a:srgbClr val="DAEDEF"/>
      </a:accent5>
      <a:accent6>
        <a:srgbClr val="C4202E"/>
      </a:accent6>
      <a:hlink>
        <a:srgbClr val="F6DA8D"/>
      </a:hlink>
      <a:folHlink>
        <a:srgbClr val="D2D6A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FFFFFF"/>
        </a:dk2>
        <a:lt2>
          <a:srgbClr val="808080"/>
        </a:lt2>
        <a:accent1>
          <a:srgbClr val="BBE0E3"/>
        </a:accent1>
        <a:accent2>
          <a:srgbClr val="D92434"/>
        </a:accent2>
        <a:accent3>
          <a:srgbClr val="FFFFFF"/>
        </a:accent3>
        <a:accent4>
          <a:srgbClr val="000000"/>
        </a:accent4>
        <a:accent5>
          <a:srgbClr val="DAEDEF"/>
        </a:accent5>
        <a:accent6>
          <a:srgbClr val="C4202E"/>
        </a:accent6>
        <a:hlink>
          <a:srgbClr val="F6DA8D"/>
        </a:hlink>
        <a:folHlink>
          <a:srgbClr val="D2D6A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D0B5629-AFC3-4983-9408-97737438F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84FAAE2-0B2C-4E92-96C4-8945256CDFA4}">
  <ds:schemaRefs>
    <ds:schemaRef ds:uri="http://schemas.microsoft.com/sharepoint/v3/contenttype/forms"/>
  </ds:schemaRefs>
</ds:datastoreItem>
</file>

<file path=customXml/itemProps3.xml><?xml version="1.0" encoding="utf-8"?>
<ds:datastoreItem xmlns:ds="http://schemas.openxmlformats.org/officeDocument/2006/customXml" ds:itemID="{BB271825-A53F-44EF-B48F-3926A04F7B21}">
  <ds:schemaRefs>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722268</TotalTime>
  <Words>3293</Words>
  <Application>Microsoft Office PowerPoint</Application>
  <PresentationFormat>On-screen Show (4:3)</PresentationFormat>
  <Paragraphs>173</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 Presentation</vt:lpstr>
      <vt:lpstr>NGBF—开源证书介绍</vt:lpstr>
      <vt:lpstr>简介</vt:lpstr>
      <vt:lpstr>PowerPoint Presentation</vt:lpstr>
      <vt:lpstr>Open Source Initiative</vt:lpstr>
      <vt:lpstr>PowerPoint Presentation</vt:lpstr>
      <vt:lpstr>Open Source Definition（OSD）</vt:lpstr>
      <vt:lpstr>Open Source Definition（OSD）</vt:lpstr>
      <vt:lpstr>Open Source Definition（OSD）</vt:lpstr>
      <vt:lpstr>Open Source Definition（OSD）</vt:lpstr>
      <vt:lpstr>PowerPoint Presentation</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常见证书介绍</vt:lpstr>
      <vt:lpstr>总结</vt:lpstr>
      <vt:lpstr>NGBF</vt:lpstr>
    </vt:vector>
  </TitlesOfParts>
  <Company>SunGard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Smith</dc:creator>
  <cp:lastModifiedBy>Zhang, Shulai</cp:lastModifiedBy>
  <cp:revision>4426</cp:revision>
  <cp:lastPrinted>2007-05-30T19:47:56Z</cp:lastPrinted>
  <dcterms:created xsi:type="dcterms:W3CDTF">2005-01-17T22:36:11Z</dcterms:created>
  <dcterms:modified xsi:type="dcterms:W3CDTF">2013-09-13T07:28:22Z</dcterms:modified>
</cp:coreProperties>
</file>