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5.xml" ContentType="application/vnd.openxmlformats-officedocument.presentationml.notesSlide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notesSlides/notesSlide6.xml" ContentType="application/vnd.openxmlformats-officedocument.presentationml.notesSlide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1"/>
  </p:notesMasterIdLst>
  <p:sldIdLst>
    <p:sldId id="261" r:id="rId2"/>
    <p:sldId id="262" r:id="rId3"/>
    <p:sldId id="263" r:id="rId4"/>
    <p:sldId id="265" r:id="rId5"/>
    <p:sldId id="266" r:id="rId6"/>
    <p:sldId id="269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0" autoAdjust="0"/>
  </p:normalViewPr>
  <p:slideViewPr>
    <p:cSldViewPr snapToGrid="0">
      <p:cViewPr varScale="1">
        <p:scale>
          <a:sx n="69" d="100"/>
          <a:sy n="69" d="100"/>
        </p:scale>
        <p:origin x="7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29AC-271C-49B2-8221-A3B78D2B1A0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EA3A2-2FA8-44A5-BDE6-24519C8D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number of reviews per doctor about 13</a:t>
            </a:r>
          </a:p>
          <a:p>
            <a:r>
              <a:rPr lang="en-US" dirty="0" err="1"/>
              <a:t>Unfortch</a:t>
            </a:r>
            <a:r>
              <a:rPr lang="en-US" dirty="0"/>
              <a:t> wasn’t able to yield good information about location – got all location information for the 1,388 doctors but the majority (1,272) listed New York City as the borough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of 2014) In NYC, 48.9% of the population (&gt;5 years) speaks a language other than English</a:t>
            </a:r>
          </a:p>
          <a:p>
            <a:r>
              <a:rPr lang="en-US" dirty="0"/>
              <a:t>	-of those 48.9%, 49.8% speak Spanish, followed by Chinese (12.3%) and Russian (4.8%) (INFO from NYC.gov)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-As of April 2017,  34% of all Physicians in the USA were female and 66% were male - https://www.kff.org/other/state-indicator/physicians-by-gender/?dataView=1&amp;currentTimeframe=0&amp;selectedRows=%7B%22wrapups%22:%7B%22united-states%22:%7B%7D%7D%7D&amp;sortModel=%7B%22colId%22:%22Location%22,%22sort%22:%22asc%22%7D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-77% male and 23% female in this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-NY state has one of highest percentage of female doctors in the country – two highest states are Mass and RI (both with 40% female doctors)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-times article from </a:t>
            </a:r>
            <a:r>
              <a:rPr lang="en-US" dirty="0" err="1"/>
              <a:t>july</a:t>
            </a:r>
            <a:r>
              <a:rPr lang="en-US" dirty="0"/>
              <a:t> 2016 on the gender wage gap asserts that although half of all medical graduates are now women, male doctors earn on average 8%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 female counterparts (about a $20,000 salary difference on average)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-article also asserts that similar discrepancies are observed between racial groups, for example white doctors can earn up to $60,000 more than black doctors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-would like to analyze this as well, but the information was not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-http://time.com/4398888/doctors-gender-wage-gap/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Merrit</a:t>
            </a:r>
            <a:r>
              <a:rPr lang="en-US" dirty="0"/>
              <a:t> Hawkins’ 2017 review of physician and advanced </a:t>
            </a:r>
            <a:r>
              <a:rPr lang="en-US" dirty="0" err="1"/>
              <a:t>particitioner</a:t>
            </a:r>
            <a:r>
              <a:rPr lang="en-US" dirty="0"/>
              <a:t> recruiting incentives,</a:t>
            </a:r>
          </a:p>
          <a:p>
            <a:r>
              <a:rPr lang="en-US" dirty="0"/>
              <a:t>The top 3 most requested searches by medical specialty were – Family Medicine, Psychiatry, Internal Medicine,</a:t>
            </a:r>
          </a:p>
          <a:p>
            <a:r>
              <a:rPr lang="en-US"/>
              <a:t>Nurse Practitioner and OBGYN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microsoft.com/office/2011/relationships/webextension" Target="../webextensions/webextension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microsoft.com/office/2011/relationships/webextension" Target="../webextensions/webextension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11/relationships/webextension" Target="../webextensions/webextension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1/relationships/webextension" Target="../webextensions/webextension9.xml"/><Relationship Id="rId7" Type="http://schemas.microsoft.com/office/2011/relationships/webextension" Target="../webextensions/webextension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11/relationships/webextension" Target="../webextensions/webextension10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11/relationships/webextension" Target="../webextensions/webextension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C97-0718-401E-9790-24ED224B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2352108"/>
            <a:ext cx="9892145" cy="1645920"/>
          </a:xfrm>
        </p:spPr>
        <p:txBody>
          <a:bodyPr>
            <a:normAutofit/>
          </a:bodyPr>
          <a:lstStyle/>
          <a:p>
            <a:r>
              <a:rPr lang="en-US" dirty="0"/>
              <a:t>A Closer Look at NYC’s Doctors, As Told By </a:t>
            </a:r>
            <a:r>
              <a:rPr lang="en-US" dirty="0" err="1"/>
              <a:t>RateMDs.Com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E2966-0C6F-4527-A365-F36D9457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Gwen Fernandez</a:t>
            </a:r>
          </a:p>
        </p:txBody>
      </p:sp>
    </p:spTree>
    <p:extLst>
      <p:ext uri="{BB962C8B-B14F-4D97-AF65-F5344CB8AC3E}">
        <p14:creationId xmlns:p14="http://schemas.microsoft.com/office/powerpoint/2010/main" val="10015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3214-3152-46B9-9E93-87152D8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583"/>
            <a:ext cx="7729728" cy="1188720"/>
          </a:xfrm>
        </p:spPr>
        <p:txBody>
          <a:bodyPr/>
          <a:lstStyle/>
          <a:p>
            <a:r>
              <a:rPr lang="en-US" dirty="0"/>
              <a:t>What is RateMds.com and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9F26-A1C7-4F4F-97ED-A1A5B1A5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818"/>
            <a:ext cx="7729728" cy="3627209"/>
          </a:xfrm>
        </p:spPr>
        <p:txBody>
          <a:bodyPr/>
          <a:lstStyle/>
          <a:p>
            <a:r>
              <a:rPr lang="en-US" dirty="0"/>
              <a:t>One of a few websites that allow patients to post ratings and comments about doctors (others include </a:t>
            </a:r>
            <a:r>
              <a:rPr lang="en-US" dirty="0" err="1"/>
              <a:t>ZocDoc</a:t>
            </a:r>
            <a:r>
              <a:rPr lang="en-US" dirty="0"/>
              <a:t>, </a:t>
            </a:r>
            <a:r>
              <a:rPr lang="en-US" dirty="0" err="1"/>
              <a:t>HealthGrades</a:t>
            </a:r>
            <a:r>
              <a:rPr lang="en-US" dirty="0"/>
              <a:t>, Yelp, etc.)</a:t>
            </a:r>
          </a:p>
          <a:p>
            <a:r>
              <a:rPr lang="en-US" dirty="0"/>
              <a:t>Reviewers anonymously rate doctors based on their staff, punctuality, helpfulness and knowledgeability </a:t>
            </a:r>
          </a:p>
          <a:p>
            <a:pPr lvl="1"/>
            <a:r>
              <a:rPr lang="en-US" dirty="0"/>
              <a:t>While anyone can post a review on the site, comments are reviewed before being approved for posting</a:t>
            </a:r>
          </a:p>
          <a:p>
            <a:pPr lvl="1"/>
            <a:r>
              <a:rPr lang="en-US" dirty="0"/>
              <a:t>Doctors are able to flag comments for removal, but removal is not guaranteed</a:t>
            </a:r>
          </a:p>
          <a:p>
            <a:pPr lvl="1"/>
            <a:r>
              <a:rPr lang="en-US" dirty="0"/>
              <a:t>Site uses “automated algorithms and human moderators” to filter out fake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7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690-62D9-47F8-83D5-2BAF0E68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219"/>
            <a:ext cx="7729728" cy="1188720"/>
          </a:xfrm>
        </p:spPr>
        <p:txBody>
          <a:bodyPr/>
          <a:lstStyle/>
          <a:p>
            <a:r>
              <a:rPr lang="en-US" dirty="0"/>
              <a:t>Scraping </a:t>
            </a:r>
            <a:r>
              <a:rPr lang="en-US" dirty="0" err="1"/>
              <a:t>Ratemds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8D00-BB5A-4B3F-B0D8-6D8EC872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818"/>
            <a:ext cx="7729728" cy="3627209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scrapy</a:t>
            </a:r>
            <a:r>
              <a:rPr lang="en-US" dirty="0"/>
              <a:t> spiders to collect general information on all doctors within NYC area as well as a sample of their ratings</a:t>
            </a:r>
          </a:p>
          <a:p>
            <a:pPr lvl="1"/>
            <a:r>
              <a:rPr lang="en-US" dirty="0"/>
              <a:t>Variables include: name, gender, specialty, location (by borough), number of reviews, languages spoken, insurances accepted and ratings</a:t>
            </a:r>
          </a:p>
          <a:p>
            <a:r>
              <a:rPr lang="en-US" dirty="0"/>
              <a:t>Information for 1,388 MDs scraped</a:t>
            </a:r>
          </a:p>
          <a:p>
            <a:r>
              <a:rPr lang="en-US" dirty="0"/>
              <a:t>36,399 ratings scraped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B739-6199-441A-B1A7-BE36272E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57621"/>
            <a:ext cx="5276850" cy="1775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8CD77-DAF3-404E-87AB-9FCAC6B3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354" y="4657621"/>
            <a:ext cx="4215146" cy="17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30A8-2C05-44D7-BCD1-ACDEC60A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182092"/>
            <a:ext cx="3794760" cy="3561864"/>
          </a:xfrm>
        </p:spPr>
        <p:txBody>
          <a:bodyPr>
            <a:normAutofit/>
          </a:bodyPr>
          <a:lstStyle/>
          <a:p>
            <a:r>
              <a:rPr lang="en-US" sz="1700" dirty="0"/>
              <a:t>In a city as diverse as NYC, how many doctors accommodate multi-lingual populations by speaking more than one language?</a:t>
            </a:r>
          </a:p>
          <a:p>
            <a:r>
              <a:rPr lang="en-US" sz="1700" dirty="0"/>
              <a:t>What are the most commonly spoken languages by NYC MDs?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190212"/>
                  </p:ext>
                </p:extLst>
              </p:nvPr>
            </p:nvGraphicFramePr>
            <p:xfrm>
              <a:off x="7127632" y="126710"/>
              <a:ext cx="3655245" cy="30436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7632" y="126710"/>
                <a:ext cx="3655245" cy="304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43873"/>
                  </p:ext>
                </p:extLst>
              </p:nvPr>
            </p:nvGraphicFramePr>
            <p:xfrm>
              <a:off x="6347737" y="3495674"/>
              <a:ext cx="5663576" cy="32670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7737" y="3495674"/>
                <a:ext cx="5663576" cy="32670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4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C53B-37E1-4C38-B7D2-EA96E88B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71156"/>
            <a:ext cx="3794760" cy="3072799"/>
          </a:xfrm>
        </p:spPr>
        <p:txBody>
          <a:bodyPr/>
          <a:lstStyle/>
          <a:p>
            <a:r>
              <a:rPr lang="en-US" dirty="0"/>
              <a:t>In New York state, 38% of Physicians are women and 62% are men. How did the </a:t>
            </a:r>
            <a:r>
              <a:rPr lang="en-US" dirty="0" err="1"/>
              <a:t>RateMDs</a:t>
            </a:r>
            <a:r>
              <a:rPr lang="en-US" dirty="0"/>
              <a:t> gender ratio compare?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268691"/>
                  </p:ext>
                </p:extLst>
              </p:nvPr>
            </p:nvGraphicFramePr>
            <p:xfrm>
              <a:off x="6293426" y="198291"/>
              <a:ext cx="5715000" cy="354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3426" y="198291"/>
                <a:ext cx="5715000" cy="354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E18EC2E1-5E00-4E0B-B813-E12C58836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464890"/>
                  </p:ext>
                </p:extLst>
              </p:nvPr>
            </p:nvGraphicFramePr>
            <p:xfrm>
              <a:off x="6705600" y="3851564"/>
              <a:ext cx="4904509" cy="29146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E18EC2E1-5E00-4E0B-B813-E12C58836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5600" y="3851564"/>
                <a:ext cx="4904509" cy="2914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10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2800739"/>
                  </p:ext>
                </p:extLst>
              </p:nvPr>
            </p:nvGraphicFramePr>
            <p:xfrm>
              <a:off x="7414635" y="250682"/>
              <a:ext cx="3759055" cy="30328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4635" y="250682"/>
                <a:ext cx="3759055" cy="303284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9D46E-D01D-41D6-A695-2F59515C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888673"/>
            <a:ext cx="3794760" cy="2855281"/>
          </a:xfrm>
        </p:spPr>
        <p:txBody>
          <a:bodyPr/>
          <a:lstStyle/>
          <a:p>
            <a:r>
              <a:rPr lang="en-US" dirty="0"/>
              <a:t>What are the top specialties for female and male MDs?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767189"/>
                  </p:ext>
                </p:extLst>
              </p:nvPr>
            </p:nvGraphicFramePr>
            <p:xfrm>
              <a:off x="7414635" y="3488747"/>
              <a:ext cx="3759055" cy="32653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4635" y="3488747"/>
                <a:ext cx="3759055" cy="32653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93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7CDE-944C-4DA6-8B37-B078AC9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35382"/>
            <a:ext cx="3794760" cy="3208574"/>
          </a:xfrm>
        </p:spPr>
        <p:txBody>
          <a:bodyPr/>
          <a:lstStyle/>
          <a:p>
            <a:r>
              <a:rPr lang="en-US" dirty="0"/>
              <a:t>What are the most widely accepted insurances by NYC doctors?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031572"/>
                  </p:ext>
                </p:extLst>
              </p:nvPr>
            </p:nvGraphicFramePr>
            <p:xfrm>
              <a:off x="6605154" y="1431347"/>
              <a:ext cx="5143500" cy="3743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5154" y="1431347"/>
                <a:ext cx="5143500" cy="3743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86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7538066"/>
                  </p:ext>
                </p:extLst>
              </p:nvPr>
            </p:nvGraphicFramePr>
            <p:xfrm>
              <a:off x="6352310" y="1586346"/>
              <a:ext cx="5615566" cy="33597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2310" y="1586346"/>
                <a:ext cx="5615566" cy="335972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51E83-6A5A-4FD6-87EE-5EECAB2B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715490"/>
            <a:ext cx="3794760" cy="3028463"/>
          </a:xfrm>
        </p:spPr>
        <p:txBody>
          <a:bodyPr/>
          <a:lstStyle/>
          <a:p>
            <a:r>
              <a:rPr lang="en-US" dirty="0"/>
              <a:t>How well are NYC MDs performing according to their patients?</a:t>
            </a:r>
          </a:p>
        </p:txBody>
      </p:sp>
    </p:spTree>
    <p:extLst>
      <p:ext uri="{BB962C8B-B14F-4D97-AF65-F5344CB8AC3E}">
        <p14:creationId xmlns:p14="http://schemas.microsoft.com/office/powerpoint/2010/main" val="15416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91007"/>
                  </p:ext>
                </p:extLst>
              </p:nvPr>
            </p:nvGraphicFramePr>
            <p:xfrm>
              <a:off x="287481" y="177511"/>
              <a:ext cx="5718463" cy="31614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81" y="177511"/>
                <a:ext cx="5718463" cy="316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112912"/>
                  </p:ext>
                </p:extLst>
              </p:nvPr>
            </p:nvGraphicFramePr>
            <p:xfrm>
              <a:off x="6352308" y="170584"/>
              <a:ext cx="5572991" cy="31683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2308" y="170584"/>
                <a:ext cx="5572991" cy="3168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06CC0C0B-8DD3-4610-9856-287328A22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978723"/>
                  </p:ext>
                </p:extLst>
              </p:nvPr>
            </p:nvGraphicFramePr>
            <p:xfrm>
              <a:off x="287480" y="3643744"/>
              <a:ext cx="5718463" cy="30436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06CC0C0B-8DD3-4610-9856-287328A222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480" y="3643744"/>
                <a:ext cx="5718463" cy="3043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D275F186-A679-44E5-8601-6E8A8CEC52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0306519"/>
                  </p:ext>
                </p:extLst>
              </p:nvPr>
            </p:nvGraphicFramePr>
            <p:xfrm>
              <a:off x="6352307" y="3643743"/>
              <a:ext cx="5572991" cy="30436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9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D275F186-A679-44E5-8601-6E8A8CEC52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2307" y="3643743"/>
                <a:ext cx="5572991" cy="30436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909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3EE7A897-BB75-45E8-91B7-D525A4E9CD28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20&quot;,&quot;plotlyChartJSON&quot;:null,&quot;appVersion&quot;:&quot;1.0&quot;,&quot;savedDate&quot;:&quot;Tue, 24 Oct 2017 03:34:40 GMT&quot;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C87D38BB-86CA-49FC-89C3-22E4EDB3575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2&quot;,&quot;plotlyChartJSON&quot;:null,&quot;appVersion&quot;:&quot;1.0&quot;,&quot;savedDate&quot;:&quot;Tue, 24 Oct 2017 17:14:01 GMT&quot;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87F0A45E-ABAA-4B77-8FBB-417645DEE35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6&quot;,&quot;plotlyChartJSON&quot;:null,&quot;appVersion&quot;:&quot;1.0&quot;,&quot;savedDate&quot;:&quot;Tue, 24 Oct 2017 17:14:46 GMT&quot;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91EA24C6-94BD-4BB9-9D68-835ED107CFB1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8&quot;,&quot;plotlyChartJSON&quot;:null,&quot;appVersion&quot;:&quot;1.0&quot;,&quot;savedDate&quot;:&quot;Tue, 24 Oct 2017 17:16:12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402706E-93D0-497F-AB9D-93F76F974F5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8/number-of-doctors-vs-number-of-languages-spoken/&quot;,&quot;plotlyChartJSON&quot;:null,&quot;appVersion&quot;:&quot;1.0&quot;,&quot;savedDate&quot;:&quot;Tue, 24 Oct 2017 03:34:40 GMT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BEDFCD3-5156-465E-B95A-E90FD250B76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1&quot;,&quot;plotlyChartJSON&quot;:null,&quot;appVersion&quot;:&quot;1.0&quot;,&quot;savedDate&quot;:&quot;Tue, 24 Oct 2017 15:02:15 GMT&quot;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33FCDDF-C12D-4C7B-B083-2729A26F42E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0&quot;,&quot;plotlyChartJSON&quot;:null,&quot;appVersion&quot;:&quot;1.0&quot;,&quot;savedDate&quot;:&quot;Tue, 24 Oct 2017 15:02:15 GMT&quot;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4C3ED2C-4ED9-48CC-B875-2C5978111F2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4&quot;,&quot;plotlyChartJSON&quot;:null,&quot;appVersion&quot;:&quot;1.0&quot;,&quot;savedDate&quot;:&quot;Tue, 24 Oct 2017 03:35:43 GMT&quot;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9E1B06-E704-49CB-8190-A9B40E1A9C6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6&quot;,&quot;plotlyChartJSON&quot;:null,&quot;appVersion&quot;:&quot;1.0&quot;,&quot;savedDate&quot;:&quot;Tue, 24 Oct 2017 03:35:42 GMT&quot;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5FE54499-0F93-4438-95CD-E28BF0ACCF3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7&quot;,&quot;plotlyChartJSON&quot;:null,&quot;appVersion&quot;:&quot;1.0&quot;,&quot;savedDate&quot;:&quot;Tue, 24 Oct 2017 03:36:05 GMT&quot;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B6751CEF-BD2B-4E3E-A471-60422D6932D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42&quot;,&quot;plotlyChartJSON&quot;:null,&quot;appVersion&quot;:&quot;1.0&quot;,&quot;savedDate&quot;:&quot;Tue, 24 Oct 2017 17:14:02 GMT&quot;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26D54016-71C5-40BA-9838-3A409D9899A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4&quot;,&quot;plotlyChartJSON&quot;:null,&quot;appVersion&quot;:&quot;1.0&quot;,&quot;savedDate&quot;:&quot;Tue, 24 Oct 2017 17:13:58 GMT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535</Words>
  <Application>Microsoft Office PowerPoint</Application>
  <PresentationFormat>Widescreen</PresentationFormat>
  <Paragraphs>41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A Closer Look at NYC’s Doctors, As Told By RateMDs.Com</vt:lpstr>
      <vt:lpstr>What is RateMds.com and how does it work?</vt:lpstr>
      <vt:lpstr>Scraping Ratemds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2017-10-24T17:16:48Z</dcterms:modified>
</cp:coreProperties>
</file>