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3" r:id="rId7"/>
    <p:sldId id="268" r:id="rId8"/>
    <p:sldId id="267" r:id="rId9"/>
    <p:sldId id="262" r:id="rId10"/>
    <p:sldId id="265" r:id="rId11"/>
    <p:sldId id="271" r:id="rId12"/>
    <p:sldId id="272" r:id="rId13"/>
    <p:sldId id="273" r:id="rId14"/>
    <p:sldId id="278" r:id="rId15"/>
    <p:sldId id="274" r:id="rId16"/>
    <p:sldId id="276" r:id="rId17"/>
    <p:sldId id="27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  <a:srgbClr val="E6B91E"/>
    <a:srgbClr val="567417"/>
    <a:srgbClr val="326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03" autoAdjust="0"/>
  </p:normalViewPr>
  <p:slideViewPr>
    <p:cSldViewPr snapToGrid="0">
      <p:cViewPr>
        <p:scale>
          <a:sx n="72" d="100"/>
          <a:sy n="72" d="100"/>
        </p:scale>
        <p:origin x="110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esktop\wholeHour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esktop\graph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esktop\wholeHou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esktop\DifferenceSex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esktop\wholeHou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esktop\wholeHou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esktop\wholeHou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wen\Desktop\wholeHour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[wholeHour.csv]Sheet3!PivotTable2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 dirty="0"/>
              <a:t>Average in Hourly Wage/Salary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Average Hourly Earnings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Sheet3!$A$3:$A$14</c:f>
              <c:strCach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strCache>
            </c:strRef>
          </c:cat>
          <c:val>
            <c:numRef>
              <c:f>Sheet3!$B$3:$B$14</c:f>
              <c:numCache>
                <c:formatCode>0.00</c:formatCode>
                <c:ptCount val="11"/>
                <c:pt idx="0">
                  <c:v>21.072700787401583</c:v>
                </c:pt>
                <c:pt idx="1">
                  <c:v>21.957716535433065</c:v>
                </c:pt>
                <c:pt idx="2">
                  <c:v>22.662434312210173</c:v>
                </c:pt>
                <c:pt idx="3">
                  <c:v>22.80763178599528</c:v>
                </c:pt>
                <c:pt idx="4">
                  <c:v>23.434690196078467</c:v>
                </c:pt>
                <c:pt idx="5">
                  <c:v>24.267935192162781</c:v>
                </c:pt>
                <c:pt idx="6">
                  <c:v>24.728617580766343</c:v>
                </c:pt>
                <c:pt idx="7">
                  <c:v>25.364656716417894</c:v>
                </c:pt>
                <c:pt idx="8">
                  <c:v>25.941889367816092</c:v>
                </c:pt>
                <c:pt idx="9">
                  <c:v>26.952354996505939</c:v>
                </c:pt>
                <c:pt idx="10">
                  <c:v>27.740575736806012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7-40CC-BF60-8D56F2FA514F}"/>
            </c:ext>
          </c:extLst>
        </c:ser>
        <c:ser>
          <c:idx val="1"/>
          <c:order val="1"/>
          <c:tx>
            <c:strRef>
              <c:f>Sheet3!$C$1:$C$2</c:f>
              <c:strCache>
                <c:ptCount val="1"/>
                <c:pt idx="0">
                  <c:v>Median Hourly Earnings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Sheet3!$A$3:$A$14</c:f>
              <c:strCach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strCache>
            </c:strRef>
          </c:cat>
          <c:val>
            <c:numRef>
              <c:f>Sheet3!$C$3:$C$14</c:f>
              <c:numCache>
                <c:formatCode>0.00</c:formatCode>
                <c:ptCount val="11"/>
                <c:pt idx="0">
                  <c:v>18.968196850393717</c:v>
                </c:pt>
                <c:pt idx="1">
                  <c:v>19.605338582677192</c:v>
                </c:pt>
                <c:pt idx="2">
                  <c:v>20.174304482225661</c:v>
                </c:pt>
                <c:pt idx="3">
                  <c:v>20.384917387883544</c:v>
                </c:pt>
                <c:pt idx="4">
                  <c:v>20.907733333333354</c:v>
                </c:pt>
                <c:pt idx="5">
                  <c:v>21.353376036171806</c:v>
                </c:pt>
                <c:pt idx="6">
                  <c:v>22.018580015026306</c:v>
                </c:pt>
                <c:pt idx="7">
                  <c:v>22.800522388059751</c:v>
                </c:pt>
                <c:pt idx="8">
                  <c:v>23.478678160919575</c:v>
                </c:pt>
                <c:pt idx="9">
                  <c:v>24.285010482180294</c:v>
                </c:pt>
                <c:pt idx="10">
                  <c:v>25.101953392734735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7-40CC-BF60-8D56F2FA5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8614752"/>
        <c:axId val="518606552"/>
      </c:barChart>
      <c:catAx>
        <c:axId val="51861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606552"/>
        <c:crosses val="autoZero"/>
        <c:auto val="1"/>
        <c:lblAlgn val="ctr"/>
        <c:lblOffset val="100"/>
        <c:noMultiLvlLbl val="0"/>
      </c:catAx>
      <c:valAx>
        <c:axId val="518606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6147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[graphdata.xlsx]Sheet1!PivotTable15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Difference in</a:t>
            </a:r>
            <a:r>
              <a:rPr lang="en-US" baseline="0" dirty="0"/>
              <a:t> </a:t>
            </a:r>
            <a:r>
              <a:rPr lang="en-US" dirty="0"/>
              <a:t>CPI</a:t>
            </a:r>
            <a:r>
              <a:rPr lang="en-US" baseline="0" dirty="0"/>
              <a:t> Household NZ </a:t>
            </a:r>
            <a:r>
              <a:rPr lang="en-US" i="1" baseline="0" dirty="0"/>
              <a:t>(external data from Stats NZ</a:t>
            </a:r>
            <a:r>
              <a:rPr lang="en-US" baseline="0" dirty="0"/>
              <a:t>) </a:t>
            </a:r>
          </a:p>
          <a:p>
            <a:pPr>
              <a:defRPr/>
            </a:pPr>
            <a:r>
              <a:rPr lang="en-US" baseline="0" dirty="0"/>
              <a:t>– Increase compared to last quarter 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Sheet1!$A$2:$A$55</c:f>
              <c:multiLvlStrCache>
                <c:ptCount val="42"/>
                <c:lvl>
                  <c:pt idx="0">
                    <c:v>Qtr2</c:v>
                  </c:pt>
                  <c:pt idx="1">
                    <c:v>Qtr3</c:v>
                  </c:pt>
                  <c:pt idx="2">
                    <c:v>Qtr4</c:v>
                  </c:pt>
                  <c:pt idx="3">
                    <c:v>Qtr1</c:v>
                  </c:pt>
                  <c:pt idx="4">
                    <c:v>Qtr2</c:v>
                  </c:pt>
                  <c:pt idx="5">
                    <c:v>Qtr3</c:v>
                  </c:pt>
                  <c:pt idx="6">
                    <c:v>Qtr4</c:v>
                  </c:pt>
                  <c:pt idx="7">
                    <c:v>Qtr1</c:v>
                  </c:pt>
                  <c:pt idx="8">
                    <c:v>Qtr2</c:v>
                  </c:pt>
                  <c:pt idx="9">
                    <c:v>Qtr3</c:v>
                  </c:pt>
                  <c:pt idx="10">
                    <c:v>Qtr4</c:v>
                  </c:pt>
                  <c:pt idx="11">
                    <c:v>Qtr1</c:v>
                  </c:pt>
                  <c:pt idx="12">
                    <c:v>Qtr2</c:v>
                  </c:pt>
                  <c:pt idx="13">
                    <c:v>Qtr3</c:v>
                  </c:pt>
                  <c:pt idx="14">
                    <c:v>Qtr4</c:v>
                  </c:pt>
                  <c:pt idx="15">
                    <c:v>Qtr1</c:v>
                  </c:pt>
                  <c:pt idx="16">
                    <c:v>Qtr2</c:v>
                  </c:pt>
                  <c:pt idx="17">
                    <c:v>Qtr3</c:v>
                  </c:pt>
                  <c:pt idx="18">
                    <c:v>Qtr4</c:v>
                  </c:pt>
                  <c:pt idx="19">
                    <c:v>Qtr1</c:v>
                  </c:pt>
                  <c:pt idx="20">
                    <c:v>Qtr2</c:v>
                  </c:pt>
                  <c:pt idx="21">
                    <c:v>Qtr3</c:v>
                  </c:pt>
                  <c:pt idx="22">
                    <c:v>Qtr4</c:v>
                  </c:pt>
                  <c:pt idx="23">
                    <c:v>Qtr1</c:v>
                  </c:pt>
                  <c:pt idx="24">
                    <c:v>Qtr2</c:v>
                  </c:pt>
                  <c:pt idx="25">
                    <c:v>Qtr3</c:v>
                  </c:pt>
                  <c:pt idx="26">
                    <c:v>Qtr4</c:v>
                  </c:pt>
                  <c:pt idx="27">
                    <c:v>Qtr1</c:v>
                  </c:pt>
                  <c:pt idx="28">
                    <c:v>Qtr2</c:v>
                  </c:pt>
                  <c:pt idx="29">
                    <c:v>Qtr3</c:v>
                  </c:pt>
                  <c:pt idx="30">
                    <c:v>Qtr4</c:v>
                  </c:pt>
                  <c:pt idx="31">
                    <c:v>Qtr1</c:v>
                  </c:pt>
                  <c:pt idx="32">
                    <c:v>Qtr2</c:v>
                  </c:pt>
                  <c:pt idx="33">
                    <c:v>Qtr3</c:v>
                  </c:pt>
                  <c:pt idx="34">
                    <c:v>Qtr4</c:v>
                  </c:pt>
                  <c:pt idx="35">
                    <c:v>Qtr1</c:v>
                  </c:pt>
                  <c:pt idx="36">
                    <c:v>Qtr2</c:v>
                  </c:pt>
                  <c:pt idx="37">
                    <c:v>Qtr3</c:v>
                  </c:pt>
                  <c:pt idx="38">
                    <c:v>Qtr4</c:v>
                  </c:pt>
                  <c:pt idx="39">
                    <c:v>Qtr1</c:v>
                  </c:pt>
                  <c:pt idx="40">
                    <c:v>Qtr2</c:v>
                  </c:pt>
                  <c:pt idx="41">
                    <c:v>Qtr3</c:v>
                  </c:pt>
                </c:lvl>
                <c:lvl>
                  <c:pt idx="0">
                    <c:v>2009</c:v>
                  </c:pt>
                  <c:pt idx="3">
                    <c:v>2010</c:v>
                  </c:pt>
                  <c:pt idx="7">
                    <c:v>2011</c:v>
                  </c:pt>
                  <c:pt idx="11">
                    <c:v>2012</c:v>
                  </c:pt>
                  <c:pt idx="15">
                    <c:v>2013</c:v>
                  </c:pt>
                  <c:pt idx="19">
                    <c:v>2014</c:v>
                  </c:pt>
                  <c:pt idx="23">
                    <c:v>2015</c:v>
                  </c:pt>
                  <c:pt idx="27">
                    <c:v>2016</c:v>
                  </c:pt>
                  <c:pt idx="31">
                    <c:v>2017</c:v>
                  </c:pt>
                  <c:pt idx="35">
                    <c:v>2018</c:v>
                  </c:pt>
                  <c:pt idx="39">
                    <c:v>2019</c:v>
                  </c:pt>
                </c:lvl>
              </c:multiLvlStrCache>
            </c:multiLvlStrRef>
          </c:cat>
          <c:val>
            <c:numRef>
              <c:f>Sheet1!$B$2:$B$55</c:f>
              <c:numCache>
                <c:formatCode>General</c:formatCode>
                <c:ptCount val="42"/>
                <c:pt idx="4">
                  <c:v>-0.2</c:v>
                </c:pt>
                <c:pt idx="5">
                  <c:v>-0.2</c:v>
                </c:pt>
                <c:pt idx="6">
                  <c:v>2</c:v>
                </c:pt>
                <c:pt idx="7">
                  <c:v>2.5</c:v>
                </c:pt>
                <c:pt idx="8">
                  <c:v>3.6</c:v>
                </c:pt>
                <c:pt idx="9">
                  <c:v>3.1</c:v>
                </c:pt>
                <c:pt idx="10">
                  <c:v>-2.2000000000000002</c:v>
                </c:pt>
                <c:pt idx="11">
                  <c:v>-2.9</c:v>
                </c:pt>
                <c:pt idx="12">
                  <c:v>-4.3</c:v>
                </c:pt>
                <c:pt idx="13">
                  <c:v>-3.8</c:v>
                </c:pt>
                <c:pt idx="14">
                  <c:v>-0.9</c:v>
                </c:pt>
                <c:pt idx="15">
                  <c:v>-0.7</c:v>
                </c:pt>
                <c:pt idx="16">
                  <c:v>-0.3</c:v>
                </c:pt>
                <c:pt idx="17">
                  <c:v>0.6</c:v>
                </c:pt>
                <c:pt idx="18">
                  <c:v>0.7</c:v>
                </c:pt>
                <c:pt idx="19">
                  <c:v>0.6</c:v>
                </c:pt>
                <c:pt idx="20">
                  <c:v>0.9</c:v>
                </c:pt>
                <c:pt idx="21">
                  <c:v>-0.4</c:v>
                </c:pt>
                <c:pt idx="22">
                  <c:v>-0.8</c:v>
                </c:pt>
                <c:pt idx="23">
                  <c:v>-1.2</c:v>
                </c:pt>
                <c:pt idx="24">
                  <c:v>-1.2</c:v>
                </c:pt>
                <c:pt idx="25">
                  <c:v>-0.6</c:v>
                </c:pt>
                <c:pt idx="26">
                  <c:v>-0.7</c:v>
                </c:pt>
                <c:pt idx="27">
                  <c:v>0.1</c:v>
                </c:pt>
                <c:pt idx="28">
                  <c:v>0</c:v>
                </c:pt>
                <c:pt idx="29">
                  <c:v>0</c:v>
                </c:pt>
                <c:pt idx="30">
                  <c:v>1.2</c:v>
                </c:pt>
                <c:pt idx="31">
                  <c:v>1.8</c:v>
                </c:pt>
                <c:pt idx="32">
                  <c:v>1.3</c:v>
                </c:pt>
                <c:pt idx="33">
                  <c:v>1.5</c:v>
                </c:pt>
                <c:pt idx="34">
                  <c:v>0.3</c:v>
                </c:pt>
                <c:pt idx="35">
                  <c:v>-1.1000000000000001</c:v>
                </c:pt>
                <c:pt idx="36">
                  <c:v>-0.2</c:v>
                </c:pt>
                <c:pt idx="37">
                  <c:v>0</c:v>
                </c:pt>
                <c:pt idx="38">
                  <c:v>0.3</c:v>
                </c:pt>
                <c:pt idx="39">
                  <c:v>0.4</c:v>
                </c:pt>
                <c:pt idx="40">
                  <c:v>0.2</c:v>
                </c:pt>
                <c:pt idx="41">
                  <c:v>-0.4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AB-4007-B6A6-629CA5578C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784800"/>
        <c:axId val="570786440"/>
      </c:lineChart>
      <c:catAx>
        <c:axId val="5707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86440"/>
        <c:crosses val="autoZero"/>
        <c:auto val="1"/>
        <c:lblAlgn val="ctr"/>
        <c:lblOffset val="100"/>
        <c:noMultiLvlLbl val="0"/>
      </c:catAx>
      <c:valAx>
        <c:axId val="570786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8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[wholeHour.csv]Sheet1!PivotTable1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>
                <a:effectLst/>
              </a:rPr>
              <a:t>Change rate in Hourly wage/salary in NZ, compared to their previous year  </a:t>
            </a:r>
            <a:endParaRPr lang="en-NZ" sz="12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NZ"/>
          </a:p>
        </c:rich>
      </c:tx>
      <c:layout>
        <c:manualLayout>
          <c:xMode val="edge"/>
          <c:yMode val="edge"/>
          <c:x val="0.11052007152963798"/>
          <c:y val="2.69438845868250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Sheet1!$B$1:$B$2</c:f>
              <c:strCache>
                <c:ptCount val="1"/>
                <c:pt idx="0">
                  <c:v>Average Hourly Earnings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Sheet1!$A$3:$A$14</c:f>
              <c:strCach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strCache>
            </c:strRef>
          </c:cat>
          <c:val>
            <c:numRef>
              <c:f>Sheet1!$B$3:$B$14</c:f>
              <c:numCache>
                <c:formatCode>0.00%</c:formatCode>
                <c:ptCount val="11"/>
                <c:pt idx="1">
                  <c:v>4.199821166542602E-2</c:v>
                </c:pt>
                <c:pt idx="2">
                  <c:v>3.2094310701201972E-2</c:v>
                </c:pt>
                <c:pt idx="3">
                  <c:v>6.4069672209430984E-3</c:v>
                </c:pt>
                <c:pt idx="4">
                  <c:v>2.7493359063619383E-2</c:v>
                </c:pt>
                <c:pt idx="5">
                  <c:v>3.5556049135385986E-2</c:v>
                </c:pt>
                <c:pt idx="6">
                  <c:v>1.8983172031559459E-2</c:v>
                </c:pt>
                <c:pt idx="7">
                  <c:v>2.572077203968956E-2</c:v>
                </c:pt>
                <c:pt idx="8">
                  <c:v>2.2757361073393517E-2</c:v>
                </c:pt>
                <c:pt idx="9">
                  <c:v>3.8951119340731061E-2</c:v>
                </c:pt>
                <c:pt idx="10">
                  <c:v>2.9244967291439151E-2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0-4F66-B677-ECC5E67D6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671456"/>
        <c:axId val="412667520"/>
      </c:lineChart>
      <c:catAx>
        <c:axId val="41267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667520"/>
        <c:crosses val="autoZero"/>
        <c:auto val="1"/>
        <c:lblAlgn val="ctr"/>
        <c:lblOffset val="100"/>
        <c:noMultiLvlLbl val="0"/>
      </c:catAx>
      <c:valAx>
        <c:axId val="41266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67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[DifferenceSex.csv]Sheet1!PivotTable7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>
                <a:effectLst/>
              </a:rPr>
              <a:t>Pay difference rate between two genders (Median) </a:t>
            </a:r>
            <a:endParaRPr lang="en-NZ" sz="105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\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1"/>
                <c:pt idx="0">
                  <c:v>11.61</c:v>
                </c:pt>
                <c:pt idx="1">
                  <c:v>12.12</c:v>
                </c:pt>
                <c:pt idx="2">
                  <c:v>14.52</c:v>
                </c:pt>
                <c:pt idx="3">
                  <c:v>13.21</c:v>
                </c:pt>
                <c:pt idx="4">
                  <c:v>10.97</c:v>
                </c:pt>
                <c:pt idx="5">
                  <c:v>13.45</c:v>
                </c:pt>
                <c:pt idx="6">
                  <c:v>12.85</c:v>
                </c:pt>
                <c:pt idx="7">
                  <c:v>13.38</c:v>
                </c:pt>
                <c:pt idx="8">
                  <c:v>12.42</c:v>
                </c:pt>
                <c:pt idx="9">
                  <c:v>12.34</c:v>
                </c:pt>
                <c:pt idx="10">
                  <c:v>13.37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D-40BD-9F9D-9F9C2D17AE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2194200"/>
        <c:axId val="682193872"/>
      </c:barChart>
      <c:catAx>
        <c:axId val="68219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193872"/>
        <c:crosses val="autoZero"/>
        <c:auto val="1"/>
        <c:lblAlgn val="ctr"/>
        <c:lblOffset val="100"/>
        <c:noMultiLvlLbl val="0"/>
      </c:catAx>
      <c:valAx>
        <c:axId val="68219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19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[wholeHour.csv]Sheet2!PivotTable8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 sz="1800" b="0" i="0" baseline="0" dirty="0">
                <a:effectLst/>
              </a:rPr>
              <a:t>Median Hourly Earnings - 2019</a:t>
            </a:r>
            <a:endParaRPr lang="en-NZ" dirty="0">
              <a:effectLst/>
            </a:endParaRPr>
          </a:p>
        </c:rich>
      </c:tx>
      <c:layout>
        <c:manualLayout>
          <c:xMode val="edge"/>
          <c:yMode val="edge"/>
          <c:x val="9.9667010830187697E-2"/>
          <c:y val="4.84613520717227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Sheet2!$B$1:$B$3</c:f>
              <c:strCache>
                <c:ptCount val="1"/>
                <c:pt idx="0">
                  <c:v>Median Hourly Earnings - Labourers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Sheet2!$A$4:$A$5</c:f>
              <c:strCache>
                <c:ptCount val="1"/>
                <c:pt idx="0">
                  <c:v>2019</c:v>
                </c:pt>
              </c:strCache>
            </c:strRef>
          </c:cat>
          <c:val>
            <c:numRef>
              <c:f>Sheet2!$B$4:$B$5</c:f>
              <c:numCache>
                <c:formatCode>"$"#,##0.00</c:formatCode>
                <c:ptCount val="1"/>
                <c:pt idx="0">
                  <c:v>19.890299401197588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65-4959-9090-2EE2D9EA98B2}"/>
            </c:ext>
          </c:extLst>
        </c:ser>
        <c:ser>
          <c:idx val="1"/>
          <c:order val="1"/>
          <c:tx>
            <c:strRef>
              <c:f>Sheet2!$C$1:$C$3</c:f>
              <c:strCache>
                <c:ptCount val="1"/>
                <c:pt idx="0">
                  <c:v>Median Hourly Earnings - Sales workers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Sheet2!$A$4:$A$5</c:f>
              <c:strCache>
                <c:ptCount val="1"/>
                <c:pt idx="0">
                  <c:v>2019</c:v>
                </c:pt>
              </c:strCache>
            </c:strRef>
          </c:cat>
          <c:val>
            <c:numRef>
              <c:f>Sheet2!$C$4:$C$5</c:f>
              <c:numCache>
                <c:formatCode>"$"#,##0.00</c:formatCode>
                <c:ptCount val="1"/>
                <c:pt idx="0">
                  <c:v>20.826992481202993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65-4959-9090-2EE2D9EA98B2}"/>
            </c:ext>
          </c:extLst>
        </c:ser>
        <c:ser>
          <c:idx val="2"/>
          <c:order val="2"/>
          <c:tx>
            <c:strRef>
              <c:f>Sheet2!$D$1:$D$3</c:f>
              <c:strCache>
                <c:ptCount val="1"/>
                <c:pt idx="0">
                  <c:v>Median Hourly Earnings - Machinery operators and drivers</c:v>
                </c:pt>
              </c:strCache>
            </c:strRef>
          </c:tx>
          <c:spPr>
            <a:solidFill>
              <a:srgbClr val="E76618"/>
            </a:solidFill>
            <a:ln>
              <a:solidFill>
                <a:srgbClr val="E76618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Sheet2!$A$4:$A$5</c:f>
              <c:strCache>
                <c:ptCount val="1"/>
                <c:pt idx="0">
                  <c:v>2019</c:v>
                </c:pt>
              </c:strCache>
            </c:strRef>
          </c:cat>
          <c:val>
            <c:numRef>
              <c:f>Sheet2!$D$4:$D$5</c:f>
              <c:numCache>
                <c:formatCode>"$"#,##0.00</c:formatCode>
                <c:ptCount val="1"/>
                <c:pt idx="0">
                  <c:v>22.414888888888889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65-4959-9090-2EE2D9EA98B2}"/>
            </c:ext>
          </c:extLst>
        </c:ser>
        <c:ser>
          <c:idx val="3"/>
          <c:order val="3"/>
          <c:tx>
            <c:strRef>
              <c:f>Sheet2!$E$1:$E$3</c:f>
              <c:strCache>
                <c:ptCount val="1"/>
                <c:pt idx="0">
                  <c:v>Median Hourly Earnings - Community and personal service workers</c:v>
                </c:pt>
              </c:strCache>
            </c:strRef>
          </c:tx>
          <c:spPr>
            <a:solidFill>
              <a:srgbClr val="E6B91E"/>
            </a:solidFill>
            <a:ln>
              <a:solidFill>
                <a:srgbClr val="E6B91E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Sheet2!$A$4:$A$5</c:f>
              <c:strCache>
                <c:ptCount val="1"/>
                <c:pt idx="0">
                  <c:v>2019</c:v>
                </c:pt>
              </c:strCache>
            </c:strRef>
          </c:cat>
          <c:val>
            <c:numRef>
              <c:f>Sheet2!$E$4:$E$5</c:f>
              <c:numCache>
                <c:formatCode>"$"#,##0.00</c:formatCode>
                <c:ptCount val="1"/>
                <c:pt idx="0">
                  <c:v>22.539205298013229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65-4959-9090-2EE2D9EA98B2}"/>
            </c:ext>
          </c:extLst>
        </c:ser>
        <c:ser>
          <c:idx val="4"/>
          <c:order val="4"/>
          <c:tx>
            <c:strRef>
              <c:f>Sheet2!$F$1:$F$3</c:f>
              <c:strCache>
                <c:ptCount val="1"/>
                <c:pt idx="0">
                  <c:v>Median Hourly Earnings - Technicians and trades workers</c:v>
                </c:pt>
              </c:strCache>
            </c:strRef>
          </c:tx>
          <c:spPr>
            <a:solidFill>
              <a:srgbClr val="567417"/>
            </a:solidFill>
            <a:ln>
              <a:solidFill>
                <a:srgbClr val="56741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Sheet2!$A$4:$A$5</c:f>
              <c:strCache>
                <c:ptCount val="1"/>
                <c:pt idx="0">
                  <c:v>2019</c:v>
                </c:pt>
              </c:strCache>
            </c:strRef>
          </c:cat>
          <c:val>
            <c:numRef>
              <c:f>Sheet2!$F$4:$F$5</c:f>
              <c:numCache>
                <c:formatCode>"$"#,##0.00</c:formatCode>
                <c:ptCount val="1"/>
                <c:pt idx="0">
                  <c:v>24.861142857142845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65-4959-9090-2EE2D9EA98B2}"/>
            </c:ext>
          </c:extLst>
        </c:ser>
        <c:ser>
          <c:idx val="6"/>
          <c:order val="5"/>
          <c:tx>
            <c:strRef>
              <c:f>Sheet2!$H$1:$H$3</c:f>
              <c:strCache>
                <c:ptCount val="1"/>
                <c:pt idx="0">
                  <c:v>Median Hourly Earnings - Clerical and administrative workers</c:v>
                </c:pt>
              </c:strCache>
            </c:strRef>
          </c:tx>
          <c:spPr>
            <a:solidFill>
              <a:srgbClr val="326014"/>
            </a:solidFill>
            <a:ln>
              <a:solidFill>
                <a:srgbClr val="326014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Sheet2!$A$4:$A$5</c:f>
              <c:strCache>
                <c:ptCount val="1"/>
                <c:pt idx="0">
                  <c:v>2019</c:v>
                </c:pt>
              </c:strCache>
            </c:strRef>
          </c:cat>
          <c:val>
            <c:numRef>
              <c:f>Sheet2!$H$4:$H$5</c:f>
              <c:numCache>
                <c:formatCode>"$"#,##0.00</c:formatCode>
                <c:ptCount val="1"/>
                <c:pt idx="0">
                  <c:v>25.373561643835604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65-4959-9090-2EE2D9EA98B2}"/>
            </c:ext>
          </c:extLst>
        </c:ser>
        <c:ser>
          <c:idx val="7"/>
          <c:order val="6"/>
          <c:tx>
            <c:strRef>
              <c:f>Sheet2!$I$1:$I$3</c:f>
              <c:strCache>
                <c:ptCount val="1"/>
                <c:pt idx="0">
                  <c:v>Median Hourly Earnings - Other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Sheet2!$A$4:$A$5</c:f>
              <c:strCache>
                <c:ptCount val="1"/>
                <c:pt idx="0">
                  <c:v>2019</c:v>
                </c:pt>
              </c:strCache>
            </c:strRef>
          </c:cat>
          <c:val>
            <c:numRef>
              <c:f>Sheet2!$I$4:$I$5</c:f>
              <c:numCache>
                <c:formatCode>"$"#,##0.00</c:formatCode>
                <c:ptCount val="1"/>
                <c:pt idx="0">
                  <c:v>28.061739130434781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065-4959-9090-2EE2D9EA98B2}"/>
            </c:ext>
          </c:extLst>
        </c:ser>
        <c:ser>
          <c:idx val="8"/>
          <c:order val="7"/>
          <c:tx>
            <c:strRef>
              <c:f>Sheet2!$J$1:$J$3</c:f>
              <c:strCache>
                <c:ptCount val="1"/>
                <c:pt idx="0">
                  <c:v>Median Hourly Earnings - Managers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Sheet2!$A$4:$A$5</c:f>
              <c:strCache>
                <c:ptCount val="1"/>
                <c:pt idx="0">
                  <c:v>2019</c:v>
                </c:pt>
              </c:strCache>
            </c:strRef>
          </c:cat>
          <c:val>
            <c:numRef>
              <c:f>Sheet2!$J$4:$J$5</c:f>
              <c:numCache>
                <c:formatCode>"$"#,##0.00</c:formatCode>
                <c:ptCount val="1"/>
                <c:pt idx="0">
                  <c:v>30.320851063829785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65-4959-9090-2EE2D9EA98B2}"/>
            </c:ext>
          </c:extLst>
        </c:ser>
        <c:ser>
          <c:idx val="9"/>
          <c:order val="8"/>
          <c:tx>
            <c:strRef>
              <c:f>Sheet2!$K$1:$K$3</c:f>
              <c:strCache>
                <c:ptCount val="1"/>
                <c:pt idx="0">
                  <c:v>Median Hourly Earnings - Professionals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Sheet2!$A$4:$A$5</c:f>
              <c:strCache>
                <c:ptCount val="1"/>
                <c:pt idx="0">
                  <c:v>2019</c:v>
                </c:pt>
              </c:strCache>
            </c:strRef>
          </c:cat>
          <c:val>
            <c:numRef>
              <c:f>Sheet2!$K$4:$K$5</c:f>
              <c:numCache>
                <c:formatCode>"$"#,##0.00</c:formatCode>
                <c:ptCount val="1"/>
                <c:pt idx="0">
                  <c:v>32.733173652694596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065-4959-9090-2EE2D9EA98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58370048"/>
        <c:axId val="658370376"/>
      </c:barChart>
      <c:catAx>
        <c:axId val="658370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370376"/>
        <c:crosses val="autoZero"/>
        <c:auto val="1"/>
        <c:lblAlgn val="ctr"/>
        <c:lblOffset val="100"/>
        <c:noMultiLvlLbl val="0"/>
      </c:catAx>
      <c:valAx>
        <c:axId val="658370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37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[wholeHour.csv]Sheet1!PivotTable6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 sz="1800" b="0" i="0" baseline="0" dirty="0">
                <a:effectLst/>
              </a:rPr>
              <a:t>Median Hourly Earnings - 2009</a:t>
            </a:r>
            <a:endParaRPr lang="en-NZ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7197694157833179E-2"/>
          <c:y val="9.5147276965458785E-2"/>
          <c:w val="0.59395343946624346"/>
          <c:h val="0.8591158543198629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Sheet1!$B$1:$B$3</c:f>
              <c:strCache>
                <c:ptCount val="1"/>
                <c:pt idx="0">
                  <c:v>Median Hourly Earnings - Labourers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1"/>
                <c:pt idx="0">
                  <c:v>2009</c:v>
                </c:pt>
              </c:strCache>
            </c:strRef>
          </c:cat>
          <c:val>
            <c:numRef>
              <c:f>Sheet1!$B$4:$B$5</c:f>
              <c:numCache>
                <c:formatCode>"$"#,##0.00</c:formatCode>
                <c:ptCount val="1"/>
                <c:pt idx="0">
                  <c:v>15.112857142857141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5-4426-B6B5-4D912D1452AF}"/>
            </c:ext>
          </c:extLst>
        </c:ser>
        <c:ser>
          <c:idx val="1"/>
          <c:order val="1"/>
          <c:tx>
            <c:strRef>
              <c:f>Sheet1!$C$1:$C$3</c:f>
              <c:strCache>
                <c:ptCount val="1"/>
                <c:pt idx="0">
                  <c:v>Median Hourly Earnings - Sales workers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1"/>
                <c:pt idx="0">
                  <c:v>2009</c:v>
                </c:pt>
              </c:strCache>
            </c:strRef>
          </c:cat>
          <c:val>
            <c:numRef>
              <c:f>Sheet1!$C$4:$C$5</c:f>
              <c:numCache>
                <c:formatCode>"$"#,##0.00</c:formatCode>
                <c:ptCount val="1"/>
                <c:pt idx="0">
                  <c:v>15.263529411764702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75-4426-B6B5-4D912D1452AF}"/>
            </c:ext>
          </c:extLst>
        </c:ser>
        <c:ser>
          <c:idx val="2"/>
          <c:order val="2"/>
          <c:tx>
            <c:strRef>
              <c:f>Sheet1!$D$1:$D$3</c:f>
              <c:strCache>
                <c:ptCount val="1"/>
                <c:pt idx="0">
                  <c:v>Median Hourly Earnings - Community and personal service workers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1"/>
                <c:pt idx="0">
                  <c:v>2009</c:v>
                </c:pt>
              </c:strCache>
            </c:strRef>
          </c:cat>
          <c:val>
            <c:numRef>
              <c:f>Sheet1!$D$4:$D$5</c:f>
              <c:numCache>
                <c:formatCode>"$"#,##0.00</c:formatCode>
                <c:ptCount val="1"/>
                <c:pt idx="0">
                  <c:v>16.213787878787873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75-4426-B6B5-4D912D1452AF}"/>
            </c:ext>
          </c:extLst>
        </c:ser>
        <c:ser>
          <c:idx val="3"/>
          <c:order val="3"/>
          <c:tx>
            <c:strRef>
              <c:f>Sheet1!$E$1:$E$3</c:f>
              <c:strCache>
                <c:ptCount val="1"/>
                <c:pt idx="0">
                  <c:v>Median Hourly Earnings - Machinery operators and drivers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1"/>
                <c:pt idx="0">
                  <c:v>2009</c:v>
                </c:pt>
              </c:strCache>
            </c:strRef>
          </c:cat>
          <c:val>
            <c:numRef>
              <c:f>Sheet1!$E$4:$E$5</c:f>
              <c:numCache>
                <c:formatCode>"$"#,##0.00</c:formatCode>
                <c:ptCount val="1"/>
                <c:pt idx="0">
                  <c:v>16.911923076923067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75-4426-B6B5-4D912D1452AF}"/>
            </c:ext>
          </c:extLst>
        </c:ser>
        <c:ser>
          <c:idx val="4"/>
          <c:order val="4"/>
          <c:tx>
            <c:strRef>
              <c:f>Sheet1!$F$1:$F$3</c:f>
              <c:strCache>
                <c:ptCount val="1"/>
                <c:pt idx="0">
                  <c:v>Median Hourly Earnings - Other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1"/>
                <c:pt idx="0">
                  <c:v>2009</c:v>
                </c:pt>
              </c:strCache>
            </c:strRef>
          </c:cat>
          <c:val>
            <c:numRef>
              <c:f>Sheet1!$F$4:$F$5</c:f>
              <c:numCache>
                <c:formatCode>"$"#,##0.00</c:formatCode>
                <c:ptCount val="1"/>
                <c:pt idx="0">
                  <c:v>18.726190476190474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75-4426-B6B5-4D912D1452AF}"/>
            </c:ext>
          </c:extLst>
        </c:ser>
        <c:ser>
          <c:idx val="6"/>
          <c:order val="5"/>
          <c:tx>
            <c:strRef>
              <c:f>Sheet1!$H$1:$H$3</c:f>
              <c:strCache>
                <c:ptCount val="1"/>
                <c:pt idx="0">
                  <c:v>Median Hourly Earnings - Technicians and trades workers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1"/>
                <c:pt idx="0">
                  <c:v>2009</c:v>
                </c:pt>
              </c:strCache>
            </c:strRef>
          </c:cat>
          <c:val>
            <c:numRef>
              <c:f>Sheet1!$H$4:$H$5</c:f>
              <c:numCache>
                <c:formatCode>"$"#,##0.00</c:formatCode>
                <c:ptCount val="1"/>
                <c:pt idx="0">
                  <c:v>19.338692307692309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75-4426-B6B5-4D912D1452AF}"/>
            </c:ext>
          </c:extLst>
        </c:ser>
        <c:ser>
          <c:idx val="7"/>
          <c:order val="6"/>
          <c:tx>
            <c:strRef>
              <c:f>Sheet1!$I$1:$I$3</c:f>
              <c:strCache>
                <c:ptCount val="1"/>
                <c:pt idx="0">
                  <c:v>Median Hourly Earnings - Clerical and administrative workers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solidFill>
                <a:srgbClr val="326014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1"/>
                <c:pt idx="0">
                  <c:v>2009</c:v>
                </c:pt>
              </c:strCache>
            </c:strRef>
          </c:cat>
          <c:val>
            <c:numRef>
              <c:f>Sheet1!$I$4:$I$5</c:f>
              <c:numCache>
                <c:formatCode>"$"#,##0.00</c:formatCode>
                <c:ptCount val="1"/>
                <c:pt idx="0">
                  <c:v>20.07476923076922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475-4426-B6B5-4D912D1452AF}"/>
            </c:ext>
          </c:extLst>
        </c:ser>
        <c:ser>
          <c:idx val="8"/>
          <c:order val="7"/>
          <c:tx>
            <c:strRef>
              <c:f>Sheet1!$J$1:$J$3</c:f>
              <c:strCache>
                <c:ptCount val="1"/>
                <c:pt idx="0">
                  <c:v>Median Hourly Earnings - Managers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1"/>
                <c:pt idx="0">
                  <c:v>2009</c:v>
                </c:pt>
              </c:strCache>
            </c:strRef>
          </c:cat>
          <c:val>
            <c:numRef>
              <c:f>Sheet1!$J$4:$J$5</c:f>
              <c:numCache>
                <c:formatCode>"$"#,##0.00</c:formatCode>
                <c:ptCount val="1"/>
                <c:pt idx="0">
                  <c:v>22.822203389830509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75-4426-B6B5-4D912D1452AF}"/>
            </c:ext>
          </c:extLst>
        </c:ser>
        <c:ser>
          <c:idx val="9"/>
          <c:order val="8"/>
          <c:tx>
            <c:strRef>
              <c:f>Sheet1!$K$1:$K$3</c:f>
              <c:strCache>
                <c:ptCount val="1"/>
                <c:pt idx="0">
                  <c:v>Median Hourly Earnings - Professionals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1"/>
                <c:pt idx="0">
                  <c:v>2009</c:v>
                </c:pt>
              </c:strCache>
            </c:strRef>
          </c:cat>
          <c:val>
            <c:numRef>
              <c:f>Sheet1!$K$4:$K$5</c:f>
              <c:numCache>
                <c:formatCode>"$"#,##0.00</c:formatCode>
                <c:ptCount val="1"/>
                <c:pt idx="0">
                  <c:v>25.70632653061223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475-4426-B6B5-4D912D145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98167688"/>
        <c:axId val="698168344"/>
      </c:barChart>
      <c:valAx>
        <c:axId val="698168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167688"/>
        <c:crosses val="autoZero"/>
        <c:crossBetween val="between"/>
      </c:valAx>
      <c:catAx>
        <c:axId val="698167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168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960139207930735"/>
          <c:y val="0.15409727471287957"/>
          <c:w val="0.34039868177948274"/>
          <c:h val="0.784833634511515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[wholeHour.csv]Sheet3!PivotTable9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 dirty="0"/>
              <a:t>Std</a:t>
            </a:r>
            <a:r>
              <a:rPr lang="en-NZ" baseline="0" dirty="0"/>
              <a:t> Comparison between 2011 and 2019 (Median)</a:t>
            </a:r>
          </a:p>
        </c:rich>
      </c:tx>
      <c:layout>
        <c:manualLayout>
          <c:xMode val="edge"/>
          <c:yMode val="edge"/>
          <c:x val="0.45792862249006888"/>
          <c:y val="2.83634604226661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3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4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6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7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</a:schemeClr>
            </a:solidFill>
            <a:ln w="9525">
              <a:solidFill>
                <a:schemeClr val="accent4">
                  <a:lumMod val="80000"/>
                </a:schemeClr>
              </a:solidFill>
            </a:ln>
            <a:effectLst/>
          </c:spPr>
        </c:marke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</a:schemeClr>
            </a:solidFill>
            <a:ln w="9525">
              <a:solidFill>
                <a:schemeClr val="accent2">
                  <a:lumMod val="80000"/>
                </a:schemeClr>
              </a:solidFill>
            </a:ln>
            <a:effectLst/>
          </c:spPr>
        </c:marker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30868842618985137"/>
          <c:y val="7.5086504678864768E-2"/>
          <c:w val="0.66495416745844294"/>
          <c:h val="0.4642020443546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Sheet3!$B$1:$B$3</c:f>
              <c:strCache>
                <c:ptCount val="1"/>
                <c:pt idx="0">
                  <c:v>30-34 - Median Hourly Earnings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2011</c:v>
                </c:pt>
                <c:pt idx="1">
                  <c:v>2019</c:v>
                </c:pt>
              </c:strCache>
            </c:strRef>
          </c:cat>
          <c:val>
            <c:numRef>
              <c:f>Sheet3!$B$4:$B$6</c:f>
              <c:numCache>
                <c:formatCode>"$"#,##0.00</c:formatCode>
                <c:ptCount val="2"/>
                <c:pt idx="0">
                  <c:v>9.4686895153255808</c:v>
                </c:pt>
                <c:pt idx="1">
                  <c:v>5.248449083396717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7C-4A89-812E-134E5B0E01CB}"/>
            </c:ext>
          </c:extLst>
        </c:ser>
        <c:ser>
          <c:idx val="1"/>
          <c:order val="1"/>
          <c:tx>
            <c:strRef>
              <c:f>Sheet3!$D$1:$D$3</c:f>
              <c:strCache>
                <c:ptCount val="1"/>
                <c:pt idx="0">
                  <c:v>50-54 - Median Hourly Earnings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2011</c:v>
                </c:pt>
                <c:pt idx="1">
                  <c:v>2019</c:v>
                </c:pt>
              </c:strCache>
            </c:strRef>
          </c:cat>
          <c:val>
            <c:numRef>
              <c:f>Sheet3!$D$4:$D$6</c:f>
              <c:numCache>
                <c:formatCode>"$"#,##0.00</c:formatCode>
                <c:ptCount val="2"/>
                <c:pt idx="0">
                  <c:v>7.8447685407502057</c:v>
                </c:pt>
                <c:pt idx="1">
                  <c:v>6.4708952056687794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7C-4A89-812E-134E5B0E01CB}"/>
            </c:ext>
          </c:extLst>
        </c:ser>
        <c:ser>
          <c:idx val="2"/>
          <c:order val="2"/>
          <c:tx>
            <c:strRef>
              <c:f>Sheet3!$F$1:$F$3</c:f>
              <c:strCache>
                <c:ptCount val="1"/>
                <c:pt idx="0">
                  <c:v>45-49 - Median Hourly Earnings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2011</c:v>
                </c:pt>
                <c:pt idx="1">
                  <c:v>2019</c:v>
                </c:pt>
              </c:strCache>
            </c:strRef>
          </c:cat>
          <c:val>
            <c:numRef>
              <c:f>Sheet3!$F$4:$F$6</c:f>
              <c:numCache>
                <c:formatCode>"$"#,##0.00</c:formatCode>
                <c:ptCount val="2"/>
                <c:pt idx="0">
                  <c:v>5.7407865294850602</c:v>
                </c:pt>
                <c:pt idx="1">
                  <c:v>6.6368799869585091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7C-4A89-812E-134E5B0E01CB}"/>
            </c:ext>
          </c:extLst>
        </c:ser>
        <c:ser>
          <c:idx val="3"/>
          <c:order val="3"/>
          <c:tx>
            <c:strRef>
              <c:f>Sheet3!$H$1:$H$3</c:f>
              <c:strCache>
                <c:ptCount val="1"/>
                <c:pt idx="0">
                  <c:v>55-59 - Median Hourly Earnings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2011</c:v>
                </c:pt>
                <c:pt idx="1">
                  <c:v>2019</c:v>
                </c:pt>
              </c:strCache>
            </c:strRef>
          </c:cat>
          <c:val>
            <c:numRef>
              <c:f>Sheet3!$H$4:$H$6</c:f>
              <c:numCache>
                <c:formatCode>"$"#,##0.00</c:formatCode>
                <c:ptCount val="2"/>
                <c:pt idx="0">
                  <c:v>5.1431308127252251</c:v>
                </c:pt>
                <c:pt idx="1">
                  <c:v>6.3361061295184058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7C-4A89-812E-134E5B0E01CB}"/>
            </c:ext>
          </c:extLst>
        </c:ser>
        <c:ser>
          <c:idx val="4"/>
          <c:order val="4"/>
          <c:tx>
            <c:strRef>
              <c:f>Sheet3!$J$1:$J$3</c:f>
              <c:strCache>
                <c:ptCount val="1"/>
                <c:pt idx="0">
                  <c:v>35-39 - Median Hourly Earnings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2011</c:v>
                </c:pt>
                <c:pt idx="1">
                  <c:v>2019</c:v>
                </c:pt>
              </c:strCache>
            </c:strRef>
          </c:cat>
          <c:val>
            <c:numRef>
              <c:f>Sheet3!$J$4:$J$6</c:f>
              <c:numCache>
                <c:formatCode>"$"#,##0.00</c:formatCode>
                <c:ptCount val="2"/>
                <c:pt idx="0">
                  <c:v>5.3620548695802075</c:v>
                </c:pt>
                <c:pt idx="1">
                  <c:v>5.9845963634061432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7C-4A89-812E-134E5B0E01CB}"/>
            </c:ext>
          </c:extLst>
        </c:ser>
        <c:ser>
          <c:idx val="5"/>
          <c:order val="5"/>
          <c:tx>
            <c:strRef>
              <c:f>Sheet3!$L$1:$L$3</c:f>
              <c:strCache>
                <c:ptCount val="1"/>
                <c:pt idx="0">
                  <c:v>40-44 - Median Hourly Earnings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2011</c:v>
                </c:pt>
                <c:pt idx="1">
                  <c:v>2019</c:v>
                </c:pt>
              </c:strCache>
            </c:strRef>
          </c:cat>
          <c:val>
            <c:numRef>
              <c:f>Sheet3!$L$4:$L$6</c:f>
              <c:numCache>
                <c:formatCode>"$"#,##0.00</c:formatCode>
                <c:ptCount val="2"/>
                <c:pt idx="0">
                  <c:v>5.0163515312365927</c:v>
                </c:pt>
                <c:pt idx="1">
                  <c:v>6.082751079767573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7C-4A89-812E-134E5B0E01CB}"/>
            </c:ext>
          </c:extLst>
        </c:ser>
        <c:ser>
          <c:idx val="6"/>
          <c:order val="6"/>
          <c:tx>
            <c:strRef>
              <c:f>Sheet3!$N$1:$N$3</c:f>
              <c:strCache>
                <c:ptCount val="1"/>
                <c:pt idx="0">
                  <c:v>65-* - Median Hourly Earnings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2011</c:v>
                </c:pt>
                <c:pt idx="1">
                  <c:v>2019</c:v>
                </c:pt>
              </c:strCache>
            </c:strRef>
          </c:cat>
          <c:val>
            <c:numRef>
              <c:f>Sheet3!$N$4:$N$6</c:f>
              <c:numCache>
                <c:formatCode>"$"#,##0.00</c:formatCode>
                <c:ptCount val="2"/>
                <c:pt idx="0">
                  <c:v>5.061004371957833</c:v>
                </c:pt>
                <c:pt idx="1">
                  <c:v>5.675688943419626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7C-4A89-812E-134E5B0E01CB}"/>
            </c:ext>
          </c:extLst>
        </c:ser>
        <c:ser>
          <c:idx val="7"/>
          <c:order val="7"/>
          <c:tx>
            <c:strRef>
              <c:f>Sheet3!$P$1:$P$3</c:f>
              <c:strCache>
                <c:ptCount val="1"/>
                <c:pt idx="0">
                  <c:v>60-64 - Median Hourly Earnings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2011</c:v>
                </c:pt>
                <c:pt idx="1">
                  <c:v>2019</c:v>
                </c:pt>
              </c:strCache>
            </c:strRef>
          </c:cat>
          <c:val>
            <c:numRef>
              <c:f>Sheet3!$P$4:$P$6</c:f>
              <c:numCache>
                <c:formatCode>"$"#,##0.00</c:formatCode>
                <c:ptCount val="2"/>
                <c:pt idx="0">
                  <c:v>5.4051262297399392</c:v>
                </c:pt>
                <c:pt idx="1">
                  <c:v>5.1245032096976493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7C-4A89-812E-134E5B0E01CB}"/>
            </c:ext>
          </c:extLst>
        </c:ser>
        <c:ser>
          <c:idx val="8"/>
          <c:order val="8"/>
          <c:tx>
            <c:strRef>
              <c:f>Sheet3!$R$1:$R$3</c:f>
              <c:strCache>
                <c:ptCount val="1"/>
                <c:pt idx="0">
                  <c:v>25-29 - Median Hourly Earnings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2011</c:v>
                </c:pt>
                <c:pt idx="1">
                  <c:v>2019</c:v>
                </c:pt>
              </c:strCache>
            </c:strRef>
          </c:cat>
          <c:val>
            <c:numRef>
              <c:f>Sheet3!$R$4:$R$6</c:f>
              <c:numCache>
                <c:formatCode>"$"#,##0.00</c:formatCode>
                <c:ptCount val="2"/>
                <c:pt idx="0">
                  <c:v>5.2077683059340441</c:v>
                </c:pt>
                <c:pt idx="1">
                  <c:v>3.2726248413735752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7C-4A89-812E-134E5B0E01CB}"/>
            </c:ext>
          </c:extLst>
        </c:ser>
        <c:ser>
          <c:idx val="9"/>
          <c:order val="9"/>
          <c:tx>
            <c:strRef>
              <c:f>Sheet3!$T$1:$T$3</c:f>
              <c:strCache>
                <c:ptCount val="1"/>
                <c:pt idx="0">
                  <c:v>20-24 - Median Hourly Earnings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2011</c:v>
                </c:pt>
                <c:pt idx="1">
                  <c:v>2019</c:v>
                </c:pt>
              </c:strCache>
            </c:strRef>
          </c:cat>
          <c:val>
            <c:numRef>
              <c:f>Sheet3!$T$4:$T$6</c:f>
              <c:numCache>
                <c:formatCode>"$"#,##0.00</c:formatCode>
                <c:ptCount val="2"/>
                <c:pt idx="0">
                  <c:v>2.0278579170441731</c:v>
                </c:pt>
                <c:pt idx="1">
                  <c:v>1.8648712495271351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07C-4A89-812E-134E5B0E01CB}"/>
            </c:ext>
          </c:extLst>
        </c:ser>
        <c:ser>
          <c:idx val="10"/>
          <c:order val="10"/>
          <c:tx>
            <c:strRef>
              <c:f>Sheet3!$V$1:$V$3</c:f>
              <c:strCache>
                <c:ptCount val="1"/>
                <c:pt idx="0">
                  <c:v>15-19 - Median Hourly Earnings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2011</c:v>
                </c:pt>
                <c:pt idx="1">
                  <c:v>2019</c:v>
                </c:pt>
              </c:strCache>
            </c:strRef>
          </c:cat>
          <c:val>
            <c:numRef>
              <c:f>Sheet3!$V$4:$V$6</c:f>
              <c:numCache>
                <c:formatCode>"$"#,##0.00</c:formatCode>
                <c:ptCount val="2"/>
                <c:pt idx="0">
                  <c:v>0.78988648174587672</c:v>
                </c:pt>
                <c:pt idx="1">
                  <c:v>0.59685205951918674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7C-4A89-812E-134E5B0E0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6815784"/>
        <c:axId val="416817096"/>
      </c:barChart>
      <c:catAx>
        <c:axId val="416815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6817096"/>
        <c:crosses val="autoZero"/>
        <c:auto val="1"/>
        <c:lblAlgn val="ctr"/>
        <c:lblOffset val="100"/>
        <c:noMultiLvlLbl val="0"/>
      </c:catAx>
      <c:valAx>
        <c:axId val="416817096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4168157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[wholeHour.csv]Sheet3!PivotTable3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 sz="1600" b="0" i="0" baseline="0" dirty="0">
                <a:effectLst/>
              </a:rPr>
              <a:t>Increase Rate in Hourly Wage/Salary for Ethnicity (Median)</a:t>
            </a:r>
            <a:endParaRPr lang="en-NZ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Sheet3!$B$1:$B$3</c:f>
              <c:strCache>
                <c:ptCount val="1"/>
                <c:pt idx="0">
                  <c:v>Median Hourly Earnings - Asian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Sheet3!$B$4:$B$6</c:f>
              <c:numCache>
                <c:formatCode>0.00%</c:formatCode>
                <c:ptCount val="2"/>
                <c:pt idx="1">
                  <c:v>2.3565838566200138E-2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35-4AA9-93FC-FC39B640CFE9}"/>
            </c:ext>
          </c:extLst>
        </c:ser>
        <c:ser>
          <c:idx val="1"/>
          <c:order val="1"/>
          <c:tx>
            <c:strRef>
              <c:f>Sheet3!$C$1:$C$3</c:f>
              <c:strCache>
                <c:ptCount val="1"/>
                <c:pt idx="0">
                  <c:v>Median Hourly Earnings - European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2.6124355222114617E-2"/>
                  <c:y val="-1.46253572436812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535-4AA9-93FC-FC39B640CF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Sheet3!$C$4:$C$6</c:f>
              <c:numCache>
                <c:formatCode>0.00%</c:formatCode>
                <c:ptCount val="2"/>
                <c:pt idx="1">
                  <c:v>3.4612051141866586E-2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35-4AA9-93FC-FC39B640CFE9}"/>
            </c:ext>
          </c:extLst>
        </c:ser>
        <c:ser>
          <c:idx val="2"/>
          <c:order val="2"/>
          <c:tx>
            <c:strRef>
              <c:f>Sheet3!$D$1:$D$3</c:f>
              <c:strCache>
                <c:ptCount val="1"/>
                <c:pt idx="0">
                  <c:v>Median Hourly Earnings - MÄori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Sheet3!$D$4:$D$6</c:f>
              <c:numCache>
                <c:formatCode>0.00%</c:formatCode>
                <c:ptCount val="2"/>
                <c:pt idx="1">
                  <c:v>3.5382071829948063E-2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35-4AA9-93FC-FC39B640CFE9}"/>
            </c:ext>
          </c:extLst>
        </c:ser>
        <c:ser>
          <c:idx val="3"/>
          <c:order val="3"/>
          <c:tx>
            <c:strRef>
              <c:f>Sheet3!$E$1:$E$3</c:f>
              <c:strCache>
                <c:ptCount val="1"/>
                <c:pt idx="0">
                  <c:v>Median Hourly Earnings - MELAA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Sheet3!$E$4:$E$6</c:f>
              <c:numCache>
                <c:formatCode>0.00%</c:formatCode>
                <c:ptCount val="2"/>
                <c:pt idx="1">
                  <c:v>-1.0240029640834423E-2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35-4AA9-93FC-FC39B640CFE9}"/>
            </c:ext>
          </c:extLst>
        </c:ser>
        <c:ser>
          <c:idx val="4"/>
          <c:order val="4"/>
          <c:tx>
            <c:strRef>
              <c:f>Sheet3!$F$1:$F$3</c:f>
              <c:strCache>
                <c:ptCount val="1"/>
                <c:pt idx="0">
                  <c:v>Median Hourly Earnings - Other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Sheet3!$F$4:$F$6</c:f>
              <c:numCache>
                <c:formatCode>0.00%</c:formatCode>
                <c:ptCount val="2"/>
                <c:pt idx="1">
                  <c:v>0.14106111154133633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35-4AA9-93FC-FC39B640CFE9}"/>
            </c:ext>
          </c:extLst>
        </c:ser>
        <c:ser>
          <c:idx val="5"/>
          <c:order val="5"/>
          <c:tx>
            <c:strRef>
              <c:f>Sheet3!$G$1:$G$3</c:f>
              <c:strCache>
                <c:ptCount val="1"/>
                <c:pt idx="0">
                  <c:v>Median Hourly Earnings - Pacific Peoples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219136577032009E-2"/>
                  <c:y val="-2.71613777382650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535-4AA9-93FC-FC39B640CF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Sheet3!$G$4:$G$6</c:f>
              <c:numCache>
                <c:formatCode>0.00%</c:formatCode>
                <c:ptCount val="2"/>
                <c:pt idx="1">
                  <c:v>2.9725678712286055E-2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35-4AA9-93FC-FC39B640CFE9}"/>
            </c:ext>
          </c:extLst>
        </c:ser>
        <c:ser>
          <c:idx val="6"/>
          <c:order val="6"/>
          <c:tx>
            <c:strRef>
              <c:f>Sheet3!$H$1:$H$3</c:f>
              <c:strCache>
                <c:ptCount val="1"/>
                <c:pt idx="0">
                  <c:v>Median Hourly Earnings - Total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Sheet3!$H$4:$H$6</c:f>
              <c:numCache>
                <c:formatCode>0.00%</c:formatCode>
                <c:ptCount val="2"/>
                <c:pt idx="1">
                  <c:v>2.7024920001777204E-2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35-4AA9-93FC-FC39B640CF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4000384"/>
        <c:axId val="414001368"/>
      </c:barChart>
      <c:catAx>
        <c:axId val="41400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01368"/>
        <c:crosses val="autoZero"/>
        <c:auto val="1"/>
        <c:lblAlgn val="ctr"/>
        <c:lblOffset val="100"/>
        <c:noMultiLvlLbl val="0"/>
      </c:catAx>
      <c:valAx>
        <c:axId val="41400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0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133879074855172"/>
          <c:y val="0.118050323073977"/>
          <c:w val="0.33733618093887752"/>
          <c:h val="0.239057797964097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96A54-498E-446A-96A8-9EAA4DC9CC2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425A42-41F5-46E2-9F59-9E3C74D49356}">
      <dgm:prSet/>
      <dgm:spPr/>
      <dgm:t>
        <a:bodyPr/>
        <a:lstStyle/>
        <a:p>
          <a:r>
            <a:rPr lang="en-US" dirty="0"/>
            <a:t>‘Professionals’ and ‘Managers’ record the highest income </a:t>
          </a:r>
        </a:p>
      </dgm:t>
    </dgm:pt>
    <dgm:pt modelId="{7A14EE6F-E3BE-498E-B153-AD67147A04BD}" type="parTrans" cxnId="{FC8C10D2-CF8F-4FB7-9CBD-78C8B0977B16}">
      <dgm:prSet/>
      <dgm:spPr/>
      <dgm:t>
        <a:bodyPr/>
        <a:lstStyle/>
        <a:p>
          <a:endParaRPr lang="en-US"/>
        </a:p>
      </dgm:t>
    </dgm:pt>
    <dgm:pt modelId="{755CEDB8-E60C-44D5-9CE5-EB22B73EFDBB}" type="sibTrans" cxnId="{FC8C10D2-CF8F-4FB7-9CBD-78C8B0977B16}">
      <dgm:prSet/>
      <dgm:spPr/>
      <dgm:t>
        <a:bodyPr/>
        <a:lstStyle/>
        <a:p>
          <a:endParaRPr lang="en-US"/>
        </a:p>
      </dgm:t>
    </dgm:pt>
    <dgm:pt modelId="{4C56C160-C58A-48E6-8CBC-B808BCCC6634}">
      <dgm:prSet/>
      <dgm:spPr/>
      <dgm:t>
        <a:bodyPr/>
        <a:lstStyle/>
        <a:p>
          <a:r>
            <a:rPr lang="en-US" dirty="0"/>
            <a:t>‘</a:t>
          </a:r>
          <a:r>
            <a:rPr lang="en-US" dirty="0" err="1"/>
            <a:t>Labourers</a:t>
          </a:r>
          <a:r>
            <a:rPr lang="en-US" dirty="0"/>
            <a:t>’ shows the lowest income</a:t>
          </a:r>
        </a:p>
      </dgm:t>
    </dgm:pt>
    <dgm:pt modelId="{1843644A-C460-4FC4-B081-E5D139556386}" type="parTrans" cxnId="{1DF28882-60C0-49B8-B066-D22BB96E1317}">
      <dgm:prSet/>
      <dgm:spPr/>
      <dgm:t>
        <a:bodyPr/>
        <a:lstStyle/>
        <a:p>
          <a:endParaRPr lang="en-US"/>
        </a:p>
      </dgm:t>
    </dgm:pt>
    <dgm:pt modelId="{171B433A-68AA-4AED-895F-6BCCF2345991}" type="sibTrans" cxnId="{1DF28882-60C0-49B8-B066-D22BB96E1317}">
      <dgm:prSet/>
      <dgm:spPr/>
      <dgm:t>
        <a:bodyPr/>
        <a:lstStyle/>
        <a:p>
          <a:endParaRPr lang="en-US"/>
        </a:p>
      </dgm:t>
    </dgm:pt>
    <dgm:pt modelId="{4BE019A9-AA1E-419D-85B4-62D1A5BAA53D}">
      <dgm:prSet/>
      <dgm:spPr/>
      <dgm:t>
        <a:bodyPr/>
        <a:lstStyle/>
        <a:p>
          <a:r>
            <a:rPr lang="en-US" dirty="0"/>
            <a:t>‘Other’ – Non-traditional jobs wages have been rising</a:t>
          </a:r>
        </a:p>
      </dgm:t>
    </dgm:pt>
    <dgm:pt modelId="{5B91DA59-E805-44AA-966C-9E30B4ADAB53}" type="parTrans" cxnId="{C7323698-C768-4A7D-92D6-F5080C8868D7}">
      <dgm:prSet/>
      <dgm:spPr/>
      <dgm:t>
        <a:bodyPr/>
        <a:lstStyle/>
        <a:p>
          <a:endParaRPr lang="en-US"/>
        </a:p>
      </dgm:t>
    </dgm:pt>
    <dgm:pt modelId="{60651732-0220-4905-9946-73E07CBC8650}" type="sibTrans" cxnId="{C7323698-C768-4A7D-92D6-F5080C8868D7}">
      <dgm:prSet/>
      <dgm:spPr/>
      <dgm:t>
        <a:bodyPr/>
        <a:lstStyle/>
        <a:p>
          <a:endParaRPr lang="en-US"/>
        </a:p>
      </dgm:t>
    </dgm:pt>
    <dgm:pt modelId="{23895E3E-9D91-4D77-B5E9-0468E9202F92}" type="pres">
      <dgm:prSet presAssocID="{7BE96A54-498E-446A-96A8-9EAA4DC9CC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84D0EB-C26F-4A2B-9B44-5CB18F430E5E}" type="pres">
      <dgm:prSet presAssocID="{ED425A42-41F5-46E2-9F59-9E3C74D49356}" presName="hierRoot1" presStyleCnt="0"/>
      <dgm:spPr/>
    </dgm:pt>
    <dgm:pt modelId="{71558130-78E2-4B73-8099-4C3485E8C1FF}" type="pres">
      <dgm:prSet presAssocID="{ED425A42-41F5-46E2-9F59-9E3C74D49356}" presName="composite" presStyleCnt="0"/>
      <dgm:spPr/>
    </dgm:pt>
    <dgm:pt modelId="{352576C8-6EA9-4D76-BFA5-3B8FFE7C7820}" type="pres">
      <dgm:prSet presAssocID="{ED425A42-41F5-46E2-9F59-9E3C74D49356}" presName="background" presStyleLbl="node0" presStyleIdx="0" presStyleCnt="3"/>
      <dgm:spPr/>
    </dgm:pt>
    <dgm:pt modelId="{C1B4DAE5-A987-4BD6-948B-D736C11E9FFB}" type="pres">
      <dgm:prSet presAssocID="{ED425A42-41F5-46E2-9F59-9E3C74D49356}" presName="text" presStyleLbl="fgAcc0" presStyleIdx="0" presStyleCnt="3">
        <dgm:presLayoutVars>
          <dgm:chPref val="3"/>
        </dgm:presLayoutVars>
      </dgm:prSet>
      <dgm:spPr/>
    </dgm:pt>
    <dgm:pt modelId="{2FDAA4E3-4198-4D76-835D-574D69F47C60}" type="pres">
      <dgm:prSet presAssocID="{ED425A42-41F5-46E2-9F59-9E3C74D49356}" presName="hierChild2" presStyleCnt="0"/>
      <dgm:spPr/>
    </dgm:pt>
    <dgm:pt modelId="{5F407D2D-E36B-4D63-B77E-F6A1BF4585DE}" type="pres">
      <dgm:prSet presAssocID="{4C56C160-C58A-48E6-8CBC-B808BCCC6634}" presName="hierRoot1" presStyleCnt="0"/>
      <dgm:spPr/>
    </dgm:pt>
    <dgm:pt modelId="{B973689C-2642-4EC7-A1BA-CD2B7011D7B8}" type="pres">
      <dgm:prSet presAssocID="{4C56C160-C58A-48E6-8CBC-B808BCCC6634}" presName="composite" presStyleCnt="0"/>
      <dgm:spPr/>
    </dgm:pt>
    <dgm:pt modelId="{90D4AD48-7AE5-4242-85BD-C09DE9EAD2BC}" type="pres">
      <dgm:prSet presAssocID="{4C56C160-C58A-48E6-8CBC-B808BCCC6634}" presName="background" presStyleLbl="node0" presStyleIdx="1" presStyleCnt="3"/>
      <dgm:spPr/>
    </dgm:pt>
    <dgm:pt modelId="{D3D3015D-3E45-4065-91E6-6043D365CBEC}" type="pres">
      <dgm:prSet presAssocID="{4C56C160-C58A-48E6-8CBC-B808BCCC6634}" presName="text" presStyleLbl="fgAcc0" presStyleIdx="1" presStyleCnt="3">
        <dgm:presLayoutVars>
          <dgm:chPref val="3"/>
        </dgm:presLayoutVars>
      </dgm:prSet>
      <dgm:spPr/>
    </dgm:pt>
    <dgm:pt modelId="{0C34448A-7E09-4A03-8242-9CC07F8CAB6C}" type="pres">
      <dgm:prSet presAssocID="{4C56C160-C58A-48E6-8CBC-B808BCCC6634}" presName="hierChild2" presStyleCnt="0"/>
      <dgm:spPr/>
    </dgm:pt>
    <dgm:pt modelId="{500E6207-555A-48AE-8A5D-AA70E0BF3B7E}" type="pres">
      <dgm:prSet presAssocID="{4BE019A9-AA1E-419D-85B4-62D1A5BAA53D}" presName="hierRoot1" presStyleCnt="0"/>
      <dgm:spPr/>
    </dgm:pt>
    <dgm:pt modelId="{B85E6FE9-41D3-4496-842F-DD3906C6A205}" type="pres">
      <dgm:prSet presAssocID="{4BE019A9-AA1E-419D-85B4-62D1A5BAA53D}" presName="composite" presStyleCnt="0"/>
      <dgm:spPr/>
    </dgm:pt>
    <dgm:pt modelId="{7FEA5603-47F6-4DF9-9BE5-C3B4470947A9}" type="pres">
      <dgm:prSet presAssocID="{4BE019A9-AA1E-419D-85B4-62D1A5BAA53D}" presName="background" presStyleLbl="node0" presStyleIdx="2" presStyleCnt="3"/>
      <dgm:spPr/>
    </dgm:pt>
    <dgm:pt modelId="{E791F55E-C479-48F1-BE64-CC3636F8C045}" type="pres">
      <dgm:prSet presAssocID="{4BE019A9-AA1E-419D-85B4-62D1A5BAA53D}" presName="text" presStyleLbl="fgAcc0" presStyleIdx="2" presStyleCnt="3">
        <dgm:presLayoutVars>
          <dgm:chPref val="3"/>
        </dgm:presLayoutVars>
      </dgm:prSet>
      <dgm:spPr/>
    </dgm:pt>
    <dgm:pt modelId="{1E5C43EF-0962-405E-9A8F-91EFDB3C244F}" type="pres">
      <dgm:prSet presAssocID="{4BE019A9-AA1E-419D-85B4-62D1A5BAA53D}" presName="hierChild2" presStyleCnt="0"/>
      <dgm:spPr/>
    </dgm:pt>
  </dgm:ptLst>
  <dgm:cxnLst>
    <dgm:cxn modelId="{9C557D5A-DF0A-46FA-9A7D-2F4A25BB5C6D}" type="presOf" srcId="{7BE96A54-498E-446A-96A8-9EAA4DC9CC25}" destId="{23895E3E-9D91-4D77-B5E9-0468E9202F92}" srcOrd="0" destOrd="0" presId="urn:microsoft.com/office/officeart/2005/8/layout/hierarchy1"/>
    <dgm:cxn modelId="{1DF28882-60C0-49B8-B066-D22BB96E1317}" srcId="{7BE96A54-498E-446A-96A8-9EAA4DC9CC25}" destId="{4C56C160-C58A-48E6-8CBC-B808BCCC6634}" srcOrd="1" destOrd="0" parTransId="{1843644A-C460-4FC4-B081-E5D139556386}" sibTransId="{171B433A-68AA-4AED-895F-6BCCF2345991}"/>
    <dgm:cxn modelId="{C7323698-C768-4A7D-92D6-F5080C8868D7}" srcId="{7BE96A54-498E-446A-96A8-9EAA4DC9CC25}" destId="{4BE019A9-AA1E-419D-85B4-62D1A5BAA53D}" srcOrd="2" destOrd="0" parTransId="{5B91DA59-E805-44AA-966C-9E30B4ADAB53}" sibTransId="{60651732-0220-4905-9946-73E07CBC8650}"/>
    <dgm:cxn modelId="{7D5A1CB5-E044-4DA9-836B-22E7B08C0C3A}" type="presOf" srcId="{ED425A42-41F5-46E2-9F59-9E3C74D49356}" destId="{C1B4DAE5-A987-4BD6-948B-D736C11E9FFB}" srcOrd="0" destOrd="0" presId="urn:microsoft.com/office/officeart/2005/8/layout/hierarchy1"/>
    <dgm:cxn modelId="{FC8C10D2-CF8F-4FB7-9CBD-78C8B0977B16}" srcId="{7BE96A54-498E-446A-96A8-9EAA4DC9CC25}" destId="{ED425A42-41F5-46E2-9F59-9E3C74D49356}" srcOrd="0" destOrd="0" parTransId="{7A14EE6F-E3BE-498E-B153-AD67147A04BD}" sibTransId="{755CEDB8-E60C-44D5-9CE5-EB22B73EFDBB}"/>
    <dgm:cxn modelId="{209804DA-11A8-4DA7-9C17-F860E68C631B}" type="presOf" srcId="{4C56C160-C58A-48E6-8CBC-B808BCCC6634}" destId="{D3D3015D-3E45-4065-91E6-6043D365CBEC}" srcOrd="0" destOrd="0" presId="urn:microsoft.com/office/officeart/2005/8/layout/hierarchy1"/>
    <dgm:cxn modelId="{CDFB3FDD-2E95-4074-9B44-6A9F145831E0}" type="presOf" srcId="{4BE019A9-AA1E-419D-85B4-62D1A5BAA53D}" destId="{E791F55E-C479-48F1-BE64-CC3636F8C045}" srcOrd="0" destOrd="0" presId="urn:microsoft.com/office/officeart/2005/8/layout/hierarchy1"/>
    <dgm:cxn modelId="{5FBC721D-B133-40A4-8066-F7EC80FA2942}" type="presParOf" srcId="{23895E3E-9D91-4D77-B5E9-0468E9202F92}" destId="{6184D0EB-C26F-4A2B-9B44-5CB18F430E5E}" srcOrd="0" destOrd="0" presId="urn:microsoft.com/office/officeart/2005/8/layout/hierarchy1"/>
    <dgm:cxn modelId="{5BC4A396-49CC-408B-98B8-3505DEA07439}" type="presParOf" srcId="{6184D0EB-C26F-4A2B-9B44-5CB18F430E5E}" destId="{71558130-78E2-4B73-8099-4C3485E8C1FF}" srcOrd="0" destOrd="0" presId="urn:microsoft.com/office/officeart/2005/8/layout/hierarchy1"/>
    <dgm:cxn modelId="{685E279C-63FA-4669-BBC0-BB9AFA95069C}" type="presParOf" srcId="{71558130-78E2-4B73-8099-4C3485E8C1FF}" destId="{352576C8-6EA9-4D76-BFA5-3B8FFE7C7820}" srcOrd="0" destOrd="0" presId="urn:microsoft.com/office/officeart/2005/8/layout/hierarchy1"/>
    <dgm:cxn modelId="{40C98381-B025-4868-81DF-E2328E79589F}" type="presParOf" srcId="{71558130-78E2-4B73-8099-4C3485E8C1FF}" destId="{C1B4DAE5-A987-4BD6-948B-D736C11E9FFB}" srcOrd="1" destOrd="0" presId="urn:microsoft.com/office/officeart/2005/8/layout/hierarchy1"/>
    <dgm:cxn modelId="{1A98A4E0-288B-4236-B25F-4D7FB9E095C4}" type="presParOf" srcId="{6184D0EB-C26F-4A2B-9B44-5CB18F430E5E}" destId="{2FDAA4E3-4198-4D76-835D-574D69F47C60}" srcOrd="1" destOrd="0" presId="urn:microsoft.com/office/officeart/2005/8/layout/hierarchy1"/>
    <dgm:cxn modelId="{5B54F382-CA75-4BDE-BC70-87564EC18A47}" type="presParOf" srcId="{23895E3E-9D91-4D77-B5E9-0468E9202F92}" destId="{5F407D2D-E36B-4D63-B77E-F6A1BF4585DE}" srcOrd="1" destOrd="0" presId="urn:microsoft.com/office/officeart/2005/8/layout/hierarchy1"/>
    <dgm:cxn modelId="{FC2B6D80-8722-45B2-B1B2-7372057B9803}" type="presParOf" srcId="{5F407D2D-E36B-4D63-B77E-F6A1BF4585DE}" destId="{B973689C-2642-4EC7-A1BA-CD2B7011D7B8}" srcOrd="0" destOrd="0" presId="urn:microsoft.com/office/officeart/2005/8/layout/hierarchy1"/>
    <dgm:cxn modelId="{88FC7093-000A-4725-90FB-F7DF1F03D07A}" type="presParOf" srcId="{B973689C-2642-4EC7-A1BA-CD2B7011D7B8}" destId="{90D4AD48-7AE5-4242-85BD-C09DE9EAD2BC}" srcOrd="0" destOrd="0" presId="urn:microsoft.com/office/officeart/2005/8/layout/hierarchy1"/>
    <dgm:cxn modelId="{B6E3ADFE-F40C-48CB-94E8-7310B35EDEC5}" type="presParOf" srcId="{B973689C-2642-4EC7-A1BA-CD2B7011D7B8}" destId="{D3D3015D-3E45-4065-91E6-6043D365CBEC}" srcOrd="1" destOrd="0" presId="urn:microsoft.com/office/officeart/2005/8/layout/hierarchy1"/>
    <dgm:cxn modelId="{722FE3FC-0F9C-4ACE-B4F1-364DD5D40625}" type="presParOf" srcId="{5F407D2D-E36B-4D63-B77E-F6A1BF4585DE}" destId="{0C34448A-7E09-4A03-8242-9CC07F8CAB6C}" srcOrd="1" destOrd="0" presId="urn:microsoft.com/office/officeart/2005/8/layout/hierarchy1"/>
    <dgm:cxn modelId="{DE7697F5-A52E-421B-A9B9-77A199D9106F}" type="presParOf" srcId="{23895E3E-9D91-4D77-B5E9-0468E9202F92}" destId="{500E6207-555A-48AE-8A5D-AA70E0BF3B7E}" srcOrd="2" destOrd="0" presId="urn:microsoft.com/office/officeart/2005/8/layout/hierarchy1"/>
    <dgm:cxn modelId="{F83D27FC-C28F-4C51-A380-0DC9D77AD396}" type="presParOf" srcId="{500E6207-555A-48AE-8A5D-AA70E0BF3B7E}" destId="{B85E6FE9-41D3-4496-842F-DD3906C6A205}" srcOrd="0" destOrd="0" presId="urn:microsoft.com/office/officeart/2005/8/layout/hierarchy1"/>
    <dgm:cxn modelId="{8B65786F-273A-4AB0-A65F-44A14F99DDCD}" type="presParOf" srcId="{B85E6FE9-41D3-4496-842F-DD3906C6A205}" destId="{7FEA5603-47F6-4DF9-9BE5-C3B4470947A9}" srcOrd="0" destOrd="0" presId="urn:microsoft.com/office/officeart/2005/8/layout/hierarchy1"/>
    <dgm:cxn modelId="{F71BE06A-03D9-4C47-8B6E-13238658620A}" type="presParOf" srcId="{B85E6FE9-41D3-4496-842F-DD3906C6A205}" destId="{E791F55E-C479-48F1-BE64-CC3636F8C045}" srcOrd="1" destOrd="0" presId="urn:microsoft.com/office/officeart/2005/8/layout/hierarchy1"/>
    <dgm:cxn modelId="{A9958477-EA33-496B-A9A4-730017F8EDA0}" type="presParOf" srcId="{500E6207-555A-48AE-8A5D-AA70E0BF3B7E}" destId="{1E5C43EF-0962-405E-9A8F-91EFDB3C24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576C8-6EA9-4D76-BFA5-3B8FFE7C7820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4DAE5-A987-4BD6-948B-D736C11E9FFB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‘Professionals’ and ‘Managers’ record the highest income </a:t>
          </a:r>
        </a:p>
      </dsp:txBody>
      <dsp:txXfrm>
        <a:off x="350877" y="1380951"/>
        <a:ext cx="2604477" cy="1617116"/>
      </dsp:txXfrm>
    </dsp:sp>
    <dsp:sp modelId="{90D4AD48-7AE5-4242-85BD-C09DE9EAD2BC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3015D-3E45-4065-91E6-6043D365CBEC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‘</a:t>
          </a:r>
          <a:r>
            <a:rPr lang="en-US" sz="2600" kern="1200" dirty="0" err="1"/>
            <a:t>Labourers</a:t>
          </a:r>
          <a:r>
            <a:rPr lang="en-US" sz="2600" kern="1200" dirty="0"/>
            <a:t>’ shows the lowest income</a:t>
          </a:r>
        </a:p>
      </dsp:txBody>
      <dsp:txXfrm>
        <a:off x="3657110" y="1380951"/>
        <a:ext cx="2604477" cy="1617116"/>
      </dsp:txXfrm>
    </dsp:sp>
    <dsp:sp modelId="{7FEA5603-47F6-4DF9-9BE5-C3B4470947A9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1F55E-C479-48F1-BE64-CC3636F8C045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‘Other’ – Non-traditional jobs wages have been rising</a:t>
          </a:r>
        </a:p>
      </dsp:txBody>
      <dsp:txXfrm>
        <a:off x="6963344" y="1380951"/>
        <a:ext cx="2604477" cy="1617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913B1-A15F-422B-9022-0299A1AE9758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4E65E-186B-4AF1-919C-660ACC90F1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819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E65E-186B-4AF1-919C-660ACC90F13C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247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E65E-186B-4AF1-919C-660ACC90F13C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382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846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41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7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260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01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877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949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85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505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5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842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96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21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152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63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03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7FD6-0BA6-4E0A-8903-B9C3B0561244}" type="datetimeFigureOut">
              <a:rPr lang="en-NZ" smtClean="0"/>
              <a:t>30/10/2019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13E82C-D711-444F-9506-EB15F3B141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338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bnz.govt.nz/statistics/key-graphs/key-graph-infl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tats.govt.nz/topics/consumers-price-inde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B5F-1FED-4A01-94A3-33D8CAC0F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6" y="718988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dirty="0"/>
              <a:t>Hourly Wage / Salary Report </a:t>
            </a:r>
            <a:endParaRPr lang="en-NZ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5FB97-5676-49DB-9E3D-D83564F9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 b="1"/>
              <a:t>Data: </a:t>
            </a:r>
            <a:r>
              <a:rPr lang="en-US" sz="1500"/>
              <a:t>Employment - Earnings from main wage and salary job by occupation, sex, age groups, and ethnic groups 2009–2019 </a:t>
            </a:r>
            <a:r>
              <a:rPr lang="en-US" sz="1500" b="1"/>
              <a:t>from Stats NZ</a:t>
            </a:r>
          </a:p>
          <a:p>
            <a:pPr algn="l">
              <a:lnSpc>
                <a:spcPct val="90000"/>
              </a:lnSpc>
            </a:pPr>
            <a:endParaRPr lang="en-NZ" sz="1500"/>
          </a:p>
        </p:txBody>
      </p:sp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0A022084-0E19-466F-B8D3-BF7A37406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74626-DAC3-4D78-9B63-D73371258B0A}"/>
              </a:ext>
            </a:extLst>
          </p:cNvPr>
          <p:cNvSpPr/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Occupation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1" name="TextBox 1">
            <a:extLst>
              <a:ext uri="{FF2B5EF4-FFF2-40B4-BE49-F238E27FC236}">
                <a16:creationId xmlns:a16="http://schemas.microsoft.com/office/drawing/2014/main" id="{8A1941D4-E7B7-4C55-AD83-1C8133592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750649"/>
              </p:ext>
            </p:extLst>
          </p:nvPr>
        </p:nvGraphicFramePr>
        <p:xfrm>
          <a:off x="1286934" y="1634672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23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ED33A96-52AE-451D-9355-986FDBE5FC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236518"/>
              </p:ext>
            </p:extLst>
          </p:nvPr>
        </p:nvGraphicFramePr>
        <p:xfrm>
          <a:off x="5760720" y="610870"/>
          <a:ext cx="3992880" cy="614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20C9B5B-DE34-47E2-96A3-3290FC0A8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343867"/>
              </p:ext>
            </p:extLst>
          </p:nvPr>
        </p:nvGraphicFramePr>
        <p:xfrm>
          <a:off x="246379" y="687705"/>
          <a:ext cx="5514341" cy="5993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953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7FDCE2-5904-4E17-B02C-1893C5859B03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Age 15 – 24 presented as the lowest income group ($15.0 to $29.0 in 2019)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Age 65 or higher presented as the next lowest income group ($17.7 to $41.71 in 2019)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Age 35 – 59 presented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the highest income group ($17.7 to $55.79 in 2019)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0FA002A-1889-4BD0-883A-0B7EC98FAAE7}"/>
              </a:ext>
            </a:extLst>
          </p:cNvPr>
          <p:cNvSpPr txBox="1">
            <a:spLocks/>
          </p:cNvSpPr>
          <p:nvPr/>
        </p:nvSpPr>
        <p:spPr>
          <a:xfrm>
            <a:off x="710336" y="816638"/>
            <a:ext cx="8620990" cy="13078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1556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29DFC8-AA97-4A50-BF63-7EF487077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643608"/>
              </p:ext>
            </p:extLst>
          </p:nvPr>
        </p:nvGraphicFramePr>
        <p:xfrm>
          <a:off x="1126309" y="1131994"/>
          <a:ext cx="9941259" cy="459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">
            <a:extLst>
              <a:ext uri="{FF2B5EF4-FFF2-40B4-BE49-F238E27FC236}">
                <a16:creationId xmlns:a16="http://schemas.microsoft.com/office/drawing/2014/main" id="{BA9F51D1-966E-4208-8396-769586104CB6}"/>
              </a:ext>
            </a:extLst>
          </p:cNvPr>
          <p:cNvSpPr txBox="1"/>
          <p:nvPr/>
        </p:nvSpPr>
        <p:spPr>
          <a:xfrm>
            <a:off x="1012366" y="1517689"/>
            <a:ext cx="381687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</a:rPr>
              <a:t>2011 had the biggest variation in salary for the latest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>
                <a:solidFill>
                  <a:schemeClr val="accent2"/>
                </a:solidFill>
              </a:rPr>
              <a:t>Compared to 2011…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Age 50 to 59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Age 15 to 24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5344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7FDCE2-5904-4E17-B02C-1893C5859B03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‘Europeans’ earn a median of $26.41 per hour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‘Pacific Peoples’ earn a median of $23.00 per hour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European/Other/MELLA </a:t>
            </a: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groups are the highest income groups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Pacific Peoples/Maori/Asian groups are the lowest income groups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EAC41D0-2D02-4A2C-BC98-7EAFCCDB4B1E}"/>
              </a:ext>
            </a:extLst>
          </p:cNvPr>
          <p:cNvSpPr txBox="1">
            <a:spLocks/>
          </p:cNvSpPr>
          <p:nvPr/>
        </p:nvSpPr>
        <p:spPr>
          <a:xfrm>
            <a:off x="677333" y="65424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Ethnicity</a:t>
            </a:r>
          </a:p>
        </p:txBody>
      </p:sp>
    </p:spTree>
    <p:extLst>
      <p:ext uri="{BB962C8B-B14F-4D97-AF65-F5344CB8AC3E}">
        <p14:creationId xmlns:p14="http://schemas.microsoft.com/office/powerpoint/2010/main" val="154711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A3D0D7-EDFA-4D0B-95CA-4E35A550539E}"/>
              </a:ext>
            </a:extLst>
          </p:cNvPr>
          <p:cNvSpPr txBox="1"/>
          <p:nvPr/>
        </p:nvSpPr>
        <p:spPr>
          <a:xfrm>
            <a:off x="5386697" y="3495675"/>
            <a:ext cx="3943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Compared to last year,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Other(‘New Zealander’) showed 14% increase in their median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MELAA (‘Middle Eastern, Latin American, and African’) showed 1.02% decrease in their median income</a:t>
            </a:r>
            <a:endParaRPr lang="en-NZ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DEFFFC-D6FE-4A1F-A0EB-4D3E7F6992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504529"/>
              </p:ext>
            </p:extLst>
          </p:nvPr>
        </p:nvGraphicFramePr>
        <p:xfrm>
          <a:off x="385105" y="566678"/>
          <a:ext cx="7292046" cy="6078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681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79D7-A8F3-4F38-ABF2-E0E8DEA8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761" y="3778443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3. What from the data stood out?</a:t>
            </a:r>
            <a:br>
              <a:rPr lang="en-US" sz="6000" dirty="0"/>
            </a:br>
            <a:br>
              <a:rPr lang="en-US" sz="6000" dirty="0">
                <a:solidFill>
                  <a:schemeClr val="tx1"/>
                </a:solidFill>
              </a:rPr>
            </a:b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55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8457-3242-49AF-A2C5-DEC44D8917D4}"/>
              </a:ext>
            </a:extLst>
          </p:cNvPr>
          <p:cNvSpPr txBox="1">
            <a:spLocks/>
          </p:cNvSpPr>
          <p:nvPr/>
        </p:nvSpPr>
        <p:spPr>
          <a:xfrm>
            <a:off x="439092" y="33401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68B05-197D-436D-949B-4E3913242267}"/>
              </a:ext>
            </a:extLst>
          </p:cNvPr>
          <p:cNvSpPr txBox="1"/>
          <p:nvPr/>
        </p:nvSpPr>
        <p:spPr>
          <a:xfrm>
            <a:off x="1003588" y="948690"/>
            <a:ext cx="80321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Missing values in Values – Especially in ‘MELLA’ &amp; ‘Other’ Ethnicity and ’65 over’ Age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Gender pay gap has been fluctuating since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‘Other’ Occupation has a increasing trend – Identify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Hourly Wage/Salary gap between European/Other/ MELLA  and Pacific Peoples/Maori/Asian became smaller, but is still large overall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8189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05147-146D-41FA-8DA5-1AA8BE41BDE4}"/>
              </a:ext>
            </a:extLst>
          </p:cNvPr>
          <p:cNvSpPr txBox="1"/>
          <p:nvPr/>
        </p:nvSpPr>
        <p:spPr>
          <a:xfrm>
            <a:off x="1616149" y="2264735"/>
            <a:ext cx="7091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END</a:t>
            </a:r>
          </a:p>
          <a:p>
            <a:pPr algn="ctr"/>
            <a:endParaRPr lang="en-US" sz="5400" dirty="0">
              <a:solidFill>
                <a:schemeClr val="accent1"/>
              </a:solidFill>
            </a:endParaRPr>
          </a:p>
          <a:p>
            <a:pPr algn="ctr"/>
            <a:r>
              <a:rPr lang="en-US" sz="5400" dirty="0">
                <a:solidFill>
                  <a:schemeClr val="accent1"/>
                </a:solidFill>
              </a:rPr>
              <a:t>Thank you </a:t>
            </a:r>
            <a:r>
              <a:rPr lang="en-US" sz="5400" dirty="0">
                <a:solidFill>
                  <a:schemeClr val="accent1"/>
                </a:solidFill>
                <a:sym typeface="Wingdings" panose="05000000000000000000" pitchFamily="2" charset="2"/>
              </a:rPr>
              <a:t> </a:t>
            </a:r>
            <a:endParaRPr lang="en-NZ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6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2EDD-8450-47E7-B59B-CC8471B0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12" y="1095022"/>
            <a:ext cx="8596668" cy="1320800"/>
          </a:xfrm>
        </p:spPr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5FA2-7A74-40F6-8F59-70E0CFE9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12" y="2415822"/>
            <a:ext cx="8596668" cy="3880773"/>
          </a:xfrm>
        </p:spPr>
        <p:txBody>
          <a:bodyPr/>
          <a:lstStyle/>
          <a:p>
            <a:r>
              <a:rPr lang="en-US" b="1" dirty="0"/>
              <a:t>1. Brief Introduction: </a:t>
            </a:r>
            <a:r>
              <a:rPr lang="en-US" dirty="0"/>
              <a:t>What data is being explored? </a:t>
            </a:r>
          </a:p>
          <a:p>
            <a:endParaRPr lang="en-US" dirty="0"/>
          </a:p>
          <a:p>
            <a:r>
              <a:rPr lang="en-US" b="1" dirty="0"/>
              <a:t>2. Findings: </a:t>
            </a:r>
            <a:r>
              <a:rPr lang="en-US" dirty="0"/>
              <a:t>What does the data show?</a:t>
            </a:r>
          </a:p>
          <a:p>
            <a:endParaRPr lang="en-US" dirty="0"/>
          </a:p>
          <a:p>
            <a:r>
              <a:rPr lang="en-US" b="1" dirty="0"/>
              <a:t>3. Points of Interest: </a:t>
            </a:r>
            <a:r>
              <a:rPr lang="en-US" dirty="0"/>
              <a:t>What from the data stood out?</a:t>
            </a:r>
          </a:p>
        </p:txBody>
      </p:sp>
    </p:spTree>
    <p:extLst>
      <p:ext uri="{BB962C8B-B14F-4D97-AF65-F5344CB8AC3E}">
        <p14:creationId xmlns:p14="http://schemas.microsoft.com/office/powerpoint/2010/main" val="8443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79D7-A8F3-4F38-ABF2-E0E8DEA8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11" y="157969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What data is being explored?</a:t>
            </a:r>
          </a:p>
        </p:txBody>
      </p:sp>
    </p:spTree>
    <p:extLst>
      <p:ext uri="{BB962C8B-B14F-4D97-AF65-F5344CB8AC3E}">
        <p14:creationId xmlns:p14="http://schemas.microsoft.com/office/powerpoint/2010/main" val="233447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66837-7F15-4F40-BAAE-7075C4C7E775}"/>
              </a:ext>
            </a:extLst>
          </p:cNvPr>
          <p:cNvSpPr txBox="1"/>
          <p:nvPr/>
        </p:nvSpPr>
        <p:spPr>
          <a:xfrm>
            <a:off x="1239120" y="920621"/>
            <a:ext cx="86079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/>
                </a:solidFill>
              </a:rPr>
              <a:t>Hourly</a:t>
            </a:r>
            <a:r>
              <a:rPr lang="en-US" sz="3200" dirty="0">
                <a:solidFill>
                  <a:schemeClr val="accent1"/>
                </a:solidFill>
              </a:rPr>
              <a:t> Wage / Salary Data from Stats NZ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/>
                </a:solidFill>
              </a:rPr>
              <a:t>NZD only</a:t>
            </a:r>
          </a:p>
          <a:p>
            <a:endParaRPr lang="en-US" sz="3200" b="1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Data is broken down by </a:t>
            </a:r>
            <a:r>
              <a:rPr lang="en-US" sz="3200" b="1" dirty="0">
                <a:solidFill>
                  <a:schemeClr val="accent2"/>
                </a:solidFill>
              </a:rPr>
              <a:t>Gender, Occupation, Age, and Ethnicity</a:t>
            </a:r>
          </a:p>
          <a:p>
            <a:endParaRPr lang="en-US" sz="3200" b="1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Focusing on trends over time </a:t>
            </a:r>
            <a:r>
              <a:rPr lang="en-US" sz="3200" b="1" dirty="0">
                <a:solidFill>
                  <a:schemeClr val="accent2"/>
                </a:solidFill>
              </a:rPr>
              <a:t>(2009-2019)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0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79D7-A8F3-4F38-ABF2-E0E8DEA8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317" y="2129067"/>
            <a:ext cx="7434364" cy="30489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What does the data show? 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914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4D7DF889-F18F-41D3-B4E1-4109AB2A3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650003"/>
              </p:ext>
            </p:extLst>
          </p:nvPr>
        </p:nvGraphicFramePr>
        <p:xfrm>
          <a:off x="411810" y="1197566"/>
          <a:ext cx="9104330" cy="402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09C5DD-DBAF-4595-96D7-5E2201E75B3B}"/>
              </a:ext>
            </a:extLst>
          </p:cNvPr>
          <p:cNvSpPr txBox="1"/>
          <p:nvPr/>
        </p:nvSpPr>
        <p:spPr>
          <a:xfrm>
            <a:off x="-186888" y="5660434"/>
            <a:ext cx="82880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2"/>
                </a:solidFill>
              </a:rPr>
              <a:t>Median wage is lower than Mean. Why?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2"/>
                </a:solidFill>
              </a:rPr>
              <a:t>Wages have increased over time, but…</a:t>
            </a:r>
            <a:br>
              <a:rPr lang="en-US" sz="3200" dirty="0">
                <a:solidFill>
                  <a:schemeClr val="accent2"/>
                </a:solidFill>
              </a:rPr>
            </a:br>
            <a:endParaRPr lang="en-NZ" sz="3200" dirty="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02BAF-BC67-4C70-B20C-6E9630FE582D}"/>
              </a:ext>
            </a:extLst>
          </p:cNvPr>
          <p:cNvSpPr/>
          <p:nvPr/>
        </p:nvSpPr>
        <p:spPr>
          <a:xfrm>
            <a:off x="126690" y="138728"/>
            <a:ext cx="7865295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/>
                </a:solidFill>
              </a:rPr>
              <a:t>Average Wage Over Time</a:t>
            </a:r>
          </a:p>
        </p:txBody>
      </p:sp>
    </p:spTree>
    <p:extLst>
      <p:ext uri="{BB962C8B-B14F-4D97-AF65-F5344CB8AC3E}">
        <p14:creationId xmlns:p14="http://schemas.microsoft.com/office/powerpoint/2010/main" val="21145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CC80-B6B2-478B-A0FA-05ADA776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CPI (Inflation)</a:t>
            </a:r>
            <a:endParaRPr lang="en-NZ"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B20CC-C0BB-4692-9554-C35BB9679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0432"/>
            <a:ext cx="8984349" cy="3227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9CFC29-6068-4087-816A-3F0B8DEABD14}"/>
              </a:ext>
            </a:extLst>
          </p:cNvPr>
          <p:cNvSpPr txBox="1"/>
          <p:nvPr/>
        </p:nvSpPr>
        <p:spPr>
          <a:xfrm>
            <a:off x="677334" y="5325070"/>
            <a:ext cx="8809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linkClick r:id="rId3"/>
              </a:rPr>
              <a:t>https://www.rbnz.govt.nz/statistics/key-graphs/key-graph-inflation</a:t>
            </a:r>
            <a:endParaRPr lang="en-NZ" dirty="0"/>
          </a:p>
          <a:p>
            <a:endParaRPr lang="en-NZ" dirty="0"/>
          </a:p>
          <a:p>
            <a:r>
              <a:rPr lang="en-NZ" dirty="0">
                <a:hlinkClick r:id="rId4"/>
              </a:rPr>
              <a:t>https://www.stats.govt.nz/topics/consumers-price-index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2950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BD04E6-4565-4B42-846C-70E37C1E9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334898"/>
              </p:ext>
            </p:extLst>
          </p:nvPr>
        </p:nvGraphicFramePr>
        <p:xfrm>
          <a:off x="524023" y="292588"/>
          <a:ext cx="8927708" cy="2758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F19AD29-912E-4075-921C-D5626425DA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871138"/>
              </p:ext>
            </p:extLst>
          </p:nvPr>
        </p:nvGraphicFramePr>
        <p:xfrm>
          <a:off x="524023" y="2956453"/>
          <a:ext cx="10026746" cy="329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694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1729D6-117B-487E-AAF9-665463EFDE96}"/>
                  </a:ext>
                </a:extLst>
              </p:cNvPr>
              <p:cNvSpPr/>
              <p:nvPr/>
            </p:nvSpPr>
            <p:spPr>
              <a:xfrm>
                <a:off x="689511" y="404036"/>
                <a:ext cx="4203045" cy="20287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4400" b="1" kern="12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  <a:ea typeface="+mj-ea"/>
                    <a:cs typeface="+mj-cs"/>
                  </a:rPr>
                  <a:t>Gender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endParaRPr lang="en-US" sz="2300" kern="12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+mj-ea"/>
                  <a:cs typeface="+mj-cs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kern="120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fPr>
                        <m:num>
                          <m:r>
                            <a:rPr lang="en-US" sz="2300" b="0" i="1" kern="120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𝑚𝑎𝑙𝑒𝑠</m:t>
                          </m:r>
                          <m:r>
                            <a:rPr lang="en-US" sz="2300" b="0" i="1" kern="120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−</m:t>
                          </m:r>
                          <m:r>
                            <a:rPr lang="en-US" sz="2300" b="0" i="1" kern="120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𝑓𝑒𝑚𝑎𝑙𝑒𝑠</m:t>
                          </m:r>
                        </m:num>
                        <m:den>
                          <m:r>
                            <a:rPr lang="en-US" sz="2300" b="0" i="1" kern="120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𝑚𝑎𝑙𝑒𝑠</m:t>
                          </m:r>
                        </m:den>
                      </m:f>
                      <m:r>
                        <a:rPr lang="en-US" sz="2300" b="0" i="1" kern="120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∗100</m:t>
                      </m:r>
                    </m:oMath>
                  </m:oMathPara>
                </a14:m>
                <a:endParaRPr lang="en-US" sz="2300" kern="12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1729D6-117B-487E-AAF9-665463EFD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11" y="404036"/>
                <a:ext cx="4203045" cy="2028727"/>
              </a:xfrm>
              <a:prstGeom prst="rect">
                <a:avLst/>
              </a:prstGeom>
              <a:blipFill>
                <a:blip r:embed="rId3"/>
                <a:stretch>
                  <a:fillRect l="-6522" t="-510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8D56DBF-DD9D-4B0C-A0C8-2343379C4AE3}"/>
              </a:ext>
            </a:extLst>
          </p:cNvPr>
          <p:cNvSpPr txBox="1"/>
          <p:nvPr/>
        </p:nvSpPr>
        <p:spPr>
          <a:xfrm>
            <a:off x="690086" y="2432767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 difference would mean there is no median hourly pay gap between groups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But in reality, the states show that Males earn 13% </a:t>
            </a:r>
            <a:r>
              <a:rPr lang="en-US" sz="1700" dirty="0">
                <a:solidFill>
                  <a:schemeClr val="bg1"/>
                </a:solidFill>
              </a:rPr>
              <a:t>on average more 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 Females for an hour</a:t>
            </a:r>
            <a:r>
              <a:rPr lang="en-US" sz="1700" dirty="0">
                <a:solidFill>
                  <a:schemeClr val="bg1"/>
                </a:solidFill>
              </a:rPr>
              <a:t> of</a:t>
            </a:r>
            <a:r>
              <a:rPr lang="en-US" sz="17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work in 2019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E3E893B6-F231-4BA3-8D5E-DA9D8CC866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062967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81004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564</Words>
  <Application>Microsoft Office PowerPoint</Application>
  <PresentationFormat>Widescreen</PresentationFormat>
  <Paragraphs>99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Wingdings 3</vt:lpstr>
      <vt:lpstr>Facet</vt:lpstr>
      <vt:lpstr>Hourly Wage / Salary Report </vt:lpstr>
      <vt:lpstr>Overview </vt:lpstr>
      <vt:lpstr>1. What data is being explored?</vt:lpstr>
      <vt:lpstr>PowerPoint Presentation</vt:lpstr>
      <vt:lpstr>2. What does the data show?  </vt:lpstr>
      <vt:lpstr>PowerPoint Presentation</vt:lpstr>
      <vt:lpstr>CPI (Inflation)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What from the data stood out?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Hourly Wage / Salary Report </dc:title>
  <dc:creator>Gwen</dc:creator>
  <cp:lastModifiedBy>Gwen</cp:lastModifiedBy>
  <cp:revision>6</cp:revision>
  <dcterms:created xsi:type="dcterms:W3CDTF">2019-10-29T23:18:28Z</dcterms:created>
  <dcterms:modified xsi:type="dcterms:W3CDTF">2019-10-30T01:39:26Z</dcterms:modified>
</cp:coreProperties>
</file>