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5" r:id="rId7"/>
    <p:sldId id="271" r:id="rId8"/>
    <p:sldId id="272" r:id="rId9"/>
    <p:sldId id="273" r:id="rId10"/>
    <p:sldId id="262" r:id="rId11"/>
    <p:sldId id="278" r:id="rId12"/>
    <p:sldId id="274" r:id="rId13"/>
    <p:sldId id="276" r:id="rId14"/>
    <p:sldId id="275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618"/>
    <a:srgbClr val="E6B91E"/>
    <a:srgbClr val="567417"/>
    <a:srgbClr val="326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03" autoAdjust="0"/>
  </p:normalViewPr>
  <p:slideViewPr>
    <p:cSldViewPr snapToGrid="0">
      <p:cViewPr>
        <p:scale>
          <a:sx n="80" d="100"/>
          <a:sy n="80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wen\Documents\1%20Job%20Hunting%201\StJohn\Employment_Earnings_from_main_wage_and_salary_job_by_occupation_sex_age_groups_and_ethnic_groups_20092019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wen\Documents\1%20Job%20Hunting%201\StJohn\Employment_Earnings_from_main_wage_and_salary_job_by_occupation_sex_age_groups_and_ethnic_groups_20092019.csv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wen\Documents\1%20Job%20Hunting%201\StJohn\Employment_Earnings_from_main_wage_and_salary_job_by_occupation_sex_age_groups_and_ethnic_groups_20092019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wen\Documents\1%20Job%20Hunting%201\StJohn\Employment_Earnings_from_main_wage_and_salary_job_by_occupation_sex_age_groups_and_ethnic_groups_20092019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wen\Documents\1%20Job%20Hunting%201\StJohn\Employment_Earnings_from_main_wage_and_salary_job_by_occupation_sex_age_groups_and_ethnic_groups_20092019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The percentage of Median weekly earnings in different occupations, compared to 2018 (current 2019) </a:t>
            </a:r>
          </a:p>
        </c:rich>
      </c:tx>
      <c:layout>
        <c:manualLayout>
          <c:xMode val="edge"/>
          <c:yMode val="edge"/>
          <c:x val="9.9595551061678458E-2"/>
          <c:y val="1.81865419589503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Sheet3!$E$26</c:f>
              <c:strCache>
                <c:ptCount val="1"/>
                <c:pt idx="0">
                  <c:v>percentage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9EA7469-A258-486E-967D-707446EFA0C7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DC8F-4DCA-8028-FF16F012E1A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358FC4C-8582-4F5D-BC2B-F70E9C6B3ADC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C8F-4DCA-8028-FF16F012E1A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ABB45CF-F284-45A8-8A01-BBD0E13804D2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C8F-4DCA-8028-FF16F012E1A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AD265B-09F9-4281-A4D7-9931D2E60EF4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C8F-4DCA-8028-FF16F012E1A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E984A85-8E19-4EED-8154-7225C845F6A5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C8F-4DCA-8028-FF16F012E1A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09480EC-63EA-44D4-852A-99119CEB1682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C8F-4DCA-8028-FF16F012E1A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6BD59D8-F08A-4E7F-815D-17E18035A181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DC8F-4DCA-8028-FF16F012E1A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C783B66-2348-47CC-974F-B1FB5DD819CB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C8F-4DCA-8028-FF16F012E1A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96874C8-A046-4D02-9284-C8388D4F25B2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DC8F-4DCA-8028-FF16F012E1AE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Sheet3!$B$27:$B$35</c:f>
              <c:strCache>
                <c:ptCount val="9"/>
                <c:pt idx="0">
                  <c:v>Managers</c:v>
                </c:pt>
                <c:pt idx="1">
                  <c:v>Professionals</c:v>
                </c:pt>
                <c:pt idx="2">
                  <c:v>Other</c:v>
                </c:pt>
                <c:pt idx="3">
                  <c:v>Technicians and trades workers</c:v>
                </c:pt>
                <c:pt idx="4">
                  <c:v>Machinery operators and drivers</c:v>
                </c:pt>
                <c:pt idx="5">
                  <c:v>Clerical and administrative workers</c:v>
                </c:pt>
                <c:pt idx="6">
                  <c:v>Labourers</c:v>
                </c:pt>
                <c:pt idx="7">
                  <c:v>Community and personal service workers</c:v>
                </c:pt>
                <c:pt idx="8">
                  <c:v>Sales workers</c:v>
                </c:pt>
              </c:strCache>
            </c:strRef>
          </c:cat>
          <c:val>
            <c:numRef>
              <c:f>Sheet3!$E$27:$E$35</c:f>
              <c:numCache>
                <c:formatCode>General</c:formatCode>
                <c:ptCount val="9"/>
                <c:pt idx="0">
                  <c:v>-2.6061057334326136</c:v>
                </c:pt>
                <c:pt idx="1">
                  <c:v>1.8404907975460123</c:v>
                </c:pt>
                <c:pt idx="2">
                  <c:v>6.8246445497630326</c:v>
                </c:pt>
                <c:pt idx="3">
                  <c:v>4.1346153846153841</c:v>
                </c:pt>
                <c:pt idx="4">
                  <c:v>0</c:v>
                </c:pt>
                <c:pt idx="5">
                  <c:v>3.7344398340248963</c:v>
                </c:pt>
                <c:pt idx="6">
                  <c:v>6.3829787234042552</c:v>
                </c:pt>
                <c:pt idx="7">
                  <c:v>0.2770083102493075</c:v>
                </c:pt>
                <c:pt idx="8">
                  <c:v>4.1666666666666661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C8F-4DCA-8028-FF16F012E1A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520543112"/>
        <c:axId val="520543440"/>
      </c:barChart>
      <c:catAx>
        <c:axId val="520543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543440"/>
        <c:crosses val="autoZero"/>
        <c:auto val="1"/>
        <c:lblAlgn val="ctr"/>
        <c:lblOffset val="100"/>
        <c:noMultiLvlLbl val="0"/>
      </c:catAx>
      <c:valAx>
        <c:axId val="5205434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0543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[Employment_Earnings_from_main_wage_and_salary_job_by_occupation_sex_age_groups_and_ethnic_groups_20092019.csv]Sheet3 (2)!PivotTable3</c:name>
    <c:fmtId val="7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NZ" dirty="0"/>
              <a:t>Median</a:t>
            </a:r>
            <a:r>
              <a:rPr lang="en-NZ" baseline="0" dirty="0"/>
              <a:t> weekly earnings in occupation, comparison between 2018 and 2019 </a:t>
            </a:r>
            <a:endParaRPr lang="en-NZ" dirty="0"/>
          </a:p>
        </c:rich>
      </c:tx>
      <c:layout>
        <c:manualLayout>
          <c:xMode val="edge"/>
          <c:yMode val="edge"/>
          <c:x val="0.212858552422786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4619883040935672E-2"/>
              <c:y val="4.5960328979196906E-2"/>
            </c:manualLayout>
          </c:layout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3157894736842052E-2"/>
              <c:y val="3.1446540880503103E-2"/>
            </c:manualLayout>
          </c:layout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4619883040935672E-2"/>
              <c:y val="4.5960328979196906E-2"/>
            </c:manualLayout>
          </c:layout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3157894736842052E-2"/>
              <c:y val="3.1446540880503103E-2"/>
            </c:manualLayout>
          </c:layout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4619883040935672E-2"/>
              <c:y val="4.5960328979196906E-2"/>
            </c:manualLayout>
          </c:layout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3157894736842052E-2"/>
              <c:y val="3.1446540880503103E-2"/>
            </c:manualLayout>
          </c:layout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825600660841851"/>
          <c:y val="0.18541142291737556"/>
          <c:w val="0.79283015609890872"/>
          <c:h val="0.760426683071968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'Sheet3 (2)'!$B$10:$B$11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858-49B1-9F93-C371BFF2349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858-49B1-9F93-C371BFF23496}"/>
              </c:ext>
            </c:extLst>
          </c:dPt>
          <c:dLbls>
            <c:dLbl>
              <c:idx val="2"/>
              <c:layout>
                <c:manualLayout>
                  <c:x val="-1.149753768612205E-2"/>
                  <c:y val="-1.383325933810359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858-49B1-9F93-C371BFF23496}"/>
                </c:ext>
              </c:extLst>
            </c:dLbl>
            <c:dLbl>
              <c:idx val="3"/>
              <c:layout>
                <c:manualLayout>
                  <c:x val="-7.6650251240813665E-3"/>
                  <c:y val="-3.043317054382795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858-49B1-9F93-C371BFF23496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'Sheet3 (2)'!$A$12:$A$23</c:f>
              <c:strCache>
                <c:ptCount val="11"/>
                <c:pt idx="0">
                  <c:v>15-19</c:v>
                </c:pt>
                <c:pt idx="1">
                  <c:v>20-24</c:v>
                </c:pt>
                <c:pt idx="2">
                  <c:v>25-29</c:v>
                </c:pt>
                <c:pt idx="3">
                  <c:v>30-34</c:v>
                </c:pt>
                <c:pt idx="4">
                  <c:v>35-39</c:v>
                </c:pt>
                <c:pt idx="5">
                  <c:v>40-44</c:v>
                </c:pt>
                <c:pt idx="6">
                  <c:v>45-49</c:v>
                </c:pt>
                <c:pt idx="7">
                  <c:v>50-54</c:v>
                </c:pt>
                <c:pt idx="8">
                  <c:v>55-59</c:v>
                </c:pt>
                <c:pt idx="9">
                  <c:v>60-64</c:v>
                </c:pt>
                <c:pt idx="10">
                  <c:v>65-*</c:v>
                </c:pt>
              </c:strCache>
            </c:strRef>
          </c:cat>
          <c:val>
            <c:numRef>
              <c:f>'Sheet3 (2)'!$B$12:$B$23</c:f>
              <c:numCache>
                <c:formatCode>General</c:formatCode>
                <c:ptCount val="11"/>
                <c:pt idx="0">
                  <c:v>268</c:v>
                </c:pt>
                <c:pt idx="1">
                  <c:v>760</c:v>
                </c:pt>
                <c:pt idx="2">
                  <c:v>959</c:v>
                </c:pt>
                <c:pt idx="3">
                  <c:v>1100</c:v>
                </c:pt>
                <c:pt idx="4">
                  <c:v>1128</c:v>
                </c:pt>
                <c:pt idx="5">
                  <c:v>1151</c:v>
                </c:pt>
                <c:pt idx="6">
                  <c:v>1168</c:v>
                </c:pt>
                <c:pt idx="7">
                  <c:v>1151</c:v>
                </c:pt>
                <c:pt idx="8">
                  <c:v>1080</c:v>
                </c:pt>
                <c:pt idx="9">
                  <c:v>1055</c:v>
                </c:pt>
                <c:pt idx="10">
                  <c:v>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00-460C-941B-8C8D36C74E7D}"/>
            </c:ext>
          </c:extLst>
        </c:ser>
        <c:ser>
          <c:idx val="1"/>
          <c:order val="1"/>
          <c:tx>
            <c:strRef>
              <c:f>'Sheet3 (2)'!$C$10:$C$11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858-49B1-9F93-C371BFF2349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858-49B1-9F93-C371BFF23496}"/>
              </c:ext>
            </c:extLst>
          </c:dPt>
          <c:dLbls>
            <c:dLbl>
              <c:idx val="2"/>
              <c:layout>
                <c:manualLayout>
                  <c:x val="-4.6841279088266309E-17"/>
                  <c:y val="1.383325933810354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858-49B1-9F93-C371BFF23496}"/>
                </c:ext>
              </c:extLst>
            </c:dLbl>
            <c:dLbl>
              <c:idx val="3"/>
              <c:layout>
                <c:manualLayout>
                  <c:x val="1.2775041873468944E-2"/>
                  <c:y val="1.936656307334503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858-49B1-9F93-C371BFF23496}"/>
                </c:ext>
              </c:extLst>
            </c:dLbl>
            <c:dLbl>
              <c:idx val="4"/>
              <c:layout>
                <c:manualLayout>
                  <c:x val="1.4619883040935672E-2"/>
                  <c:y val="4.596032897919690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400-460C-941B-8C8D36C74E7D}"/>
                </c:ext>
              </c:extLst>
            </c:dLbl>
            <c:dLbl>
              <c:idx val="5"/>
              <c:layout>
                <c:manualLayout>
                  <c:x val="1.3157890766149439E-2"/>
                  <c:y val="4.527985228257493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400-460C-941B-8C8D36C74E7D}"/>
                </c:ext>
              </c:extLst>
            </c:dLbl>
            <c:dLbl>
              <c:idx val="6"/>
              <c:layout>
                <c:manualLayout>
                  <c:x val="1.0220033498775155E-2"/>
                  <c:y val="-2.489986680858646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858-49B1-9F93-C371BFF23496}"/>
                </c:ext>
              </c:extLst>
            </c:dLbl>
            <c:dLbl>
              <c:idx val="7"/>
              <c:layout>
                <c:manualLayout>
                  <c:x val="7.6650251240813665E-3"/>
                  <c:y val="-1.38332593381036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858-49B1-9F93-C371BFF23496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'Sheet3 (2)'!$A$12:$A$23</c:f>
              <c:strCache>
                <c:ptCount val="11"/>
                <c:pt idx="0">
                  <c:v>15-19</c:v>
                </c:pt>
                <c:pt idx="1">
                  <c:v>20-24</c:v>
                </c:pt>
                <c:pt idx="2">
                  <c:v>25-29</c:v>
                </c:pt>
                <c:pt idx="3">
                  <c:v>30-34</c:v>
                </c:pt>
                <c:pt idx="4">
                  <c:v>35-39</c:v>
                </c:pt>
                <c:pt idx="5">
                  <c:v>40-44</c:v>
                </c:pt>
                <c:pt idx="6">
                  <c:v>45-49</c:v>
                </c:pt>
                <c:pt idx="7">
                  <c:v>50-54</c:v>
                </c:pt>
                <c:pt idx="8">
                  <c:v>55-59</c:v>
                </c:pt>
                <c:pt idx="9">
                  <c:v>60-64</c:v>
                </c:pt>
                <c:pt idx="10">
                  <c:v>65-*</c:v>
                </c:pt>
              </c:strCache>
            </c:strRef>
          </c:cat>
          <c:val>
            <c:numRef>
              <c:f>'Sheet3 (2)'!$C$12:$C$23</c:f>
              <c:numCache>
                <c:formatCode>General</c:formatCode>
                <c:ptCount val="11"/>
                <c:pt idx="0">
                  <c:v>288</c:v>
                </c:pt>
                <c:pt idx="1">
                  <c:v>800</c:v>
                </c:pt>
                <c:pt idx="2">
                  <c:v>997</c:v>
                </c:pt>
                <c:pt idx="3">
                  <c:v>1086</c:v>
                </c:pt>
                <c:pt idx="4">
                  <c:v>1151</c:v>
                </c:pt>
                <c:pt idx="5">
                  <c:v>1170</c:v>
                </c:pt>
                <c:pt idx="6">
                  <c:v>1151</c:v>
                </c:pt>
                <c:pt idx="7">
                  <c:v>1200</c:v>
                </c:pt>
                <c:pt idx="8">
                  <c:v>1124</c:v>
                </c:pt>
                <c:pt idx="9">
                  <c:v>1064</c:v>
                </c:pt>
                <c:pt idx="10">
                  <c:v>840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00-460C-941B-8C8D36C74E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27881416"/>
        <c:axId val="527888304"/>
      </c:barChart>
      <c:catAx>
        <c:axId val="52788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888304"/>
        <c:crosses val="autoZero"/>
        <c:auto val="1"/>
        <c:lblAlgn val="ctr"/>
        <c:lblOffset val="100"/>
        <c:noMultiLvlLbl val="0"/>
      </c:catAx>
      <c:valAx>
        <c:axId val="52788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881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Pay difference rate between two</a:t>
            </a:r>
            <a:r>
              <a:rPr lang="en-US" baseline="0"/>
              <a:t> genders (Median)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'Sheet3 (5)'!$J$9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7D6A80F-5F6C-422E-8DEB-CB311F9B85FC}" type="VALUE">
                      <a:rPr lang="en-US"/>
                      <a:pPr>
                        <a:defRPr/>
                      </a:pPr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C20-486C-809C-1AB33D878D41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'Sheet3 (5)'!$I$10:$I$13</c15:sqref>
                  </c15:fullRef>
                </c:ext>
              </c:extLst>
              <c:f>'Sheet3 (5)'!$I$12</c:f>
              <c:strCache>
                <c:ptCount val="1"/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'Sheet3 (5)'!$J$10:$J$13</c15:sqref>
                  </c15:fullRef>
                </c:ext>
              </c:extLst>
              <c:f>'Sheet3 (5)'!$J$12</c:f>
              <c:numCache>
                <c:formatCode>General</c:formatCode>
                <c:ptCount val="1"/>
                <c:pt idx="0">
                  <c:v>24.452234881682735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20-486C-809C-1AB33D878D41}"/>
            </c:ext>
          </c:extLst>
        </c:ser>
        <c:ser>
          <c:idx val="1"/>
          <c:order val="1"/>
          <c:tx>
            <c:strRef>
              <c:f>'Sheet3 (5)'!$K$9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2D192B7-E3AD-49E9-BED8-7DF9B0724350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C20-486C-809C-1AB33D878D41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'Sheet3 (5)'!$I$10:$I$13</c15:sqref>
                  </c15:fullRef>
                </c:ext>
              </c:extLst>
              <c:f>'Sheet3 (5)'!$I$12</c:f>
              <c:strCache>
                <c:ptCount val="1"/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'Sheet3 (5)'!$K$10:$K$13</c15:sqref>
                  </c15:fullRef>
                </c:ext>
              </c:extLst>
              <c:f>'Sheet3 (5)'!$K$12</c:f>
              <c:numCache>
                <c:formatCode>General</c:formatCode>
                <c:ptCount val="1"/>
                <c:pt idx="0">
                  <c:v>21.720243266724587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20-486C-809C-1AB33D878D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3863984"/>
        <c:axId val="583864312"/>
      </c:barChart>
      <c:catAx>
        <c:axId val="58386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864312"/>
        <c:crosses val="autoZero"/>
        <c:auto val="1"/>
        <c:lblAlgn val="ctr"/>
        <c:lblOffset val="100"/>
        <c:noMultiLvlLbl val="0"/>
      </c:catAx>
      <c:valAx>
        <c:axId val="583864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86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[Employment_Earnings_from_main_wage_and_salary_job_by_occupation_sex_age_groups_and_ethnic_groups_20092019.csv]Sheet3 (8)!PivotTable3</c:name>
    <c:fmtId val="8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NZ"/>
              <a:t>Median</a:t>
            </a:r>
            <a:r>
              <a:rPr lang="en-NZ" baseline="0"/>
              <a:t> weekly earning in differfent enthnicity groups, compared to 2018 (current 2019)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0510510510510511E-2"/>
              <c:y val="-2.6990553306342779E-3"/>
            </c:manualLayout>
          </c:layout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0510510510510511E-2"/>
              <c:y val="-2.6990553306342779E-3"/>
            </c:manualLayout>
          </c:layout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0510510510510511E-2"/>
              <c:y val="-2.6990553306342779E-3"/>
            </c:manualLayout>
          </c:layout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'Sheet3 (8)'!$B$10:$B$11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'Sheet3 (8)'!$A$12:$A$19</c:f>
              <c:strCache>
                <c:ptCount val="7"/>
                <c:pt idx="0">
                  <c:v>European</c:v>
                </c:pt>
                <c:pt idx="1">
                  <c:v>MELAA</c:v>
                </c:pt>
                <c:pt idx="2">
                  <c:v>Total</c:v>
                </c:pt>
                <c:pt idx="3">
                  <c:v>Other</c:v>
                </c:pt>
                <c:pt idx="4">
                  <c:v>Asian</c:v>
                </c:pt>
                <c:pt idx="5">
                  <c:v>Māori</c:v>
                </c:pt>
                <c:pt idx="6">
                  <c:v>Pacific Peoples</c:v>
                </c:pt>
              </c:strCache>
            </c:strRef>
          </c:cat>
          <c:val>
            <c:numRef>
              <c:f>'Sheet3 (8)'!$B$12:$B$19</c:f>
              <c:numCache>
                <c:formatCode>General</c:formatCode>
                <c:ptCount val="7"/>
                <c:pt idx="0">
                  <c:v>1040</c:v>
                </c:pt>
                <c:pt idx="1">
                  <c:v>960</c:v>
                </c:pt>
                <c:pt idx="2">
                  <c:v>997</c:v>
                </c:pt>
                <c:pt idx="3">
                  <c:v>999</c:v>
                </c:pt>
                <c:pt idx="4">
                  <c:v>921</c:v>
                </c:pt>
                <c:pt idx="5">
                  <c:v>892</c:v>
                </c:pt>
                <c:pt idx="6">
                  <c:v>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87-41A5-B80A-DA729DD9A287}"/>
            </c:ext>
          </c:extLst>
        </c:ser>
        <c:ser>
          <c:idx val="1"/>
          <c:order val="1"/>
          <c:tx>
            <c:strRef>
              <c:f>'Sheet3 (8)'!$C$10:$C$11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0510510510510511E-2"/>
                  <c:y val="-2.699055330634277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D87-41A5-B80A-DA729DD9A287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'Sheet3 (8)'!$A$12:$A$19</c:f>
              <c:strCache>
                <c:ptCount val="7"/>
                <c:pt idx="0">
                  <c:v>European</c:v>
                </c:pt>
                <c:pt idx="1">
                  <c:v>MELAA</c:v>
                </c:pt>
                <c:pt idx="2">
                  <c:v>Total</c:v>
                </c:pt>
                <c:pt idx="3">
                  <c:v>Other</c:v>
                </c:pt>
                <c:pt idx="4">
                  <c:v>Asian</c:v>
                </c:pt>
                <c:pt idx="5">
                  <c:v>Māori</c:v>
                </c:pt>
                <c:pt idx="6">
                  <c:v>Pacific Peoples</c:v>
                </c:pt>
              </c:strCache>
            </c:strRef>
          </c:cat>
          <c:val>
            <c:numRef>
              <c:f>'Sheet3 (8)'!$C$12:$C$19</c:f>
              <c:numCache>
                <c:formatCode>General</c:formatCode>
                <c:ptCount val="7"/>
                <c:pt idx="0">
                  <c:v>1060</c:v>
                </c:pt>
                <c:pt idx="1">
                  <c:v>1050</c:v>
                </c:pt>
                <c:pt idx="2">
                  <c:v>1012</c:v>
                </c:pt>
                <c:pt idx="3">
                  <c:v>1000</c:v>
                </c:pt>
                <c:pt idx="4">
                  <c:v>959</c:v>
                </c:pt>
                <c:pt idx="5">
                  <c:v>928</c:v>
                </c:pt>
                <c:pt idx="6">
                  <c:v>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87-41A5-B80A-DA729DD9A2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3046152"/>
        <c:axId val="573046480"/>
      </c:barChart>
      <c:catAx>
        <c:axId val="573046152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046480"/>
        <c:crosses val="autoZero"/>
        <c:auto val="1"/>
        <c:lblAlgn val="ctr"/>
        <c:lblOffset val="100"/>
        <c:noMultiLvlLbl val="0"/>
      </c:catAx>
      <c:valAx>
        <c:axId val="57304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046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2"/>
          <c:tx>
            <c:strRef>
              <c:f>'Sheet3 (6)'!$B$20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'Sheet3 (6)'!$C$17:$L$17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'Sheet3 (6)'!$C$20:$L$20</c:f>
              <c:numCache>
                <c:formatCode>General</c:formatCode>
                <c:ptCount val="10"/>
                <c:pt idx="0">
                  <c:v>28.160919540229884</c:v>
                </c:pt>
                <c:pt idx="1">
                  <c:v>27.555555555555557</c:v>
                </c:pt>
                <c:pt idx="2">
                  <c:v>28.369565217391308</c:v>
                </c:pt>
                <c:pt idx="3">
                  <c:v>29.263157894736842</c:v>
                </c:pt>
                <c:pt idx="4">
                  <c:v>26.694473409801876</c:v>
                </c:pt>
                <c:pt idx="5">
                  <c:v>25.98984771573604</c:v>
                </c:pt>
                <c:pt idx="6">
                  <c:v>26.47058823529412</c:v>
                </c:pt>
                <c:pt idx="7">
                  <c:v>25.163704396632369</c:v>
                </c:pt>
                <c:pt idx="8">
                  <c:v>25.541516245487365</c:v>
                </c:pt>
                <c:pt idx="9">
                  <c:v>24.452234881682735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8B-4725-8A20-696E6A3E2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868248"/>
        <c:axId val="58386496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'Sheet3 (6)'!$B$18</c15:sqref>
                        </c15:formulaRef>
                      </c:ext>
                    </c:extLst>
                    <c:strCache>
                      <c:ptCount val="1"/>
                      <c:pt idx="0">
                        <c:v>Female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'Sheet3 (6)'!$C$17:$L$17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2009</c:v>
                      </c:pt>
                      <c:pt idx="1">
                        <c:v>2010</c:v>
                      </c:pt>
                      <c:pt idx="2">
                        <c:v>2011</c:v>
                      </c:pt>
                      <c:pt idx="3">
                        <c:v>2012</c:v>
                      </c:pt>
                      <c:pt idx="4">
                        <c:v>2013</c:v>
                      </c:pt>
                      <c:pt idx="5">
                        <c:v>2014</c:v>
                      </c:pt>
                      <c:pt idx="6">
                        <c:v>2015</c:v>
                      </c:pt>
                      <c:pt idx="7">
                        <c:v>2016</c:v>
                      </c:pt>
                      <c:pt idx="8">
                        <c:v>2017</c:v>
                      </c:pt>
                      <c:pt idx="9">
                        <c:v>2018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'Sheet3 (6)'!$C$18:$L$18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625</c:v>
                      </c:pt>
                      <c:pt idx="1">
                        <c:v>652</c:v>
                      </c:pt>
                      <c:pt idx="2">
                        <c:v>659</c:v>
                      </c:pt>
                      <c:pt idx="3">
                        <c:v>672</c:v>
                      </c:pt>
                      <c:pt idx="4">
                        <c:v>703</c:v>
                      </c:pt>
                      <c:pt idx="5">
                        <c:v>729</c:v>
                      </c:pt>
                      <c:pt idx="6">
                        <c:v>750</c:v>
                      </c:pt>
                      <c:pt idx="7">
                        <c:v>800</c:v>
                      </c:pt>
                      <c:pt idx="8">
                        <c:v>825</c:v>
                      </c:pt>
                      <c:pt idx="9">
                        <c:v>862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2D8B-4725-8A20-696E6A3E2536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'Sheet3 (6)'!$B$19</c15:sqref>
                        </c15:formulaRef>
                      </c:ext>
                    </c:extLst>
                    <c:strCache>
                      <c:ptCount val="1"/>
                      <c:pt idx="0">
                        <c:v>Male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'Sheet3 (6)'!$C$17:$L$17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2009</c:v>
                      </c:pt>
                      <c:pt idx="1">
                        <c:v>2010</c:v>
                      </c:pt>
                      <c:pt idx="2">
                        <c:v>2011</c:v>
                      </c:pt>
                      <c:pt idx="3">
                        <c:v>2012</c:v>
                      </c:pt>
                      <c:pt idx="4">
                        <c:v>2013</c:v>
                      </c:pt>
                      <c:pt idx="5">
                        <c:v>2014</c:v>
                      </c:pt>
                      <c:pt idx="6">
                        <c:v>2015</c:v>
                      </c:pt>
                      <c:pt idx="7">
                        <c:v>2016</c:v>
                      </c:pt>
                      <c:pt idx="8">
                        <c:v>2017</c:v>
                      </c:pt>
                      <c:pt idx="9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'Sheet3 (6)'!$C$19:$L$19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870</c:v>
                      </c:pt>
                      <c:pt idx="1">
                        <c:v>900</c:v>
                      </c:pt>
                      <c:pt idx="2">
                        <c:v>920</c:v>
                      </c:pt>
                      <c:pt idx="3">
                        <c:v>950</c:v>
                      </c:pt>
                      <c:pt idx="4">
                        <c:v>959</c:v>
                      </c:pt>
                      <c:pt idx="5">
                        <c:v>985</c:v>
                      </c:pt>
                      <c:pt idx="6">
                        <c:v>1020</c:v>
                      </c:pt>
                      <c:pt idx="7">
                        <c:v>1069</c:v>
                      </c:pt>
                      <c:pt idx="8">
                        <c:v>1108</c:v>
                      </c:pt>
                      <c:pt idx="9">
                        <c:v>1141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2D8B-4725-8A20-696E6A3E2536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'Sheet3 (6)'!$B$21</c15:sqref>
                        </c15:formulaRef>
                      </c:ext>
                    </c:extLst>
                    <c:strCache>
                      <c:ptCount val="1"/>
                      <c:pt idx="0">
                        <c:v>Grand Total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'Sheet3 (6)'!$C$17:$L$17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2009</c:v>
                      </c:pt>
                      <c:pt idx="1">
                        <c:v>2010</c:v>
                      </c:pt>
                      <c:pt idx="2">
                        <c:v>2011</c:v>
                      </c:pt>
                      <c:pt idx="3">
                        <c:v>2012</c:v>
                      </c:pt>
                      <c:pt idx="4">
                        <c:v>2013</c:v>
                      </c:pt>
                      <c:pt idx="5">
                        <c:v>2014</c:v>
                      </c:pt>
                      <c:pt idx="6">
                        <c:v>2015</c:v>
                      </c:pt>
                      <c:pt idx="7">
                        <c:v>2016</c:v>
                      </c:pt>
                      <c:pt idx="8">
                        <c:v>2017</c:v>
                      </c:pt>
                      <c:pt idx="9">
                        <c:v>2018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'Sheet3 (6)'!$C$21:$L$21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1495</c:v>
                      </c:pt>
                      <c:pt idx="1">
                        <c:v>1552</c:v>
                      </c:pt>
                      <c:pt idx="2">
                        <c:v>1579</c:v>
                      </c:pt>
                      <c:pt idx="3">
                        <c:v>1622</c:v>
                      </c:pt>
                      <c:pt idx="4">
                        <c:v>1662</c:v>
                      </c:pt>
                      <c:pt idx="5">
                        <c:v>1714</c:v>
                      </c:pt>
                      <c:pt idx="6">
                        <c:v>1770</c:v>
                      </c:pt>
                      <c:pt idx="7">
                        <c:v>1869</c:v>
                      </c:pt>
                      <c:pt idx="8">
                        <c:v>1933</c:v>
                      </c:pt>
                      <c:pt idx="9">
                        <c:v>2003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2D8B-4725-8A20-696E6A3E2536}"/>
                  </c:ext>
                </c:extLst>
              </c15:ser>
            </c15:filteredLineSeries>
          </c:ext>
        </c:extLst>
      </c:lineChart>
      <c:catAx>
        <c:axId val="583868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864968"/>
        <c:crosses val="autoZero"/>
        <c:auto val="1"/>
        <c:lblAlgn val="ctr"/>
        <c:lblOffset val="100"/>
        <c:noMultiLvlLbl val="0"/>
      </c:catAx>
      <c:valAx>
        <c:axId val="583864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868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96A54-498E-446A-96A8-9EAA4DC9CC2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425A42-41F5-46E2-9F59-9E3C74D49356}">
      <dgm:prSet/>
      <dgm:spPr/>
      <dgm:t>
        <a:bodyPr/>
        <a:lstStyle/>
        <a:p>
          <a:r>
            <a:rPr lang="en-US" dirty="0"/>
            <a:t>‘Professionals’ and ‘Managers’ record the highest income </a:t>
          </a:r>
        </a:p>
      </dgm:t>
    </dgm:pt>
    <dgm:pt modelId="{7A14EE6F-E3BE-498E-B153-AD67147A04BD}" type="parTrans" cxnId="{FC8C10D2-CF8F-4FB7-9CBD-78C8B0977B16}">
      <dgm:prSet/>
      <dgm:spPr/>
      <dgm:t>
        <a:bodyPr/>
        <a:lstStyle/>
        <a:p>
          <a:endParaRPr lang="en-US"/>
        </a:p>
      </dgm:t>
    </dgm:pt>
    <dgm:pt modelId="{755CEDB8-E60C-44D5-9CE5-EB22B73EFDBB}" type="sibTrans" cxnId="{FC8C10D2-CF8F-4FB7-9CBD-78C8B0977B16}">
      <dgm:prSet/>
      <dgm:spPr/>
      <dgm:t>
        <a:bodyPr/>
        <a:lstStyle/>
        <a:p>
          <a:endParaRPr lang="en-US"/>
        </a:p>
      </dgm:t>
    </dgm:pt>
    <dgm:pt modelId="{4C56C160-C58A-48E6-8CBC-B808BCCC6634}">
      <dgm:prSet/>
      <dgm:spPr/>
      <dgm:t>
        <a:bodyPr/>
        <a:lstStyle/>
        <a:p>
          <a:r>
            <a:rPr lang="en-US" dirty="0"/>
            <a:t>‘Sales Workers’ shows the lowest income</a:t>
          </a:r>
        </a:p>
      </dgm:t>
    </dgm:pt>
    <dgm:pt modelId="{1843644A-C460-4FC4-B081-E5D139556386}" type="parTrans" cxnId="{1DF28882-60C0-49B8-B066-D22BB96E1317}">
      <dgm:prSet/>
      <dgm:spPr/>
      <dgm:t>
        <a:bodyPr/>
        <a:lstStyle/>
        <a:p>
          <a:endParaRPr lang="en-US"/>
        </a:p>
      </dgm:t>
    </dgm:pt>
    <dgm:pt modelId="{171B433A-68AA-4AED-895F-6BCCF2345991}" type="sibTrans" cxnId="{1DF28882-60C0-49B8-B066-D22BB96E1317}">
      <dgm:prSet/>
      <dgm:spPr/>
      <dgm:t>
        <a:bodyPr/>
        <a:lstStyle/>
        <a:p>
          <a:endParaRPr lang="en-US"/>
        </a:p>
      </dgm:t>
    </dgm:pt>
    <dgm:pt modelId="{4BE019A9-AA1E-419D-85B4-62D1A5BAA53D}">
      <dgm:prSet/>
      <dgm:spPr/>
      <dgm:t>
        <a:bodyPr/>
        <a:lstStyle/>
        <a:p>
          <a:r>
            <a:rPr lang="en-US" dirty="0"/>
            <a:t>‘Other’ – Non-traditional jobs wages have been rising</a:t>
          </a:r>
        </a:p>
      </dgm:t>
    </dgm:pt>
    <dgm:pt modelId="{5B91DA59-E805-44AA-966C-9E30B4ADAB53}" type="parTrans" cxnId="{C7323698-C768-4A7D-92D6-F5080C8868D7}">
      <dgm:prSet/>
      <dgm:spPr/>
      <dgm:t>
        <a:bodyPr/>
        <a:lstStyle/>
        <a:p>
          <a:endParaRPr lang="en-US"/>
        </a:p>
      </dgm:t>
    </dgm:pt>
    <dgm:pt modelId="{60651732-0220-4905-9946-73E07CBC8650}" type="sibTrans" cxnId="{C7323698-C768-4A7D-92D6-F5080C8868D7}">
      <dgm:prSet/>
      <dgm:spPr/>
      <dgm:t>
        <a:bodyPr/>
        <a:lstStyle/>
        <a:p>
          <a:endParaRPr lang="en-US"/>
        </a:p>
      </dgm:t>
    </dgm:pt>
    <dgm:pt modelId="{81E2F445-77D0-48D7-9B0B-44ED5A52497E}" type="pres">
      <dgm:prSet presAssocID="{7BE96A54-498E-446A-96A8-9EAA4DC9CC25}" presName="diagram" presStyleCnt="0">
        <dgm:presLayoutVars>
          <dgm:dir/>
          <dgm:resizeHandles val="exact"/>
        </dgm:presLayoutVars>
      </dgm:prSet>
      <dgm:spPr/>
    </dgm:pt>
    <dgm:pt modelId="{6BC5B579-79A1-4F1F-B004-F373F62FFE85}" type="pres">
      <dgm:prSet presAssocID="{ED425A42-41F5-46E2-9F59-9E3C74D49356}" presName="node" presStyleLbl="node1" presStyleIdx="0" presStyleCnt="3">
        <dgm:presLayoutVars>
          <dgm:bulletEnabled val="1"/>
        </dgm:presLayoutVars>
      </dgm:prSet>
      <dgm:spPr/>
    </dgm:pt>
    <dgm:pt modelId="{D0B9C713-FF97-4011-94BD-CAB7AE30FD87}" type="pres">
      <dgm:prSet presAssocID="{755CEDB8-E60C-44D5-9CE5-EB22B73EFDBB}" presName="sibTrans" presStyleCnt="0"/>
      <dgm:spPr/>
    </dgm:pt>
    <dgm:pt modelId="{2918B941-2772-4DEF-9777-DB623ECAA7C5}" type="pres">
      <dgm:prSet presAssocID="{4C56C160-C58A-48E6-8CBC-B808BCCC6634}" presName="node" presStyleLbl="node1" presStyleIdx="1" presStyleCnt="3">
        <dgm:presLayoutVars>
          <dgm:bulletEnabled val="1"/>
        </dgm:presLayoutVars>
      </dgm:prSet>
      <dgm:spPr/>
    </dgm:pt>
    <dgm:pt modelId="{5964319F-676C-4BBB-9AD0-02879613CD8E}" type="pres">
      <dgm:prSet presAssocID="{171B433A-68AA-4AED-895F-6BCCF2345991}" presName="sibTrans" presStyleCnt="0"/>
      <dgm:spPr/>
    </dgm:pt>
    <dgm:pt modelId="{13A2E22E-E8A4-4AA8-867C-0D3CCB17B8E1}" type="pres">
      <dgm:prSet presAssocID="{4BE019A9-AA1E-419D-85B4-62D1A5BAA53D}" presName="node" presStyleLbl="node1" presStyleIdx="2" presStyleCnt="3">
        <dgm:presLayoutVars>
          <dgm:bulletEnabled val="1"/>
        </dgm:presLayoutVars>
      </dgm:prSet>
      <dgm:spPr/>
    </dgm:pt>
  </dgm:ptLst>
  <dgm:cxnLst>
    <dgm:cxn modelId="{A4BB131B-98BD-4E5F-8CCE-9735E05101B1}" type="presOf" srcId="{4C56C160-C58A-48E6-8CBC-B808BCCC6634}" destId="{2918B941-2772-4DEF-9777-DB623ECAA7C5}" srcOrd="0" destOrd="0" presId="urn:microsoft.com/office/officeart/2005/8/layout/default"/>
    <dgm:cxn modelId="{C9F0C829-1B77-4DFB-88AC-6BF84A7FED69}" type="presOf" srcId="{7BE96A54-498E-446A-96A8-9EAA4DC9CC25}" destId="{81E2F445-77D0-48D7-9B0B-44ED5A52497E}" srcOrd="0" destOrd="0" presId="urn:microsoft.com/office/officeart/2005/8/layout/default"/>
    <dgm:cxn modelId="{D4036E77-BF7F-41D3-A680-FDCAB84DDC46}" type="presOf" srcId="{ED425A42-41F5-46E2-9F59-9E3C74D49356}" destId="{6BC5B579-79A1-4F1F-B004-F373F62FFE85}" srcOrd="0" destOrd="0" presId="urn:microsoft.com/office/officeart/2005/8/layout/default"/>
    <dgm:cxn modelId="{1DF28882-60C0-49B8-B066-D22BB96E1317}" srcId="{7BE96A54-498E-446A-96A8-9EAA4DC9CC25}" destId="{4C56C160-C58A-48E6-8CBC-B808BCCC6634}" srcOrd="1" destOrd="0" parTransId="{1843644A-C460-4FC4-B081-E5D139556386}" sibTransId="{171B433A-68AA-4AED-895F-6BCCF2345991}"/>
    <dgm:cxn modelId="{C7323698-C768-4A7D-92D6-F5080C8868D7}" srcId="{7BE96A54-498E-446A-96A8-9EAA4DC9CC25}" destId="{4BE019A9-AA1E-419D-85B4-62D1A5BAA53D}" srcOrd="2" destOrd="0" parTransId="{5B91DA59-E805-44AA-966C-9E30B4ADAB53}" sibTransId="{60651732-0220-4905-9946-73E07CBC8650}"/>
    <dgm:cxn modelId="{A05F49CF-C050-4432-A7EF-17EDB9E9D1A3}" type="presOf" srcId="{4BE019A9-AA1E-419D-85B4-62D1A5BAA53D}" destId="{13A2E22E-E8A4-4AA8-867C-0D3CCB17B8E1}" srcOrd="0" destOrd="0" presId="urn:microsoft.com/office/officeart/2005/8/layout/default"/>
    <dgm:cxn modelId="{FC8C10D2-CF8F-4FB7-9CBD-78C8B0977B16}" srcId="{7BE96A54-498E-446A-96A8-9EAA4DC9CC25}" destId="{ED425A42-41F5-46E2-9F59-9E3C74D49356}" srcOrd="0" destOrd="0" parTransId="{7A14EE6F-E3BE-498E-B153-AD67147A04BD}" sibTransId="{755CEDB8-E60C-44D5-9CE5-EB22B73EFDBB}"/>
    <dgm:cxn modelId="{6BDAA195-A820-40AC-B9C9-04F00B82CD1B}" type="presParOf" srcId="{81E2F445-77D0-48D7-9B0B-44ED5A52497E}" destId="{6BC5B579-79A1-4F1F-B004-F373F62FFE85}" srcOrd="0" destOrd="0" presId="urn:microsoft.com/office/officeart/2005/8/layout/default"/>
    <dgm:cxn modelId="{0EE0EAB6-54ED-4478-9CC3-858A0F3AA998}" type="presParOf" srcId="{81E2F445-77D0-48D7-9B0B-44ED5A52497E}" destId="{D0B9C713-FF97-4011-94BD-CAB7AE30FD87}" srcOrd="1" destOrd="0" presId="urn:microsoft.com/office/officeart/2005/8/layout/default"/>
    <dgm:cxn modelId="{017B19C9-23A7-4782-9624-3AAACFCCF828}" type="presParOf" srcId="{81E2F445-77D0-48D7-9B0B-44ED5A52497E}" destId="{2918B941-2772-4DEF-9777-DB623ECAA7C5}" srcOrd="2" destOrd="0" presId="urn:microsoft.com/office/officeart/2005/8/layout/default"/>
    <dgm:cxn modelId="{4418FE67-35BA-41F2-B160-9AD85647EB76}" type="presParOf" srcId="{81E2F445-77D0-48D7-9B0B-44ED5A52497E}" destId="{5964319F-676C-4BBB-9AD0-02879613CD8E}" srcOrd="3" destOrd="0" presId="urn:microsoft.com/office/officeart/2005/8/layout/default"/>
    <dgm:cxn modelId="{ECAB2A6C-C7CD-48EA-8C2D-47A0A831B48D}" type="presParOf" srcId="{81E2F445-77D0-48D7-9B0B-44ED5A52497E}" destId="{13A2E22E-E8A4-4AA8-867C-0D3CCB17B8E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5B579-79A1-4F1F-B004-F373F62FFE85}">
      <dsp:nvSpPr>
        <dsp:cNvPr id="0" name=""/>
        <dsp:cNvSpPr/>
      </dsp:nvSpPr>
      <dsp:spPr>
        <a:xfrm>
          <a:off x="1505181" y="1478"/>
          <a:ext cx="3146557" cy="1887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‘Professionals’ and ‘Managers’ record the highest income </a:t>
          </a:r>
        </a:p>
      </dsp:txBody>
      <dsp:txXfrm>
        <a:off x="1505181" y="1478"/>
        <a:ext cx="3146557" cy="1887934"/>
      </dsp:txXfrm>
    </dsp:sp>
    <dsp:sp modelId="{2918B941-2772-4DEF-9777-DB623ECAA7C5}">
      <dsp:nvSpPr>
        <dsp:cNvPr id="0" name=""/>
        <dsp:cNvSpPr/>
      </dsp:nvSpPr>
      <dsp:spPr>
        <a:xfrm>
          <a:off x="4966394" y="1478"/>
          <a:ext cx="3146557" cy="1887934"/>
        </a:xfrm>
        <a:prstGeom prst="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‘Sales Workers’ shows the lowest income</a:t>
          </a:r>
        </a:p>
      </dsp:txBody>
      <dsp:txXfrm>
        <a:off x="4966394" y="1478"/>
        <a:ext cx="3146557" cy="1887934"/>
      </dsp:txXfrm>
    </dsp:sp>
    <dsp:sp modelId="{13A2E22E-E8A4-4AA8-867C-0D3CCB17B8E1}">
      <dsp:nvSpPr>
        <dsp:cNvPr id="0" name=""/>
        <dsp:cNvSpPr/>
      </dsp:nvSpPr>
      <dsp:spPr>
        <a:xfrm>
          <a:off x="3235787" y="2204068"/>
          <a:ext cx="3146557" cy="1887934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‘Other’ – Non-traditional jobs wages have been rising</a:t>
          </a:r>
        </a:p>
      </dsp:txBody>
      <dsp:txXfrm>
        <a:off x="3235787" y="2204068"/>
        <a:ext cx="3146557" cy="1887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0.6871</cdr:x>
      <cdr:y>0.05514</cdr:y>
    </cdr:from>
    <cdr:to>
      <cdr:x>0.75046</cdr:x>
      <cdr:y>0.23442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B0725ABD-7652-4FB5-B1DE-9AF4C1DFDBC5}"/>
            </a:ext>
          </a:extLst>
        </cdr:cNvPr>
        <cdr:cNvCxnSpPr/>
      </cdr:nvCxnSpPr>
      <cdr:spPr>
        <a:xfrm xmlns:a="http://schemas.openxmlformats.org/drawingml/2006/main" flipH="1">
          <a:off x="6830620" y="253110"/>
          <a:ext cx="629920" cy="82296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913B1-A15F-422B-9022-0299A1AE9758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4E65E-186B-4AF1-919C-660ACC90F1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819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E65E-186B-4AF1-919C-660ACC90F13C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382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E65E-186B-4AF1-919C-660ACC90F13C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247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846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416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57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2604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301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8779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949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855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505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58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842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696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121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152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634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03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7FD6-0BA6-4E0A-8903-B9C3B0561244}" type="datetimeFigureOut">
              <a:rPr lang="en-NZ" smtClean="0"/>
              <a:t>5/03/2020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338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FB5F-1FED-4A01-94A3-33D8CAC0F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6" y="718988"/>
            <a:ext cx="4299666" cy="324913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dirty="0"/>
              <a:t>Weekly Median Wage / Salary Report </a:t>
            </a:r>
            <a:endParaRPr lang="en-NZ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5FB97-5676-49DB-9E3D-D83564F9D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500" b="1"/>
              <a:t>Data: </a:t>
            </a:r>
            <a:r>
              <a:rPr lang="en-US" sz="1500"/>
              <a:t>Employment - Earnings from main wage and salary job by occupation, sex, age groups, and ethnic groups 2009–2019 </a:t>
            </a:r>
            <a:r>
              <a:rPr lang="en-US" sz="1500" b="1"/>
              <a:t>from Stats NZ</a:t>
            </a:r>
          </a:p>
          <a:p>
            <a:pPr algn="l">
              <a:lnSpc>
                <a:spcPct val="90000"/>
              </a:lnSpc>
            </a:pPr>
            <a:endParaRPr lang="en-NZ" sz="1500"/>
          </a:p>
        </p:txBody>
      </p:sp>
      <p:pic>
        <p:nvPicPr>
          <p:cNvPr id="7" name="Graphic 6" descr="Dollar">
            <a:extLst>
              <a:ext uri="{FF2B5EF4-FFF2-40B4-BE49-F238E27FC236}">
                <a16:creationId xmlns:a16="http://schemas.microsoft.com/office/drawing/2014/main" id="{0A022084-0E19-466F-B8D3-BF7A37406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1729D6-117B-487E-AAF9-665463EFDE96}"/>
                  </a:ext>
                </a:extLst>
              </p:cNvPr>
              <p:cNvSpPr/>
              <p:nvPr/>
            </p:nvSpPr>
            <p:spPr>
              <a:xfrm>
                <a:off x="689511" y="404036"/>
                <a:ext cx="4203045" cy="202872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4400" b="1" kern="12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  <a:ea typeface="+mj-ea"/>
                    <a:cs typeface="+mj-cs"/>
                  </a:rPr>
                  <a:t>Gender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endParaRPr lang="en-US" sz="2300" kern="12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ea typeface="+mj-ea"/>
                  <a:cs typeface="+mj-cs"/>
                </a:endParaRP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kern="120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fPr>
                        <m:num>
                          <m:r>
                            <a:rPr lang="en-US" sz="2300" b="0" i="1" kern="120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𝑚𝑎𝑙𝑒𝑠</m:t>
                          </m:r>
                          <m:r>
                            <a:rPr lang="en-US" sz="2300" b="0" i="1" kern="120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−</m:t>
                          </m:r>
                          <m:r>
                            <a:rPr lang="en-US" sz="2300" b="0" i="1" kern="120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𝑓𝑒𝑚𝑎𝑙𝑒𝑠</m:t>
                          </m:r>
                        </m:num>
                        <m:den>
                          <m:r>
                            <a:rPr lang="en-US" sz="2300" b="0" i="1" kern="120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𝑚𝑎𝑙𝑒𝑠</m:t>
                          </m:r>
                        </m:den>
                      </m:f>
                      <m:r>
                        <a:rPr lang="en-US" sz="2300" b="0" i="1" kern="120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∗100</m:t>
                      </m:r>
                    </m:oMath>
                  </m:oMathPara>
                </a14:m>
                <a:endParaRPr lang="en-US" sz="2300" kern="12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1729D6-117B-487E-AAF9-665463EFD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11" y="404036"/>
                <a:ext cx="4203045" cy="2028727"/>
              </a:xfrm>
              <a:prstGeom prst="rect">
                <a:avLst/>
              </a:prstGeom>
              <a:blipFill>
                <a:blip r:embed="rId3"/>
                <a:stretch>
                  <a:fillRect l="-6522" t="-510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8D56DBF-DD9D-4B0C-A0C8-2343379C4AE3}"/>
              </a:ext>
            </a:extLst>
          </p:cNvPr>
          <p:cNvSpPr txBox="1"/>
          <p:nvPr/>
        </p:nvSpPr>
        <p:spPr>
          <a:xfrm>
            <a:off x="690086" y="2432767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 difference would mean there is no median hourly pay gap between groups (percentage)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7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But in reality, the states show that Males earn 13% </a:t>
            </a:r>
            <a:r>
              <a:rPr lang="en-US" sz="1700">
                <a:solidFill>
                  <a:schemeClr val="bg1"/>
                </a:solidFill>
              </a:rPr>
              <a:t>on average more </a:t>
            </a:r>
            <a:r>
              <a:rPr lang="en-US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than Females for an hour</a:t>
            </a:r>
            <a:r>
              <a:rPr lang="en-US" sz="1700">
                <a:solidFill>
                  <a:schemeClr val="bg1"/>
                </a:solidFill>
              </a:rPr>
              <a:t> of</a:t>
            </a:r>
            <a:r>
              <a:rPr lang="en-US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work in 2019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BFB6635B-741B-4D07-8210-3AA4E6A64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957108"/>
              </p:ext>
            </p:extLst>
          </p:nvPr>
        </p:nvGraphicFramePr>
        <p:xfrm>
          <a:off x="6167192" y="1905635"/>
          <a:ext cx="5692140" cy="3249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8100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77FDCE2-5904-4E17-B02C-1893C5859B03}"/>
              </a:ext>
            </a:extLst>
          </p:cNvPr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‘MELLA’</a:t>
            </a:r>
            <a:r>
              <a:rPr lang="en-US" dirty="0">
                <a:solidFill>
                  <a:schemeClr val="tx2"/>
                </a:solidFill>
              </a:rPr>
              <a:t> (Middle Eastern, Latin American, and African)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$90 up (8.5%)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‘Europeans’  - $20 up (2.0%)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‘Asian’, ‘Maori’, ‘Pacific Peoples’ - about $38 up (about 4.0%)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EAC41D0-2D02-4A2C-BC98-7EAFCCDB4B1E}"/>
              </a:ext>
            </a:extLst>
          </p:cNvPr>
          <p:cNvSpPr txBox="1">
            <a:spLocks/>
          </p:cNvSpPr>
          <p:nvPr/>
        </p:nvSpPr>
        <p:spPr>
          <a:xfrm>
            <a:off x="677333" y="65424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Ethnicity</a:t>
            </a:r>
          </a:p>
        </p:txBody>
      </p:sp>
    </p:spTree>
    <p:extLst>
      <p:ext uri="{BB962C8B-B14F-4D97-AF65-F5344CB8AC3E}">
        <p14:creationId xmlns:p14="http://schemas.microsoft.com/office/powerpoint/2010/main" val="154711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D4C33D4-ECFD-41AE-B67C-838887BAB8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614542"/>
              </p:ext>
            </p:extLst>
          </p:nvPr>
        </p:nvGraphicFramePr>
        <p:xfrm>
          <a:off x="654116" y="1076325"/>
          <a:ext cx="8458200" cy="470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681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79D7-A8F3-4F38-ABF2-E0E8DEA8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761" y="3778443"/>
            <a:ext cx="6960759" cy="28496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3. What from the data stood out?</a:t>
            </a:r>
            <a:br>
              <a:rPr lang="en-US" sz="6000" dirty="0"/>
            </a:br>
            <a:br>
              <a:rPr lang="en-US" sz="6000" dirty="0">
                <a:solidFill>
                  <a:schemeClr val="tx1"/>
                </a:solidFill>
              </a:rPr>
            </a:b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550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8457-3242-49AF-A2C5-DEC44D8917D4}"/>
              </a:ext>
            </a:extLst>
          </p:cNvPr>
          <p:cNvSpPr txBox="1">
            <a:spLocks/>
          </p:cNvSpPr>
          <p:nvPr/>
        </p:nvSpPr>
        <p:spPr>
          <a:xfrm>
            <a:off x="439092" y="334011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N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68B05-197D-436D-949B-4E3913242267}"/>
              </a:ext>
            </a:extLst>
          </p:cNvPr>
          <p:cNvSpPr txBox="1"/>
          <p:nvPr/>
        </p:nvSpPr>
        <p:spPr>
          <a:xfrm>
            <a:off x="1003588" y="948690"/>
            <a:ext cx="80321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Different occupation has their own pace in increasing earnings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Age in 50-54 seems to earn more this year? But..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Gender pay gap has been fluctuating but still decreasing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MELLA group has been varying their rank over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‘Asian’, ‘Pacific Peoples’ are making steady increase in their earning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E246B78-7452-4980-B026-56B6647324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661070"/>
              </p:ext>
            </p:extLst>
          </p:nvPr>
        </p:nvGraphicFramePr>
        <p:xfrm>
          <a:off x="7172960" y="1971605"/>
          <a:ext cx="2427296" cy="132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1896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05147-146D-41FA-8DA5-1AA8BE41BDE4}"/>
              </a:ext>
            </a:extLst>
          </p:cNvPr>
          <p:cNvSpPr txBox="1"/>
          <p:nvPr/>
        </p:nvSpPr>
        <p:spPr>
          <a:xfrm>
            <a:off x="1616149" y="2264735"/>
            <a:ext cx="70919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END</a:t>
            </a:r>
          </a:p>
          <a:p>
            <a:pPr algn="ctr"/>
            <a:endParaRPr lang="en-US" sz="5400" dirty="0">
              <a:solidFill>
                <a:schemeClr val="accent1"/>
              </a:solidFill>
            </a:endParaRPr>
          </a:p>
          <a:p>
            <a:pPr algn="ctr"/>
            <a:r>
              <a:rPr lang="en-US" sz="5400" dirty="0">
                <a:solidFill>
                  <a:schemeClr val="accent1"/>
                </a:solidFill>
              </a:rPr>
              <a:t>Thank you </a:t>
            </a:r>
            <a:r>
              <a:rPr lang="en-US" sz="5400" dirty="0">
                <a:solidFill>
                  <a:schemeClr val="accent1"/>
                </a:solidFill>
                <a:sym typeface="Wingdings" panose="05000000000000000000" pitchFamily="2" charset="2"/>
              </a:rPr>
              <a:t> </a:t>
            </a:r>
            <a:endParaRPr lang="en-NZ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96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2EDD-8450-47E7-B59B-CC8471B0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12" y="1095022"/>
            <a:ext cx="8596668" cy="1320800"/>
          </a:xfrm>
        </p:spPr>
        <p:txBody>
          <a:bodyPr/>
          <a:lstStyle/>
          <a:p>
            <a:r>
              <a:rPr lang="en-US" dirty="0"/>
              <a:t>Overview</a:t>
            </a:r>
            <a:br>
              <a:rPr lang="en-US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5FA2-7A74-40F6-8F59-70E0CFE9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12" y="2415822"/>
            <a:ext cx="8596668" cy="3880773"/>
          </a:xfrm>
        </p:spPr>
        <p:txBody>
          <a:bodyPr/>
          <a:lstStyle/>
          <a:p>
            <a:r>
              <a:rPr lang="en-US" b="1" dirty="0"/>
              <a:t>1. Brief Introduction: </a:t>
            </a:r>
            <a:r>
              <a:rPr lang="en-US" dirty="0"/>
              <a:t>What data is being explored? </a:t>
            </a:r>
          </a:p>
          <a:p>
            <a:endParaRPr lang="en-US" dirty="0"/>
          </a:p>
          <a:p>
            <a:r>
              <a:rPr lang="en-US" b="1" dirty="0"/>
              <a:t>2. Findings: </a:t>
            </a:r>
            <a:r>
              <a:rPr lang="en-US" dirty="0"/>
              <a:t>What does the data show?</a:t>
            </a:r>
          </a:p>
          <a:p>
            <a:endParaRPr lang="en-US" dirty="0"/>
          </a:p>
          <a:p>
            <a:r>
              <a:rPr lang="en-US" b="1" dirty="0"/>
              <a:t>3. Points of Interest: </a:t>
            </a:r>
            <a:r>
              <a:rPr lang="en-US" dirty="0"/>
              <a:t>What from the data stood out?</a:t>
            </a:r>
          </a:p>
        </p:txBody>
      </p:sp>
    </p:spTree>
    <p:extLst>
      <p:ext uri="{BB962C8B-B14F-4D97-AF65-F5344CB8AC3E}">
        <p14:creationId xmlns:p14="http://schemas.microsoft.com/office/powerpoint/2010/main" val="84432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79D7-A8F3-4F38-ABF2-E0E8DEA8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511" y="157969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What data is being explored?</a:t>
            </a:r>
          </a:p>
        </p:txBody>
      </p:sp>
    </p:spTree>
    <p:extLst>
      <p:ext uri="{BB962C8B-B14F-4D97-AF65-F5344CB8AC3E}">
        <p14:creationId xmlns:p14="http://schemas.microsoft.com/office/powerpoint/2010/main" val="2334471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D66837-7F15-4F40-BAAE-7075C4C7E775}"/>
              </a:ext>
            </a:extLst>
          </p:cNvPr>
          <p:cNvSpPr txBox="1"/>
          <p:nvPr/>
        </p:nvSpPr>
        <p:spPr>
          <a:xfrm>
            <a:off x="1239120" y="920621"/>
            <a:ext cx="860797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/>
                </a:solidFill>
              </a:rPr>
              <a:t>Weekly</a:t>
            </a:r>
            <a:r>
              <a:rPr lang="en-US" sz="3200" dirty="0">
                <a:solidFill>
                  <a:schemeClr val="accent1"/>
                </a:solidFill>
              </a:rPr>
              <a:t> Wage / Salary </a:t>
            </a:r>
            <a:r>
              <a:rPr lang="en-US" sz="3200" b="1" dirty="0">
                <a:solidFill>
                  <a:schemeClr val="accent2"/>
                </a:solidFill>
              </a:rPr>
              <a:t>in Median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1"/>
                </a:solidFill>
              </a:rPr>
              <a:t>Data from Stats NZ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/>
                </a:solidFill>
              </a:rPr>
              <a:t>NZD only</a:t>
            </a:r>
          </a:p>
          <a:p>
            <a:endParaRPr lang="en-US" sz="3200" b="1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Data is broken down by </a:t>
            </a:r>
            <a:r>
              <a:rPr lang="en-US" sz="3200" b="1" dirty="0">
                <a:solidFill>
                  <a:schemeClr val="accent2"/>
                </a:solidFill>
              </a:rPr>
              <a:t>Gender, Occupation, Age, and Ethnicity</a:t>
            </a:r>
          </a:p>
          <a:p>
            <a:endParaRPr lang="en-US" sz="3200" b="1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Focusing on trends compared to last year </a:t>
            </a:r>
            <a:r>
              <a:rPr lang="en-US" sz="3200" b="1" dirty="0">
                <a:solidFill>
                  <a:schemeClr val="accent2"/>
                </a:solidFill>
              </a:rPr>
              <a:t>(2018 - 2019)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0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79D7-A8F3-4F38-ABF2-E0E8DEA8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317" y="2129067"/>
            <a:ext cx="7434364" cy="30489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What does the data show? 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9148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174626-DAC3-4D78-9B63-D73371258B0A}"/>
              </a:ext>
            </a:extLst>
          </p:cNvPr>
          <p:cNvSpPr/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Occupation 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1" name="TextBox 1">
            <a:extLst>
              <a:ext uri="{FF2B5EF4-FFF2-40B4-BE49-F238E27FC236}">
                <a16:creationId xmlns:a16="http://schemas.microsoft.com/office/drawing/2014/main" id="{8A1941D4-E7B7-4C55-AD83-1C8133592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534786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23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4A84EFD-AF22-48A8-8830-018F17ED3D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301877"/>
              </p:ext>
            </p:extLst>
          </p:nvPr>
        </p:nvGraphicFramePr>
        <p:xfrm>
          <a:off x="536055" y="458411"/>
          <a:ext cx="11147945" cy="5840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953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77FDCE2-5904-4E17-B02C-1893C5859B03}"/>
              </a:ext>
            </a:extLst>
          </p:cNvPr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Overall, compared to last year, median weekly income increased in different age groups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Especially, age between 55 and 59 showed a significant increase which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 up $49 to $1200 (4.0% increase)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Interestingly, age 30-34 &amp; 45-49 showed 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decrease in their earnings, each by     -1.3% and -1.5%</a:t>
            </a: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0FA002A-1889-4BD0-883A-0B7EC98FAAE7}"/>
              </a:ext>
            </a:extLst>
          </p:cNvPr>
          <p:cNvSpPr txBox="1">
            <a:spLocks/>
          </p:cNvSpPr>
          <p:nvPr/>
        </p:nvSpPr>
        <p:spPr>
          <a:xfrm>
            <a:off x="710336" y="816638"/>
            <a:ext cx="8620990" cy="13078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Age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1556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A501AAAB-79ED-483F-BE60-EF70B9CDB6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157476"/>
              </p:ext>
            </p:extLst>
          </p:nvPr>
        </p:nvGraphicFramePr>
        <p:xfrm>
          <a:off x="1377632" y="1129573"/>
          <a:ext cx="9941259" cy="4590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34420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461</Words>
  <Application>Microsoft Office PowerPoint</Application>
  <PresentationFormat>Widescreen</PresentationFormat>
  <Paragraphs>91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Trebuchet MS</vt:lpstr>
      <vt:lpstr>Wingdings 3</vt:lpstr>
      <vt:lpstr>Facet</vt:lpstr>
      <vt:lpstr>Weekly Median Wage / Salary Report </vt:lpstr>
      <vt:lpstr>Overview </vt:lpstr>
      <vt:lpstr>1. What data is being explored?</vt:lpstr>
      <vt:lpstr>PowerPoint Presentation</vt:lpstr>
      <vt:lpstr>2. What does the data show?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What from the data stood out?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Median Wage / Salary Report </dc:title>
  <dc:creator>Gwen</dc:creator>
  <cp:lastModifiedBy>Gwen</cp:lastModifiedBy>
  <cp:revision>7</cp:revision>
  <dcterms:created xsi:type="dcterms:W3CDTF">2020-03-05T09:31:34Z</dcterms:created>
  <dcterms:modified xsi:type="dcterms:W3CDTF">2020-03-05T10:30:59Z</dcterms:modified>
</cp:coreProperties>
</file>