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68" r:id="rId3"/>
    <p:sldId id="278" r:id="rId4"/>
    <p:sldId id="281" r:id="rId5"/>
    <p:sldId id="288" r:id="rId6"/>
    <p:sldId id="264" r:id="rId7"/>
    <p:sldId id="292" r:id="rId8"/>
    <p:sldId id="266" r:id="rId9"/>
    <p:sldId id="267" r:id="rId10"/>
    <p:sldId id="286" r:id="rId11"/>
    <p:sldId id="291" r:id="rId12"/>
    <p:sldId id="287" r:id="rId13"/>
    <p:sldId id="271"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5"/>
    <p:restoredTop sz="94643"/>
  </p:normalViewPr>
  <p:slideViewPr>
    <p:cSldViewPr snapToGrid="0" snapToObjects="1">
      <p:cViewPr varScale="1">
        <p:scale>
          <a:sx n="96" d="100"/>
          <a:sy n="96" d="100"/>
        </p:scale>
        <p:origin x="360"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2" d="100"/>
          <a:sy n="72" d="100"/>
        </p:scale>
        <p:origin x="357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2B32-9AB1-5245-9CA3-C1296C0700C8}" type="datetimeFigureOut">
              <a:rPr lang="en-US" smtClean="0"/>
              <a:t>11/28/17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C07A5-5170-0248-9B7D-DE663B88A34B}" type="slidenum">
              <a:rPr lang="en-US" smtClean="0"/>
              <a:t>‹#›</a:t>
            </a:fld>
            <a:endParaRPr lang="en-US"/>
          </a:p>
        </p:txBody>
      </p:sp>
    </p:spTree>
    <p:extLst>
      <p:ext uri="{BB962C8B-B14F-4D97-AF65-F5344CB8AC3E}">
        <p14:creationId xmlns:p14="http://schemas.microsoft.com/office/powerpoint/2010/main" val="171993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special thanks to </a:t>
            </a:r>
            <a:r>
              <a:rPr lang="en-US" baseline="0" dirty="0" err="1" smtClean="0"/>
              <a:t>Dhiraj</a:t>
            </a:r>
            <a:r>
              <a:rPr lang="en-US" baseline="0" dirty="0" smtClean="0"/>
              <a:t>.</a:t>
            </a:r>
          </a:p>
          <a:p>
            <a:endParaRPr lang="en-US" baseline="0" dirty="0" smtClean="0"/>
          </a:p>
          <a:p>
            <a:r>
              <a:rPr lang="en-US" baseline="0" dirty="0" smtClean="0"/>
              <a:t>I come to data science as an educator, 12 years as a classroom teacher and another 10 as a school administrator.</a:t>
            </a:r>
          </a:p>
          <a:p>
            <a:endParaRPr lang="en-US" baseline="0" dirty="0" smtClean="0"/>
          </a:p>
          <a:p>
            <a:r>
              <a:rPr lang="en-US" baseline="0" dirty="0" smtClean="0"/>
              <a:t>Question: How can data science help answer difficult questions in the education field?</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1</a:t>
            </a:fld>
            <a:endParaRPr lang="en-US"/>
          </a:p>
        </p:txBody>
      </p:sp>
    </p:spTree>
    <p:extLst>
      <p:ext uri="{BB962C8B-B14F-4D97-AF65-F5344CB8AC3E}">
        <p14:creationId xmlns:p14="http://schemas.microsoft.com/office/powerpoint/2010/main" val="826552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be very desirable for educators! </a:t>
            </a:r>
          </a:p>
          <a:p>
            <a:r>
              <a:rPr lang="en-US" dirty="0" smtClean="0"/>
              <a:t>Midterm is late to intervene.</a:t>
            </a:r>
          </a:p>
          <a:p>
            <a:r>
              <a:rPr lang="en-US" dirty="0" smtClean="0"/>
              <a:t>Besides, as discussed, educators</a:t>
            </a:r>
            <a:r>
              <a:rPr lang="en-US" baseline="0" dirty="0" smtClean="0"/>
              <a:t> already know that a student who is failing at midterm is a high risk of failing the course.</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10</a:t>
            </a:fld>
            <a:endParaRPr lang="en-US"/>
          </a:p>
        </p:txBody>
      </p:sp>
    </p:spTree>
    <p:extLst>
      <p:ext uri="{BB962C8B-B14F-4D97-AF65-F5344CB8AC3E}">
        <p14:creationId xmlns:p14="http://schemas.microsoft.com/office/powerpoint/2010/main" val="143184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Turns</a:t>
            </a:r>
            <a:r>
              <a:rPr lang="en-US" baseline="0" dirty="0" smtClean="0"/>
              <a:t> out that sex and parent level of education and alcohol use and romantic relationship and previous failed courses... no combination of variables from this dataset is predictive. Must have midterm grades.</a:t>
            </a:r>
          </a:p>
          <a:p>
            <a:endParaRPr lang="en-US" baseline="0" dirty="0" smtClean="0"/>
          </a:p>
          <a:p>
            <a:r>
              <a:rPr lang="en-US" baseline="0" dirty="0" smtClean="0"/>
              <a:t>This was also the conclusion of the authors of the original paper.</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11</a:t>
            </a:fld>
            <a:endParaRPr lang="en-US"/>
          </a:p>
        </p:txBody>
      </p:sp>
    </p:spTree>
    <p:extLst>
      <p:ext uri="{BB962C8B-B14F-4D97-AF65-F5344CB8AC3E}">
        <p14:creationId xmlns:p14="http://schemas.microsoft.com/office/powerpoint/2010/main" val="2822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maybe I</a:t>
            </a:r>
            <a:r>
              <a:rPr lang="en-US" sz="1200" kern="1200" baseline="0" dirty="0" smtClean="0">
                <a:solidFill>
                  <a:schemeClr val="tx1"/>
                </a:solidFill>
                <a:effectLst/>
                <a:latin typeface="+mn-lt"/>
                <a:ea typeface="+mn-ea"/>
                <a:cs typeface="+mn-cs"/>
              </a:rPr>
              <a:t> could build a model that could predict failure after just G1 instead of G1 and G2.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would have the advantage of getting help to students at risk of failing earlier in the term.</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12</a:t>
            </a:fld>
            <a:endParaRPr lang="en-US"/>
          </a:p>
        </p:txBody>
      </p:sp>
    </p:spTree>
    <p:extLst>
      <p:ext uri="{BB962C8B-B14F-4D97-AF65-F5344CB8AC3E}">
        <p14:creationId xmlns:p14="http://schemas.microsoft.com/office/powerpoint/2010/main" val="79535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G1, number of previous failures, course (math or Portuguese)</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13</a:t>
            </a:fld>
            <a:endParaRPr lang="en-US"/>
          </a:p>
        </p:txBody>
      </p:sp>
    </p:spTree>
    <p:extLst>
      <p:ext uri="{BB962C8B-B14F-4D97-AF65-F5344CB8AC3E}">
        <p14:creationId xmlns:p14="http://schemas.microsoft.com/office/powerpoint/2010/main" val="2005317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3C07A5-5170-0248-9B7D-DE663B88A34B}" type="slidenum">
              <a:rPr lang="en-US" smtClean="0"/>
              <a:t>14</a:t>
            </a:fld>
            <a:endParaRPr lang="en-US"/>
          </a:p>
        </p:txBody>
      </p:sp>
    </p:spTree>
    <p:extLst>
      <p:ext uri="{BB962C8B-B14F-4D97-AF65-F5344CB8AC3E}">
        <p14:creationId xmlns:p14="http://schemas.microsoft.com/office/powerpoint/2010/main" val="1153415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3C07A5-5170-0248-9B7D-DE663B88A34B}" type="slidenum">
              <a:rPr lang="en-US" smtClean="0"/>
              <a:t>15</a:t>
            </a:fld>
            <a:endParaRPr lang="en-US"/>
          </a:p>
        </p:txBody>
      </p:sp>
    </p:spTree>
    <p:extLst>
      <p:ext uri="{BB962C8B-B14F-4D97-AF65-F5344CB8AC3E}">
        <p14:creationId xmlns:p14="http://schemas.microsoft.com/office/powerpoint/2010/main" val="12579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educator, I'd love to be able to predict which students are at high risk of failing.</a:t>
            </a:r>
          </a:p>
          <a:p>
            <a:endParaRPr lang="en-US" dirty="0" smtClean="0"/>
          </a:p>
          <a:p>
            <a:r>
              <a:rPr lang="en-US" dirty="0" smtClean="0"/>
              <a:t>Opportunity for early intervention, provide</a:t>
            </a:r>
            <a:r>
              <a:rPr lang="en-US" baseline="0" dirty="0" smtClean="0"/>
              <a:t> academic and/or social-emotional support</a:t>
            </a:r>
          </a:p>
        </p:txBody>
      </p:sp>
      <p:sp>
        <p:nvSpPr>
          <p:cNvPr id="4" name="Slide Number Placeholder 3"/>
          <p:cNvSpPr>
            <a:spLocks noGrp="1"/>
          </p:cNvSpPr>
          <p:nvPr>
            <p:ph type="sldNum" sz="quarter" idx="10"/>
          </p:nvPr>
        </p:nvSpPr>
        <p:spPr/>
        <p:txBody>
          <a:bodyPr/>
          <a:lstStyle/>
          <a:p>
            <a:fld id="{8B3C07A5-5170-0248-9B7D-DE663B88A34B}" type="slidenum">
              <a:rPr lang="en-US" smtClean="0"/>
              <a:t>2</a:t>
            </a:fld>
            <a:endParaRPr lang="en-US"/>
          </a:p>
        </p:txBody>
      </p:sp>
    </p:spTree>
    <p:extLst>
      <p:ext uri="{BB962C8B-B14F-4D97-AF65-F5344CB8AC3E}">
        <p14:creationId xmlns:p14="http://schemas.microsoft.com/office/powerpoint/2010/main" val="161299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Datasets collected at two secondary schools in Portugal in 2008. They record students' grades in math or Portuguese, and also thirty other demographic</a:t>
            </a:r>
            <a:r>
              <a:rPr lang="en-US" sz="1200" kern="1200" baseline="0" dirty="0" smtClean="0">
                <a:solidFill>
                  <a:schemeClr val="tx1"/>
                </a:solidFill>
                <a:effectLst/>
                <a:latin typeface="+mn-lt"/>
                <a:ea typeface="+mn-ea"/>
                <a:cs typeface="+mn-cs"/>
              </a:rPr>
              <a:t> and social variables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-student's sex, 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-mother's level of education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-weekend alcohol consumption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-romantic relationship</a:t>
            </a:r>
            <a:endParaRPr lang="en-US" dirty="0" smtClean="0"/>
          </a:p>
          <a:p>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3</a:t>
            </a:fld>
            <a:endParaRPr lang="en-US"/>
          </a:p>
        </p:txBody>
      </p:sp>
    </p:spTree>
    <p:extLst>
      <p:ext uri="{BB962C8B-B14F-4D97-AF65-F5344CB8AC3E}">
        <p14:creationId xmlns:p14="http://schemas.microsoft.com/office/powerpoint/2010/main" val="70748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3C07A5-5170-0248-9B7D-DE663B88A34B}" type="slidenum">
              <a:rPr lang="en-US" smtClean="0"/>
              <a:t>4</a:t>
            </a:fld>
            <a:endParaRPr lang="en-US"/>
          </a:p>
        </p:txBody>
      </p:sp>
    </p:spTree>
    <p:extLst>
      <p:ext uri="{BB962C8B-B14F-4D97-AF65-F5344CB8AC3E}">
        <p14:creationId xmlns:p14="http://schemas.microsoft.com/office/powerpoint/2010/main" val="231239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Typically: students who are doing well at midterm get high final grades, students who are failing at midterm are likely to fail the course. So midterm grades should be good predictors. Test this.</a:t>
            </a:r>
          </a:p>
          <a:p>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5</a:t>
            </a:fld>
            <a:endParaRPr lang="en-US"/>
          </a:p>
        </p:txBody>
      </p:sp>
    </p:spTree>
    <p:extLst>
      <p:ext uri="{BB962C8B-B14F-4D97-AF65-F5344CB8AC3E}">
        <p14:creationId xmlns:p14="http://schemas.microsoft.com/office/powerpoint/2010/main" val="1150253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the strong linear relationship between</a:t>
            </a:r>
            <a:r>
              <a:rPr lang="en-US" baseline="0" dirty="0" smtClean="0"/>
              <a:t> interim grade G1 and final grade G3 for most students. (G2 is similar)</a:t>
            </a:r>
          </a:p>
          <a:p>
            <a:endParaRPr lang="en-US" baseline="0" dirty="0" smtClean="0"/>
          </a:p>
          <a:p>
            <a:r>
              <a:rPr lang="en-US" baseline="0" dirty="0" smtClean="0"/>
              <a:t>Most of the time, you can predict a student's final grade just by looking at her midterm grade. But you can't predict dropouts.</a:t>
            </a:r>
          </a:p>
          <a:p>
            <a:endParaRPr lang="en-US" baseline="0" dirty="0" smtClean="0"/>
          </a:p>
          <a:p>
            <a:r>
              <a:rPr lang="en-US" dirty="0" smtClean="0"/>
              <a:t>I explored the linear</a:t>
            </a:r>
            <a:r>
              <a:rPr lang="en-US" baseline="0" dirty="0" smtClean="0"/>
              <a:t> model in a lot of detail, running it on training and test datasets, building diagnostic plots, examining R-squared values.</a:t>
            </a:r>
          </a:p>
          <a:p>
            <a:endParaRPr lang="en-US" baseline="0" dirty="0" smtClean="0"/>
          </a:p>
          <a:p>
            <a:r>
              <a:rPr lang="en-US" baseline="0" dirty="0" smtClean="0"/>
              <a:t>Maybe because the situation is so intuitively clear, I learned a lot about linear regression just by playing around. </a:t>
            </a:r>
          </a:p>
          <a:p>
            <a:endParaRPr lang="en-US" baseline="0" dirty="0" smtClean="0"/>
          </a:p>
          <a:p>
            <a:r>
              <a:rPr lang="en-US" baseline="0" dirty="0" smtClean="0"/>
              <a:t>For example, diagnostic Normal Q-Q plot shows that the residuals in the lowest quantile are not normally distributed, which is easy to see and understand just by looking at this scatterplot. </a:t>
            </a:r>
          </a:p>
          <a:p>
            <a:endParaRPr lang="en-US" baseline="0" dirty="0" smtClean="0"/>
          </a:p>
          <a:p>
            <a:r>
              <a:rPr lang="en-US" baseline="0" dirty="0" smtClean="0"/>
              <a:t>Eventually I came to the big question: Is there another kind of model that could more accurately predict failure?</a:t>
            </a:r>
            <a:endParaRPr lang="en-US" dirty="0" smtClean="0"/>
          </a:p>
          <a:p>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6</a:t>
            </a:fld>
            <a:endParaRPr lang="en-US"/>
          </a:p>
        </p:txBody>
      </p:sp>
    </p:spTree>
    <p:extLst>
      <p:ext uri="{BB962C8B-B14F-4D97-AF65-F5344CB8AC3E}">
        <p14:creationId xmlns:p14="http://schemas.microsoft.com/office/powerpoint/2010/main" val="20862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pretty exhaustive exploration, learning as I went.</a:t>
            </a:r>
          </a:p>
          <a:p>
            <a:endParaRPr lang="en-US" dirty="0" smtClean="0"/>
          </a:p>
          <a:p>
            <a:r>
              <a:rPr lang="en-US" dirty="0" smtClean="0"/>
              <a:t>I explored different combinations of variables as predictors</a:t>
            </a:r>
          </a:p>
          <a:p>
            <a:r>
              <a:rPr lang="en-US" dirty="0" smtClean="0"/>
              <a:t>I</a:t>
            </a:r>
            <a:r>
              <a:rPr lang="en-US" baseline="0" dirty="0" smtClean="0"/>
              <a:t> learned techniques for balancing the dataset, which was necessary because only ~10% of the observations were in the minority class ("fail")</a:t>
            </a:r>
          </a:p>
          <a:p>
            <a:r>
              <a:rPr lang="en-US" baseline="0" dirty="0" smtClean="0"/>
              <a:t>I tried three different types of models and learned how to compare the accuracy of the predictions of each type.</a:t>
            </a:r>
            <a:endParaRPr lang="en-US" dirty="0" smtClean="0"/>
          </a:p>
          <a:p>
            <a:r>
              <a:rPr lang="en-US" baseline="0" dirty="0" smtClean="0"/>
              <a:t>I created and studied literally dozens and dozens of models.</a:t>
            </a:r>
          </a:p>
          <a:p>
            <a:endParaRPr lang="en-US" baseline="0" dirty="0" smtClean="0"/>
          </a:p>
          <a:p>
            <a:r>
              <a:rPr lang="en-US" baseline="0" dirty="0" smtClean="0"/>
              <a:t>MOST INTERESTING TO ME</a:t>
            </a:r>
          </a:p>
          <a:p>
            <a:r>
              <a:rPr lang="en-US" baseline="0" dirty="0" smtClean="0"/>
              <a:t>- Impact of balancing the dataset (explain oversampling, if there's time)</a:t>
            </a:r>
          </a:p>
          <a:p>
            <a:r>
              <a:rPr lang="en-US" baseline="0" dirty="0" smtClean="0"/>
              <a:t>- Understanding confusion matrixes (weighing the high value of "catching" all the students in the minority class against the relatively low cost (in terms of student outcomes) of "false fails" -- these students would get extra academic help that they would not have needed in order to pass</a:t>
            </a:r>
          </a:p>
        </p:txBody>
      </p:sp>
      <p:sp>
        <p:nvSpPr>
          <p:cNvPr id="4" name="Slide Number Placeholder 3"/>
          <p:cNvSpPr>
            <a:spLocks noGrp="1"/>
          </p:cNvSpPr>
          <p:nvPr>
            <p:ph type="sldNum" sz="quarter" idx="10"/>
          </p:nvPr>
        </p:nvSpPr>
        <p:spPr/>
        <p:txBody>
          <a:bodyPr/>
          <a:lstStyle/>
          <a:p>
            <a:fld id="{8B3C07A5-5170-0248-9B7D-DE663B88A34B}" type="slidenum">
              <a:rPr lang="en-US" smtClean="0"/>
              <a:t>7</a:t>
            </a:fld>
            <a:endParaRPr lang="en-US"/>
          </a:p>
        </p:txBody>
      </p:sp>
    </p:spTree>
    <p:extLst>
      <p:ext uri="{BB962C8B-B14F-4D97-AF65-F5344CB8AC3E}">
        <p14:creationId xmlns:p14="http://schemas.microsoft.com/office/powerpoint/2010/main" val="2144168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were the best two models.</a:t>
            </a:r>
            <a:r>
              <a:rPr lang="en-US" baseline="0" dirty="0" smtClean="0"/>
              <a:t> In both cases, the input variables were just G1 and G2. I actually found another decision tree model with the same accuracy as this one, but because of the value of parsimony the simpler model is better.</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8</a:t>
            </a:fld>
            <a:endParaRPr lang="en-US"/>
          </a:p>
        </p:txBody>
      </p:sp>
    </p:spTree>
    <p:extLst>
      <p:ext uri="{BB962C8B-B14F-4D97-AF65-F5344CB8AC3E}">
        <p14:creationId xmlns:p14="http://schemas.microsoft.com/office/powerpoint/2010/main" val="184266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all this analysis, the result is really no different than what we could intuit from the linear relationship we looked at in the beginning.</a:t>
            </a:r>
          </a:p>
          <a:p>
            <a:endParaRPr lang="en-US" baseline="0" dirty="0" smtClean="0"/>
          </a:p>
          <a:p>
            <a:r>
              <a:rPr lang="en-US" baseline="0" dirty="0" smtClean="0"/>
              <a:t>The best predictor of a student's final grade is his or her midterm grades.</a:t>
            </a:r>
            <a:endParaRPr lang="en-US" dirty="0"/>
          </a:p>
        </p:txBody>
      </p:sp>
      <p:sp>
        <p:nvSpPr>
          <p:cNvPr id="4" name="Slide Number Placeholder 3"/>
          <p:cNvSpPr>
            <a:spLocks noGrp="1"/>
          </p:cNvSpPr>
          <p:nvPr>
            <p:ph type="sldNum" sz="quarter" idx="10"/>
          </p:nvPr>
        </p:nvSpPr>
        <p:spPr/>
        <p:txBody>
          <a:bodyPr/>
          <a:lstStyle/>
          <a:p>
            <a:fld id="{8B3C07A5-5170-0248-9B7D-DE663B88A34B}" type="slidenum">
              <a:rPr lang="en-US" smtClean="0"/>
              <a:t>9</a:t>
            </a:fld>
            <a:endParaRPr lang="en-US"/>
          </a:p>
        </p:txBody>
      </p:sp>
    </p:spTree>
    <p:extLst>
      <p:ext uri="{BB962C8B-B14F-4D97-AF65-F5344CB8AC3E}">
        <p14:creationId xmlns:p14="http://schemas.microsoft.com/office/powerpoint/2010/main" val="192936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3445E07-5D09-6C46-A0FE-032CF5B72BEE}"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445E07-5D09-6C46-A0FE-032CF5B72BEE}"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3445E07-5D09-6C46-A0FE-032CF5B72BEE}"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45E07-5D09-6C46-A0FE-032CF5B72BEE}"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45E07-5D09-6C46-A0FE-032CF5B72BEE}"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445E07-5D09-6C46-A0FE-032CF5B72BEE}"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445E07-5D09-6C46-A0FE-032CF5B72BEE}"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445E07-5D09-6C46-A0FE-032CF5B72BEE}"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445E07-5D09-6C46-A0FE-032CF5B72BEE}"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45E07-5D09-6C46-A0FE-032CF5B72BEE}"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45E07-5D09-6C46-A0FE-032CF5B72BEE}"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8123B5-0821-3A43-ABED-B34C59C8F8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445E07-5D09-6C46-A0FE-032CF5B72BEE}" type="datetimeFigureOut">
              <a:rPr lang="en-US" smtClean="0"/>
              <a:t>11/28/17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8123B5-0821-3A43-ABED-B34C59C8F824}" type="slidenum">
              <a:rPr lang="en-US" smtClean="0"/>
              <a:t>‹#›</a:t>
            </a:fld>
            <a:endParaRPr lang="en-US"/>
          </a:p>
        </p:txBody>
      </p:sp>
    </p:spTree>
    <p:extLst>
      <p:ext uri="{BB962C8B-B14F-4D97-AF65-F5344CB8AC3E}">
        <p14:creationId xmlns:p14="http://schemas.microsoft.com/office/powerpoint/2010/main" val="1095855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Predicting Student Outcomes</a:t>
            </a:r>
            <a:endParaRPr lang="en-US" sz="7200" dirty="0"/>
          </a:p>
        </p:txBody>
      </p:sp>
      <p:sp>
        <p:nvSpPr>
          <p:cNvPr id="3" name="Subtitle 2"/>
          <p:cNvSpPr>
            <a:spLocks noGrp="1"/>
          </p:cNvSpPr>
          <p:nvPr>
            <p:ph type="subTitle" idx="1"/>
          </p:nvPr>
        </p:nvSpPr>
        <p:spPr>
          <a:xfrm>
            <a:off x="2209799" y="2557671"/>
            <a:ext cx="9144000" cy="1890730"/>
          </a:xfrm>
        </p:spPr>
        <p:txBody>
          <a:bodyPr/>
          <a:lstStyle/>
          <a:p>
            <a:r>
              <a:rPr lang="en-US" dirty="0" smtClean="0"/>
              <a:t>Gwen Rino</a:t>
            </a:r>
          </a:p>
          <a:p>
            <a:r>
              <a:rPr lang="en-US" dirty="0" err="1" smtClean="0"/>
              <a:t>Dhiraj</a:t>
            </a:r>
            <a:r>
              <a:rPr lang="en-US" dirty="0" smtClean="0"/>
              <a:t> Khanna, mentor</a:t>
            </a:r>
          </a:p>
          <a:p>
            <a:r>
              <a:rPr lang="en-US" dirty="0" smtClean="0"/>
              <a:t>October 2017</a:t>
            </a:r>
            <a:endParaRPr lang="en-US" dirty="0"/>
          </a:p>
        </p:txBody>
      </p:sp>
    </p:spTree>
    <p:extLst>
      <p:ext uri="{BB962C8B-B14F-4D97-AF65-F5344CB8AC3E}">
        <p14:creationId xmlns:p14="http://schemas.microsoft.com/office/powerpoint/2010/main" val="199874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80522"/>
            <a:ext cx="9144000" cy="2924996"/>
          </a:xfrm>
        </p:spPr>
        <p:txBody>
          <a:bodyPr>
            <a:normAutofit fontScale="90000"/>
          </a:bodyPr>
          <a:lstStyle/>
          <a:p>
            <a:r>
              <a:rPr lang="en-US" sz="7200" dirty="0"/>
              <a:t>w</a:t>
            </a:r>
            <a:r>
              <a:rPr lang="en-US" sz="7200" dirty="0" smtClean="0"/>
              <a:t>ithout using </a:t>
            </a:r>
            <a:br>
              <a:rPr lang="en-US" sz="7200" dirty="0" smtClean="0"/>
            </a:br>
            <a:r>
              <a:rPr lang="en-US" sz="7200" dirty="0" smtClean="0">
                <a:solidFill>
                  <a:schemeClr val="accent3">
                    <a:lumMod val="40000"/>
                    <a:lumOff val="60000"/>
                  </a:schemeClr>
                </a:solidFill>
              </a:rPr>
              <a:t>midterm grades </a:t>
            </a:r>
            <a:r>
              <a:rPr lang="en-US" sz="7200" dirty="0" smtClean="0"/>
              <a:t/>
            </a:r>
            <a:br>
              <a:rPr lang="en-US" sz="7200" dirty="0" smtClean="0"/>
            </a:br>
            <a:r>
              <a:rPr lang="en-US" sz="7200" dirty="0" smtClean="0"/>
              <a:t>as predictors?</a:t>
            </a:r>
            <a:endParaRPr lang="en-US" sz="7200" dirty="0"/>
          </a:p>
        </p:txBody>
      </p:sp>
      <p:sp>
        <p:nvSpPr>
          <p:cNvPr id="3" name="Subtitle 2"/>
          <p:cNvSpPr>
            <a:spLocks noGrp="1"/>
          </p:cNvSpPr>
          <p:nvPr>
            <p:ph type="subTitle" idx="1"/>
          </p:nvPr>
        </p:nvSpPr>
        <p:spPr>
          <a:xfrm>
            <a:off x="2209800" y="2051105"/>
            <a:ext cx="9144000" cy="1129417"/>
          </a:xfrm>
        </p:spPr>
        <p:txBody>
          <a:bodyPr/>
          <a:lstStyle/>
          <a:p>
            <a:r>
              <a:rPr lang="en-US" dirty="0" smtClean="0"/>
              <a:t>Can we predict who is at risk of failing</a:t>
            </a:r>
            <a:endParaRPr lang="en-US" dirty="0"/>
          </a:p>
        </p:txBody>
      </p:sp>
    </p:spTree>
    <p:extLst>
      <p:ext uri="{BB962C8B-B14F-4D97-AF65-F5344CB8AC3E}">
        <p14:creationId xmlns:p14="http://schemas.microsoft.com/office/powerpoint/2010/main" val="909957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5339" y="2835965"/>
            <a:ext cx="3154018" cy="1569660"/>
          </a:xfrm>
          <a:prstGeom prst="rect">
            <a:avLst/>
          </a:prstGeom>
          <a:noFill/>
        </p:spPr>
        <p:txBody>
          <a:bodyPr wrap="square" rtlCol="0">
            <a:spAutoFit/>
          </a:bodyPr>
          <a:lstStyle/>
          <a:p>
            <a:r>
              <a:rPr lang="en-US" sz="9600" dirty="0" smtClean="0">
                <a:solidFill>
                  <a:schemeClr val="accent3">
                    <a:lumMod val="40000"/>
                    <a:lumOff val="60000"/>
                  </a:schemeClr>
                </a:solidFill>
              </a:rPr>
              <a:t>NO</a:t>
            </a:r>
            <a:endParaRPr lang="en-US" sz="9600" dirty="0">
              <a:solidFill>
                <a:schemeClr val="accent3">
                  <a:lumMod val="40000"/>
                  <a:lumOff val="60000"/>
                </a:schemeClr>
              </a:solidFill>
            </a:endParaRPr>
          </a:p>
        </p:txBody>
      </p:sp>
    </p:spTree>
    <p:extLst>
      <p:ext uri="{BB962C8B-B14F-4D97-AF65-F5344CB8AC3E}">
        <p14:creationId xmlns:p14="http://schemas.microsoft.com/office/powerpoint/2010/main" val="384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80522"/>
            <a:ext cx="9144000" cy="2924996"/>
          </a:xfrm>
        </p:spPr>
        <p:txBody>
          <a:bodyPr>
            <a:normAutofit fontScale="90000"/>
          </a:bodyPr>
          <a:lstStyle/>
          <a:p>
            <a:r>
              <a:rPr lang="en-US" sz="7200" dirty="0"/>
              <a:t>w</a:t>
            </a:r>
            <a:r>
              <a:rPr lang="en-US" sz="7200" dirty="0" smtClean="0"/>
              <a:t>ithout using</a:t>
            </a:r>
            <a:br>
              <a:rPr lang="en-US" sz="7200" dirty="0" smtClean="0"/>
            </a:br>
            <a:r>
              <a:rPr lang="en-US" sz="7200" dirty="0" smtClean="0">
                <a:solidFill>
                  <a:schemeClr val="accent3">
                    <a:lumMod val="40000"/>
                    <a:lumOff val="60000"/>
                  </a:schemeClr>
                </a:solidFill>
              </a:rPr>
              <a:t>second midterm grades</a:t>
            </a:r>
            <a:r>
              <a:rPr lang="en-US" sz="7200" dirty="0" smtClean="0"/>
              <a:t/>
            </a:r>
            <a:br>
              <a:rPr lang="en-US" sz="7200" dirty="0" smtClean="0"/>
            </a:br>
            <a:r>
              <a:rPr lang="en-US" sz="7200" dirty="0" smtClean="0"/>
              <a:t>as predictors?</a:t>
            </a:r>
            <a:endParaRPr lang="en-US" sz="7200" dirty="0"/>
          </a:p>
        </p:txBody>
      </p:sp>
      <p:sp>
        <p:nvSpPr>
          <p:cNvPr id="3" name="Subtitle 2"/>
          <p:cNvSpPr>
            <a:spLocks noGrp="1"/>
          </p:cNvSpPr>
          <p:nvPr>
            <p:ph type="subTitle" idx="1"/>
          </p:nvPr>
        </p:nvSpPr>
        <p:spPr>
          <a:xfrm>
            <a:off x="2209800" y="2051105"/>
            <a:ext cx="9144000" cy="1129417"/>
          </a:xfrm>
        </p:spPr>
        <p:txBody>
          <a:bodyPr/>
          <a:lstStyle/>
          <a:p>
            <a:r>
              <a:rPr lang="en-US" dirty="0" smtClean="0"/>
              <a:t>Can we predict who is at risk of failing</a:t>
            </a:r>
            <a:endParaRPr lang="en-US" dirty="0"/>
          </a:p>
        </p:txBody>
      </p:sp>
    </p:spTree>
    <p:extLst>
      <p:ext uri="{BB962C8B-B14F-4D97-AF65-F5344CB8AC3E}">
        <p14:creationId xmlns:p14="http://schemas.microsoft.com/office/powerpoint/2010/main" val="327402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Predicting student outcomes without</a:t>
            </a:r>
            <a:br>
              <a:rPr lang="en-US" dirty="0"/>
            </a:br>
            <a:r>
              <a:rPr lang="en-US" dirty="0"/>
              <a:t>second </a:t>
            </a:r>
            <a:r>
              <a:rPr lang="en-US" dirty="0" smtClean="0"/>
              <a:t>midterm grades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6491931"/>
              </p:ext>
            </p:extLst>
          </p:nvPr>
        </p:nvGraphicFramePr>
        <p:xfrm>
          <a:off x="1120775" y="1825625"/>
          <a:ext cx="10233025" cy="3749040"/>
        </p:xfrm>
        <a:graphic>
          <a:graphicData uri="http://schemas.openxmlformats.org/drawingml/2006/table">
            <a:tbl>
              <a:tblPr firstRow="1" bandRow="1">
                <a:tableStyleId>{5C22544A-7EE6-4342-B048-85BDC9FD1C3A}</a:tableStyleId>
              </a:tblPr>
              <a:tblGrid>
                <a:gridCol w="2046605"/>
                <a:gridCol w="2046605"/>
                <a:gridCol w="2046605"/>
                <a:gridCol w="1949671"/>
                <a:gridCol w="2143539"/>
              </a:tblGrid>
              <a:tr h="370840">
                <a:tc>
                  <a:txBody>
                    <a:bodyPr/>
                    <a:lstStyle/>
                    <a:p>
                      <a:r>
                        <a:rPr lang="en-US" dirty="0" smtClean="0"/>
                        <a:t>MODEL</a:t>
                      </a:r>
                      <a:endParaRPr lang="en-US" dirty="0"/>
                    </a:p>
                  </a:txBody>
                  <a:tcPr/>
                </a:tc>
                <a:tc>
                  <a:txBody>
                    <a:bodyPr/>
                    <a:lstStyle/>
                    <a:p>
                      <a:r>
                        <a:rPr lang="en-US" dirty="0" smtClean="0"/>
                        <a:t>INPUT</a:t>
                      </a:r>
                      <a:endParaRPr lang="en-US" dirty="0"/>
                    </a:p>
                  </a:txBody>
                  <a:tcPr/>
                </a:tc>
                <a:tc>
                  <a:txBody>
                    <a:bodyPr/>
                    <a:lstStyle/>
                    <a:p>
                      <a:r>
                        <a:rPr lang="en-US" dirty="0" smtClean="0"/>
                        <a:t>“FAIL” CORRECTLY PREDICTED</a:t>
                      </a:r>
                      <a:endParaRPr lang="en-US" dirty="0"/>
                    </a:p>
                  </a:txBody>
                  <a:tcPr/>
                </a:tc>
                <a:tc>
                  <a:txBody>
                    <a:bodyPr/>
                    <a:lstStyle/>
                    <a:p>
                      <a:r>
                        <a:rPr lang="en-US" dirty="0" smtClean="0"/>
                        <a:t>“PASS” CORRECTLY PREDICTED</a:t>
                      </a:r>
                      <a:endParaRPr lang="en-US" dirty="0"/>
                    </a:p>
                  </a:txBody>
                  <a:tcPr/>
                </a:tc>
                <a:tc>
                  <a:txBody>
                    <a:bodyPr/>
                    <a:lstStyle/>
                    <a:p>
                      <a:r>
                        <a:rPr lang="en-US" dirty="0" smtClean="0"/>
                        <a:t>CONSIDERATIONS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Logistic regression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balanced by </a:t>
                      </a:r>
                      <a:r>
                        <a:rPr lang="en-US" dirty="0" err="1" smtClean="0"/>
                        <a:t>undersampling</a:t>
                      </a:r>
                      <a:endParaRPr lang="en-US" dirty="0" smtClean="0"/>
                    </a:p>
                  </a:txBody>
                  <a:tcPr/>
                </a:tc>
                <a:tc>
                  <a:txBody>
                    <a:bodyPr/>
                    <a:lstStyle/>
                    <a:p>
                      <a:r>
                        <a:rPr lang="en-US" dirty="0" smtClean="0"/>
                        <a:t>G1</a:t>
                      </a:r>
                    </a:p>
                    <a:p>
                      <a:endParaRPr lang="en-US" baseline="0" dirty="0" smtClean="0"/>
                    </a:p>
                    <a:p>
                      <a:r>
                        <a:rPr lang="en-US" baseline="0" dirty="0" smtClean="0"/>
                        <a:t># of previous failures</a:t>
                      </a:r>
                    </a:p>
                    <a:p>
                      <a:endParaRPr lang="en-US" baseline="0" dirty="0" smtClean="0"/>
                    </a:p>
                    <a:p>
                      <a:r>
                        <a:rPr lang="en-US" baseline="0" dirty="0" smtClean="0"/>
                        <a:t>course (math or Portuguese)</a:t>
                      </a:r>
                      <a:endParaRPr lang="en-US" dirty="0"/>
                    </a:p>
                  </a:txBody>
                  <a:tcPr/>
                </a:tc>
                <a:tc>
                  <a:txBody>
                    <a:bodyPr/>
                    <a:lstStyle/>
                    <a:p>
                      <a:r>
                        <a:rPr lang="en-US" dirty="0" smtClean="0"/>
                        <a:t>92.0%</a:t>
                      </a:r>
                      <a:endParaRPr lang="en-US" dirty="0"/>
                    </a:p>
                  </a:txBody>
                  <a:tcPr/>
                </a:tc>
                <a:tc>
                  <a:txBody>
                    <a:bodyPr/>
                    <a:lstStyle/>
                    <a:p>
                      <a:r>
                        <a:rPr lang="en-US" dirty="0" smtClean="0"/>
                        <a:t>84.7%</a:t>
                      </a:r>
                      <a:endParaRPr lang="en-US" dirty="0"/>
                    </a:p>
                  </a:txBody>
                  <a:tcPr/>
                </a:tc>
                <a:tc>
                  <a:txBody>
                    <a:bodyPr/>
                    <a:lstStyle/>
                    <a:p>
                      <a:r>
                        <a:rPr lang="en-US" dirty="0" smtClean="0"/>
                        <a:t>In exchange for an earlier prediction</a:t>
                      </a:r>
                      <a:r>
                        <a:rPr lang="en-US" baseline="0" dirty="0" smtClean="0"/>
                        <a:t>, we lose accuracy overall and we </a:t>
                      </a:r>
                      <a:r>
                        <a:rPr lang="en-US" baseline="0" dirty="0" err="1" smtClean="0"/>
                        <a:t>overpredict</a:t>
                      </a:r>
                      <a:r>
                        <a:rPr lang="en-US" baseline="0" dirty="0" smtClean="0"/>
                        <a:t> failure. Some students will receive interventions even though they would pass without them.</a:t>
                      </a:r>
                      <a:endParaRPr lang="en-US" dirty="0"/>
                    </a:p>
                  </a:txBody>
                  <a:tcPr/>
                </a:tc>
              </a:tr>
            </a:tbl>
          </a:graphicData>
        </a:graphic>
      </p:graphicFrame>
    </p:spTree>
    <p:extLst>
      <p:ext uri="{BB962C8B-B14F-4D97-AF65-F5344CB8AC3E}">
        <p14:creationId xmlns:p14="http://schemas.microsoft.com/office/powerpoint/2010/main" val="500081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1337282" y="2104194"/>
            <a:ext cx="2946866" cy="1427093"/>
          </a:xfrm>
        </p:spPr>
        <p:txBody>
          <a:bodyPr/>
          <a:lstStyle/>
          <a:p>
            <a:r>
              <a:rPr lang="en-US" dirty="0">
                <a:solidFill>
                  <a:schemeClr val="accent1">
                    <a:lumMod val="40000"/>
                    <a:lumOff val="60000"/>
                  </a:schemeClr>
                </a:solidFill>
              </a:rPr>
              <a:t>With knowledge of students’ </a:t>
            </a:r>
            <a:r>
              <a:rPr lang="en-US" dirty="0" smtClean="0">
                <a:solidFill>
                  <a:schemeClr val="accent1">
                    <a:lumMod val="40000"/>
                    <a:lumOff val="60000"/>
                  </a:schemeClr>
                </a:solidFill>
              </a:rPr>
              <a:t>midterm grades</a:t>
            </a:r>
            <a:r>
              <a:rPr lang="en-US" dirty="0">
                <a:solidFill>
                  <a:schemeClr val="accent1">
                    <a:lumMod val="40000"/>
                    <a:lumOff val="60000"/>
                  </a:schemeClr>
                </a:solidFill>
              </a:rPr>
              <a:t>, failure is </a:t>
            </a:r>
            <a:r>
              <a:rPr lang="en-US" dirty="0" smtClean="0">
                <a:solidFill>
                  <a:schemeClr val="accent1">
                    <a:lumMod val="40000"/>
                    <a:lumOff val="60000"/>
                  </a:schemeClr>
                </a:solidFill>
              </a:rPr>
              <a:t>predictable</a:t>
            </a:r>
            <a:endParaRPr lang="en-US" dirty="0">
              <a:solidFill>
                <a:schemeClr val="accent1">
                  <a:lumMod val="40000"/>
                  <a:lumOff val="60000"/>
                </a:schemeClr>
              </a:solidFill>
            </a:endParaRPr>
          </a:p>
        </p:txBody>
      </p:sp>
      <p:sp>
        <p:nvSpPr>
          <p:cNvPr id="4" name="Text Placeholder 3"/>
          <p:cNvSpPr>
            <a:spLocks noGrp="1"/>
          </p:cNvSpPr>
          <p:nvPr>
            <p:ph type="body" sz="half" idx="15"/>
          </p:nvPr>
        </p:nvSpPr>
        <p:spPr>
          <a:xfrm>
            <a:off x="1337282" y="4092640"/>
            <a:ext cx="2927350" cy="2476983"/>
          </a:xfrm>
        </p:spPr>
        <p:txBody>
          <a:bodyPr>
            <a:normAutofit/>
          </a:bodyPr>
          <a:lstStyle/>
          <a:p>
            <a:pPr marL="285750" indent="-285750">
              <a:lnSpc>
                <a:spcPct val="100000"/>
              </a:lnSpc>
              <a:spcBef>
                <a:spcPts val="0"/>
              </a:spcBef>
            </a:pPr>
            <a:r>
              <a:rPr lang="en-US" sz="2400" dirty="0" smtClean="0">
                <a:solidFill>
                  <a:schemeClr val="tx1"/>
                </a:solidFill>
              </a:rPr>
              <a:t>Formal data analysis isn’t required for educators to know which students are most in need of interventions</a:t>
            </a:r>
            <a:endParaRPr lang="en-US" sz="2400" dirty="0">
              <a:solidFill>
                <a:schemeClr val="tx1"/>
              </a:solidFill>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1800" dirty="0"/>
          </a:p>
        </p:txBody>
      </p:sp>
      <p:sp>
        <p:nvSpPr>
          <p:cNvPr id="5" name="Text Placeholder 4"/>
          <p:cNvSpPr>
            <a:spLocks noGrp="1"/>
          </p:cNvSpPr>
          <p:nvPr>
            <p:ph type="body" sz="quarter" idx="3"/>
          </p:nvPr>
        </p:nvSpPr>
        <p:spPr>
          <a:xfrm>
            <a:off x="4587994" y="2051186"/>
            <a:ext cx="2936241" cy="1427092"/>
          </a:xfrm>
        </p:spPr>
        <p:txBody>
          <a:bodyPr/>
          <a:lstStyle/>
          <a:p>
            <a:r>
              <a:rPr lang="en-US" dirty="0" smtClean="0">
                <a:solidFill>
                  <a:schemeClr val="accent1">
                    <a:lumMod val="40000"/>
                    <a:lumOff val="60000"/>
                  </a:schemeClr>
                </a:solidFill>
              </a:rPr>
              <a:t>It is possible to make meaningful predictions early in the term</a:t>
            </a:r>
            <a:endParaRPr lang="en-US" dirty="0">
              <a:solidFill>
                <a:schemeClr val="accent1">
                  <a:lumMod val="40000"/>
                  <a:lumOff val="60000"/>
                </a:schemeClr>
              </a:solidFill>
            </a:endParaRPr>
          </a:p>
        </p:txBody>
      </p:sp>
      <p:sp>
        <p:nvSpPr>
          <p:cNvPr id="6" name="Text Placeholder 5"/>
          <p:cNvSpPr>
            <a:spLocks noGrp="1"/>
          </p:cNvSpPr>
          <p:nvPr>
            <p:ph type="body" sz="half" idx="16"/>
          </p:nvPr>
        </p:nvSpPr>
        <p:spPr>
          <a:xfrm>
            <a:off x="4577441" y="4069036"/>
            <a:ext cx="2946794" cy="2476985"/>
          </a:xfrm>
        </p:spPr>
        <p:txBody>
          <a:bodyPr>
            <a:normAutofit/>
          </a:bodyPr>
          <a:lstStyle/>
          <a:p>
            <a:pPr marL="285750" indent="-285750">
              <a:lnSpc>
                <a:spcPct val="100000"/>
              </a:lnSpc>
              <a:spcBef>
                <a:spcPts val="0"/>
              </a:spcBef>
            </a:pPr>
            <a:r>
              <a:rPr lang="en-US" sz="2400" dirty="0" smtClean="0">
                <a:solidFill>
                  <a:schemeClr val="tx1"/>
                </a:solidFill>
              </a:rPr>
              <a:t>More “pass” students will be misclassified and so will receive unnecessary interventions</a:t>
            </a:r>
            <a:endParaRPr lang="en-US" sz="2400" dirty="0">
              <a:solidFill>
                <a:schemeClr val="tx1"/>
              </a:solidFill>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1700" dirty="0"/>
          </a:p>
        </p:txBody>
      </p:sp>
      <p:sp>
        <p:nvSpPr>
          <p:cNvPr id="7" name="Text Placeholder 6"/>
          <p:cNvSpPr>
            <a:spLocks noGrp="1"/>
          </p:cNvSpPr>
          <p:nvPr>
            <p:ph type="body" sz="quarter" idx="13"/>
          </p:nvPr>
        </p:nvSpPr>
        <p:spPr>
          <a:xfrm>
            <a:off x="7828080" y="2051186"/>
            <a:ext cx="2932113" cy="1775790"/>
          </a:xfrm>
        </p:spPr>
        <p:txBody>
          <a:bodyPr/>
          <a:lstStyle/>
          <a:p>
            <a:r>
              <a:rPr lang="en-US" dirty="0" smtClean="0">
                <a:solidFill>
                  <a:schemeClr val="accent1">
                    <a:lumMod val="40000"/>
                    <a:lumOff val="60000"/>
                  </a:schemeClr>
                </a:solidFill>
              </a:rPr>
              <a:t>Demographic and social information in this dataset is not predictive of final grades</a:t>
            </a:r>
            <a:endParaRPr lang="en-US" dirty="0">
              <a:solidFill>
                <a:schemeClr val="accent1">
                  <a:lumMod val="40000"/>
                  <a:lumOff val="60000"/>
                </a:schemeClr>
              </a:solidFill>
            </a:endParaRPr>
          </a:p>
        </p:txBody>
      </p:sp>
      <p:sp>
        <p:nvSpPr>
          <p:cNvPr id="8" name="Text Placeholder 7"/>
          <p:cNvSpPr>
            <a:spLocks noGrp="1"/>
          </p:cNvSpPr>
          <p:nvPr>
            <p:ph type="body" sz="half" idx="17"/>
          </p:nvPr>
        </p:nvSpPr>
        <p:spPr>
          <a:xfrm>
            <a:off x="7837044" y="4069035"/>
            <a:ext cx="2932113" cy="2476986"/>
          </a:xfrm>
        </p:spPr>
        <p:txBody>
          <a:bodyPr>
            <a:normAutofit/>
          </a:bodyPr>
          <a:lstStyle/>
          <a:p>
            <a:pPr marL="285750" indent="-285750">
              <a:lnSpc>
                <a:spcPct val="100000"/>
              </a:lnSpc>
              <a:spcBef>
                <a:spcPts val="0"/>
              </a:spcBef>
            </a:pPr>
            <a:r>
              <a:rPr lang="en-US" sz="2400" dirty="0" smtClean="0">
                <a:solidFill>
                  <a:schemeClr val="tx1"/>
                </a:solidFill>
              </a:rPr>
              <a:t>Consider other factors?</a:t>
            </a:r>
          </a:p>
          <a:p>
            <a:pPr marL="285750" indent="-285750">
              <a:lnSpc>
                <a:spcPct val="100000"/>
              </a:lnSpc>
              <a:spcBef>
                <a:spcPts val="0"/>
              </a:spcBef>
            </a:pPr>
            <a:r>
              <a:rPr lang="en-US" sz="2400" dirty="0" smtClean="0">
                <a:solidFill>
                  <a:schemeClr val="accent3">
                    <a:lumMod val="40000"/>
                    <a:lumOff val="60000"/>
                  </a:schemeClr>
                </a:solidFill>
              </a:rPr>
              <a:t> </a:t>
            </a:r>
            <a:r>
              <a:rPr lang="en-US" sz="1900" dirty="0" smtClean="0">
                <a:solidFill>
                  <a:schemeClr val="accent3">
                    <a:lumMod val="40000"/>
                    <a:lumOff val="60000"/>
                  </a:schemeClr>
                </a:solidFill>
              </a:rPr>
              <a:t>Family income, food security, incarcerated parent, drug use, pregnancy/parenting, home language</a:t>
            </a:r>
            <a:r>
              <a:rPr lang="is-IS" sz="1900" dirty="0" smtClean="0">
                <a:solidFill>
                  <a:schemeClr val="accent3">
                    <a:lumMod val="40000"/>
                    <a:lumOff val="60000"/>
                  </a:schemeClr>
                </a:solidFill>
              </a:rPr>
              <a:t>…</a:t>
            </a:r>
            <a:endParaRPr lang="en-US" sz="1900" dirty="0">
              <a:solidFill>
                <a:schemeClr val="accent3">
                  <a:lumMod val="40000"/>
                  <a:lumOff val="60000"/>
                </a:schemeClr>
              </a:solidFill>
            </a:endParaRPr>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2400" dirty="0">
              <a:solidFill>
                <a:schemeClr val="accent1">
                  <a:lumMod val="40000"/>
                  <a:lumOff val="60000"/>
                </a:schemeClr>
              </a:solidFill>
            </a:endParaRPr>
          </a:p>
        </p:txBody>
      </p:sp>
    </p:spTree>
    <p:extLst>
      <p:ext uri="{BB962C8B-B14F-4D97-AF65-F5344CB8AC3E}">
        <p14:creationId xmlns:p14="http://schemas.microsoft.com/office/powerpoint/2010/main" val="1610138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9810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80522"/>
            <a:ext cx="9144000" cy="2924996"/>
          </a:xfrm>
        </p:spPr>
        <p:txBody>
          <a:bodyPr>
            <a:normAutofit fontScale="90000"/>
          </a:bodyPr>
          <a:lstStyle/>
          <a:p>
            <a:r>
              <a:rPr lang="en-US" sz="7200" dirty="0"/>
              <a:t>w</a:t>
            </a:r>
            <a:r>
              <a:rPr lang="en-US" sz="7200" dirty="0" smtClean="0"/>
              <a:t>ho is</a:t>
            </a:r>
            <a:br>
              <a:rPr lang="en-US" sz="7200" dirty="0" smtClean="0"/>
            </a:br>
            <a:r>
              <a:rPr lang="en-US" sz="7200" dirty="0" smtClean="0">
                <a:solidFill>
                  <a:schemeClr val="accent3">
                    <a:lumMod val="40000"/>
                    <a:lumOff val="60000"/>
                  </a:schemeClr>
                </a:solidFill>
              </a:rPr>
              <a:t>at high risk </a:t>
            </a:r>
            <a:r>
              <a:rPr lang="en-US" sz="7200" dirty="0" smtClean="0"/>
              <a:t/>
            </a:r>
            <a:br>
              <a:rPr lang="en-US" sz="7200" dirty="0" smtClean="0"/>
            </a:br>
            <a:r>
              <a:rPr lang="en-US" sz="7200" dirty="0" smtClean="0"/>
              <a:t>of failing?</a:t>
            </a:r>
            <a:endParaRPr lang="en-US" sz="7200" dirty="0"/>
          </a:p>
        </p:txBody>
      </p:sp>
      <p:sp>
        <p:nvSpPr>
          <p:cNvPr id="3" name="Subtitle 2"/>
          <p:cNvSpPr>
            <a:spLocks noGrp="1"/>
          </p:cNvSpPr>
          <p:nvPr>
            <p:ph type="subTitle" idx="1"/>
          </p:nvPr>
        </p:nvSpPr>
        <p:spPr>
          <a:xfrm>
            <a:off x="2209800" y="2051105"/>
            <a:ext cx="9144000" cy="1129417"/>
          </a:xfrm>
        </p:spPr>
        <p:txBody>
          <a:bodyPr/>
          <a:lstStyle/>
          <a:p>
            <a:r>
              <a:rPr lang="en-US" dirty="0" smtClean="0"/>
              <a:t>Can we predict</a:t>
            </a:r>
            <a:endParaRPr lang="en-US" dirty="0"/>
          </a:p>
        </p:txBody>
      </p:sp>
    </p:spTree>
    <p:extLst>
      <p:ext uri="{BB962C8B-B14F-4D97-AF65-F5344CB8AC3E}">
        <p14:creationId xmlns:p14="http://schemas.microsoft.com/office/powerpoint/2010/main" val="148792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558800"/>
            <a:ext cx="10058400" cy="5160495"/>
          </a:xfrm>
          <a:prstGeom prst="rect">
            <a:avLst/>
          </a:prstGeom>
        </p:spPr>
      </p:pic>
    </p:spTree>
    <p:extLst>
      <p:ext uri="{BB962C8B-B14F-4D97-AF65-F5344CB8AC3E}">
        <p14:creationId xmlns:p14="http://schemas.microsoft.com/office/powerpoint/2010/main" val="29775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r>
              <a:rPr lang="en-US" dirty="0" smtClean="0"/>
              <a:t>Data was very clean, no missing values, in tidy format</a:t>
            </a:r>
          </a:p>
          <a:p>
            <a:r>
              <a:rPr lang="en-US" dirty="0"/>
              <a:t>T</a:t>
            </a:r>
            <a:r>
              <a:rPr lang="en-US" dirty="0" smtClean="0"/>
              <a:t>wo different files, one Portuguese grades, one math grades</a:t>
            </a:r>
          </a:p>
          <a:p>
            <a:r>
              <a:rPr lang="en-US" dirty="0" smtClean="0"/>
              <a:t>Combined the datasets into one with a new variable, “course”</a:t>
            </a:r>
          </a:p>
          <a:p>
            <a:r>
              <a:rPr lang="en-US" dirty="0" smtClean="0"/>
              <a:t>Also created a second version of the dataset in which G3 was recast from a numeric to a factor variable “outcome” with two levels, “pass” and “fail”</a:t>
            </a:r>
            <a:endParaRPr lang="en-US" dirty="0"/>
          </a:p>
        </p:txBody>
      </p:sp>
    </p:spTree>
    <p:extLst>
      <p:ext uri="{BB962C8B-B14F-4D97-AF65-F5344CB8AC3E}">
        <p14:creationId xmlns:p14="http://schemas.microsoft.com/office/powerpoint/2010/main" val="419252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80522"/>
            <a:ext cx="9144000" cy="2924996"/>
          </a:xfrm>
        </p:spPr>
        <p:txBody>
          <a:bodyPr>
            <a:normAutofit fontScale="90000"/>
          </a:bodyPr>
          <a:lstStyle/>
          <a:p>
            <a:r>
              <a:rPr lang="en-US" sz="7200" dirty="0"/>
              <a:t>u</a:t>
            </a:r>
            <a:r>
              <a:rPr lang="en-US" sz="7200" dirty="0" smtClean="0"/>
              <a:t>sing </a:t>
            </a:r>
            <a:br>
              <a:rPr lang="en-US" sz="7200" dirty="0" smtClean="0"/>
            </a:br>
            <a:r>
              <a:rPr lang="en-US" sz="7200" dirty="0" smtClean="0">
                <a:solidFill>
                  <a:schemeClr val="accent3">
                    <a:lumMod val="40000"/>
                    <a:lumOff val="60000"/>
                  </a:schemeClr>
                </a:solidFill>
              </a:rPr>
              <a:t>midterm grades </a:t>
            </a:r>
            <a:r>
              <a:rPr lang="en-US" sz="7200" dirty="0" smtClean="0"/>
              <a:t/>
            </a:r>
            <a:br>
              <a:rPr lang="en-US" sz="7200" dirty="0" smtClean="0"/>
            </a:br>
            <a:r>
              <a:rPr lang="en-US" sz="7200" dirty="0" smtClean="0"/>
              <a:t>as predictors?</a:t>
            </a:r>
            <a:endParaRPr lang="en-US" sz="7200" dirty="0"/>
          </a:p>
        </p:txBody>
      </p:sp>
      <p:sp>
        <p:nvSpPr>
          <p:cNvPr id="3" name="Subtitle 2"/>
          <p:cNvSpPr>
            <a:spLocks noGrp="1"/>
          </p:cNvSpPr>
          <p:nvPr>
            <p:ph type="subTitle" idx="1"/>
          </p:nvPr>
        </p:nvSpPr>
        <p:spPr>
          <a:xfrm>
            <a:off x="2209800" y="2051105"/>
            <a:ext cx="9144000" cy="1129417"/>
          </a:xfrm>
        </p:spPr>
        <p:txBody>
          <a:bodyPr/>
          <a:lstStyle/>
          <a:p>
            <a:r>
              <a:rPr lang="en-US" dirty="0" smtClean="0"/>
              <a:t>Can we predict who is at risk of failing</a:t>
            </a:r>
            <a:endParaRPr lang="en-US" dirty="0"/>
          </a:p>
        </p:txBody>
      </p:sp>
    </p:spTree>
    <p:extLst>
      <p:ext uri="{BB962C8B-B14F-4D97-AF65-F5344CB8AC3E}">
        <p14:creationId xmlns:p14="http://schemas.microsoft.com/office/powerpoint/2010/main" val="1174559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l="616" r="616"/>
          <a:stretch>
            <a:fillRect/>
          </a:stretch>
        </p:blipFill>
        <p:spPr/>
      </p:pic>
      <p:sp>
        <p:nvSpPr>
          <p:cNvPr id="4" name="Text Placeholder 3"/>
          <p:cNvSpPr>
            <a:spLocks noGrp="1"/>
          </p:cNvSpPr>
          <p:nvPr>
            <p:ph type="body" sz="half" idx="2"/>
          </p:nvPr>
        </p:nvSpPr>
        <p:spPr/>
        <p:txBody>
          <a:bodyPr>
            <a:normAutofit/>
          </a:bodyPr>
          <a:lstStyle/>
          <a:p>
            <a:pPr marL="285750" indent="-285750">
              <a:buFont typeface="Arial" charset="0"/>
              <a:buChar char="•"/>
            </a:pPr>
            <a:r>
              <a:rPr lang="en-US" sz="2800" dirty="0" smtClean="0"/>
              <a:t>A</a:t>
            </a:r>
            <a:r>
              <a:rPr lang="en-US" sz="2800" dirty="0"/>
              <a:t> </a:t>
            </a:r>
            <a:r>
              <a:rPr lang="en-US" sz="2800" dirty="0" smtClean="0"/>
              <a:t>linear model predicts most but not all students’ final grades.</a:t>
            </a:r>
          </a:p>
          <a:p>
            <a:pPr marL="285750" indent="-285750">
              <a:buFont typeface="Arial" charset="0"/>
              <a:buChar char="•"/>
            </a:pPr>
            <a:r>
              <a:rPr lang="en-US" sz="2800" b="1" i="1" dirty="0" smtClean="0"/>
              <a:t>Can a non-linear model do any better?</a:t>
            </a:r>
            <a:endParaRPr lang="en-US" sz="2800" b="1" i="1" dirty="0"/>
          </a:p>
        </p:txBody>
      </p:sp>
      <p:sp>
        <p:nvSpPr>
          <p:cNvPr id="11" name="Freeform 10"/>
          <p:cNvSpPr/>
          <p:nvPr/>
        </p:nvSpPr>
        <p:spPr>
          <a:xfrm>
            <a:off x="6241774" y="1099930"/>
            <a:ext cx="4852272" cy="3511827"/>
          </a:xfrm>
          <a:custGeom>
            <a:avLst/>
            <a:gdLst>
              <a:gd name="connsiteX0" fmla="*/ 2928730 w 4852272"/>
              <a:gd name="connsiteY0" fmla="*/ 463827 h 3511827"/>
              <a:gd name="connsiteX1" fmla="*/ 2875722 w 4852272"/>
              <a:gd name="connsiteY1" fmla="*/ 477079 h 3511827"/>
              <a:gd name="connsiteX2" fmla="*/ 2729948 w 4852272"/>
              <a:gd name="connsiteY2" fmla="*/ 490331 h 3511827"/>
              <a:gd name="connsiteX3" fmla="*/ 2650435 w 4852272"/>
              <a:gd name="connsiteY3" fmla="*/ 516835 h 3511827"/>
              <a:gd name="connsiteX4" fmla="*/ 2570922 w 4852272"/>
              <a:gd name="connsiteY4" fmla="*/ 556592 h 3511827"/>
              <a:gd name="connsiteX5" fmla="*/ 2464904 w 4852272"/>
              <a:gd name="connsiteY5" fmla="*/ 583096 h 3511827"/>
              <a:gd name="connsiteX6" fmla="*/ 2345635 w 4852272"/>
              <a:gd name="connsiteY6" fmla="*/ 636105 h 3511827"/>
              <a:gd name="connsiteX7" fmla="*/ 2279374 w 4852272"/>
              <a:gd name="connsiteY7" fmla="*/ 649357 h 3511827"/>
              <a:gd name="connsiteX8" fmla="*/ 2186609 w 4852272"/>
              <a:gd name="connsiteY8" fmla="*/ 675861 h 3511827"/>
              <a:gd name="connsiteX9" fmla="*/ 2067339 w 4852272"/>
              <a:gd name="connsiteY9" fmla="*/ 742122 h 3511827"/>
              <a:gd name="connsiteX10" fmla="*/ 2027583 w 4852272"/>
              <a:gd name="connsiteY10" fmla="*/ 768627 h 3511827"/>
              <a:gd name="connsiteX11" fmla="*/ 1974574 w 4852272"/>
              <a:gd name="connsiteY11" fmla="*/ 795131 h 3511827"/>
              <a:gd name="connsiteX12" fmla="*/ 1908313 w 4852272"/>
              <a:gd name="connsiteY12" fmla="*/ 821635 h 3511827"/>
              <a:gd name="connsiteX13" fmla="*/ 1789043 w 4852272"/>
              <a:gd name="connsiteY13" fmla="*/ 927653 h 3511827"/>
              <a:gd name="connsiteX14" fmla="*/ 1630017 w 4852272"/>
              <a:gd name="connsiteY14" fmla="*/ 1033670 h 3511827"/>
              <a:gd name="connsiteX15" fmla="*/ 1577009 w 4852272"/>
              <a:gd name="connsiteY15" fmla="*/ 1060174 h 3511827"/>
              <a:gd name="connsiteX16" fmla="*/ 1457739 w 4852272"/>
              <a:gd name="connsiteY16" fmla="*/ 1139687 h 3511827"/>
              <a:gd name="connsiteX17" fmla="*/ 1417983 w 4852272"/>
              <a:gd name="connsiteY17" fmla="*/ 1152940 h 3511827"/>
              <a:gd name="connsiteX18" fmla="*/ 1351722 w 4852272"/>
              <a:gd name="connsiteY18" fmla="*/ 1192696 h 3511827"/>
              <a:gd name="connsiteX19" fmla="*/ 1272209 w 4852272"/>
              <a:gd name="connsiteY19" fmla="*/ 1285461 h 3511827"/>
              <a:gd name="connsiteX20" fmla="*/ 1219200 w 4852272"/>
              <a:gd name="connsiteY20" fmla="*/ 1325218 h 3511827"/>
              <a:gd name="connsiteX21" fmla="*/ 1126435 w 4852272"/>
              <a:gd name="connsiteY21" fmla="*/ 1417983 h 3511827"/>
              <a:gd name="connsiteX22" fmla="*/ 1046922 w 4852272"/>
              <a:gd name="connsiteY22" fmla="*/ 1537253 h 3511827"/>
              <a:gd name="connsiteX23" fmla="*/ 980661 w 4852272"/>
              <a:gd name="connsiteY23" fmla="*/ 1616766 h 3511827"/>
              <a:gd name="connsiteX24" fmla="*/ 967409 w 4852272"/>
              <a:gd name="connsiteY24" fmla="*/ 1656522 h 3511827"/>
              <a:gd name="connsiteX25" fmla="*/ 954156 w 4852272"/>
              <a:gd name="connsiteY25" fmla="*/ 1709531 h 3511827"/>
              <a:gd name="connsiteX26" fmla="*/ 781878 w 4852272"/>
              <a:gd name="connsiteY26" fmla="*/ 1789044 h 3511827"/>
              <a:gd name="connsiteX27" fmla="*/ 649356 w 4852272"/>
              <a:gd name="connsiteY27" fmla="*/ 1921566 h 3511827"/>
              <a:gd name="connsiteX28" fmla="*/ 596348 w 4852272"/>
              <a:gd name="connsiteY28" fmla="*/ 1974574 h 3511827"/>
              <a:gd name="connsiteX29" fmla="*/ 556591 w 4852272"/>
              <a:gd name="connsiteY29" fmla="*/ 2040835 h 3511827"/>
              <a:gd name="connsiteX30" fmla="*/ 463826 w 4852272"/>
              <a:gd name="connsiteY30" fmla="*/ 2133600 h 3511827"/>
              <a:gd name="connsiteX31" fmla="*/ 357809 w 4852272"/>
              <a:gd name="connsiteY31" fmla="*/ 2292627 h 3511827"/>
              <a:gd name="connsiteX32" fmla="*/ 265043 w 4852272"/>
              <a:gd name="connsiteY32" fmla="*/ 2411896 h 3511827"/>
              <a:gd name="connsiteX33" fmla="*/ 212035 w 4852272"/>
              <a:gd name="connsiteY33" fmla="*/ 2544418 h 3511827"/>
              <a:gd name="connsiteX34" fmla="*/ 172278 w 4852272"/>
              <a:gd name="connsiteY34" fmla="*/ 2623931 h 3511827"/>
              <a:gd name="connsiteX35" fmla="*/ 145774 w 4852272"/>
              <a:gd name="connsiteY35" fmla="*/ 2690192 h 3511827"/>
              <a:gd name="connsiteX36" fmla="*/ 66261 w 4852272"/>
              <a:gd name="connsiteY36" fmla="*/ 2941983 h 3511827"/>
              <a:gd name="connsiteX37" fmla="*/ 26504 w 4852272"/>
              <a:gd name="connsiteY37" fmla="*/ 3101009 h 3511827"/>
              <a:gd name="connsiteX38" fmla="*/ 13252 w 4852272"/>
              <a:gd name="connsiteY38" fmla="*/ 3154018 h 3511827"/>
              <a:gd name="connsiteX39" fmla="*/ 0 w 4852272"/>
              <a:gd name="connsiteY39" fmla="*/ 3246783 h 3511827"/>
              <a:gd name="connsiteX40" fmla="*/ 13252 w 4852272"/>
              <a:gd name="connsiteY40" fmla="*/ 3366053 h 3511827"/>
              <a:gd name="connsiteX41" fmla="*/ 66261 w 4852272"/>
              <a:gd name="connsiteY41" fmla="*/ 3405809 h 3511827"/>
              <a:gd name="connsiteX42" fmla="*/ 212035 w 4852272"/>
              <a:gd name="connsiteY42" fmla="*/ 3445566 h 3511827"/>
              <a:gd name="connsiteX43" fmla="*/ 331304 w 4852272"/>
              <a:gd name="connsiteY43" fmla="*/ 3458818 h 3511827"/>
              <a:gd name="connsiteX44" fmla="*/ 424069 w 4852272"/>
              <a:gd name="connsiteY44" fmla="*/ 3485322 h 3511827"/>
              <a:gd name="connsiteX45" fmla="*/ 781878 w 4852272"/>
              <a:gd name="connsiteY45" fmla="*/ 3511827 h 3511827"/>
              <a:gd name="connsiteX46" fmla="*/ 1338469 w 4852272"/>
              <a:gd name="connsiteY46" fmla="*/ 3472070 h 3511827"/>
              <a:gd name="connsiteX47" fmla="*/ 1417983 w 4852272"/>
              <a:gd name="connsiteY47" fmla="*/ 3419061 h 3511827"/>
              <a:gd name="connsiteX48" fmla="*/ 1656522 w 4852272"/>
              <a:gd name="connsiteY48" fmla="*/ 3273287 h 3511827"/>
              <a:gd name="connsiteX49" fmla="*/ 1722783 w 4852272"/>
              <a:gd name="connsiteY49" fmla="*/ 3207027 h 3511827"/>
              <a:gd name="connsiteX50" fmla="*/ 1895061 w 4852272"/>
              <a:gd name="connsiteY50" fmla="*/ 3101009 h 3511827"/>
              <a:gd name="connsiteX51" fmla="*/ 2080591 w 4852272"/>
              <a:gd name="connsiteY51" fmla="*/ 3008244 h 3511827"/>
              <a:gd name="connsiteX52" fmla="*/ 2133600 w 4852272"/>
              <a:gd name="connsiteY52" fmla="*/ 2968487 h 3511827"/>
              <a:gd name="connsiteX53" fmla="*/ 2226365 w 4852272"/>
              <a:gd name="connsiteY53" fmla="*/ 2928731 h 3511827"/>
              <a:gd name="connsiteX54" fmla="*/ 2332383 w 4852272"/>
              <a:gd name="connsiteY54" fmla="*/ 2849218 h 3511827"/>
              <a:gd name="connsiteX55" fmla="*/ 2385391 w 4852272"/>
              <a:gd name="connsiteY55" fmla="*/ 2796209 h 3511827"/>
              <a:gd name="connsiteX56" fmla="*/ 2464904 w 4852272"/>
              <a:gd name="connsiteY56" fmla="*/ 2756453 h 3511827"/>
              <a:gd name="connsiteX57" fmla="*/ 2610678 w 4852272"/>
              <a:gd name="connsiteY57" fmla="*/ 2637183 h 3511827"/>
              <a:gd name="connsiteX58" fmla="*/ 2650435 w 4852272"/>
              <a:gd name="connsiteY58" fmla="*/ 2597427 h 3511827"/>
              <a:gd name="connsiteX59" fmla="*/ 2703443 w 4852272"/>
              <a:gd name="connsiteY59" fmla="*/ 2557670 h 3511827"/>
              <a:gd name="connsiteX60" fmla="*/ 2756452 w 4852272"/>
              <a:gd name="connsiteY60" fmla="*/ 2491409 h 3511827"/>
              <a:gd name="connsiteX61" fmla="*/ 2835965 w 4852272"/>
              <a:gd name="connsiteY61" fmla="*/ 2438400 h 3511827"/>
              <a:gd name="connsiteX62" fmla="*/ 2941983 w 4852272"/>
              <a:gd name="connsiteY62" fmla="*/ 2345635 h 3511827"/>
              <a:gd name="connsiteX63" fmla="*/ 2994991 w 4852272"/>
              <a:gd name="connsiteY63" fmla="*/ 2305879 h 3511827"/>
              <a:gd name="connsiteX64" fmla="*/ 3074504 w 4852272"/>
              <a:gd name="connsiteY64" fmla="*/ 2252870 h 3511827"/>
              <a:gd name="connsiteX65" fmla="*/ 3167269 w 4852272"/>
              <a:gd name="connsiteY65" fmla="*/ 2133600 h 3511827"/>
              <a:gd name="connsiteX66" fmla="*/ 3220278 w 4852272"/>
              <a:gd name="connsiteY66" fmla="*/ 2067340 h 3511827"/>
              <a:gd name="connsiteX67" fmla="*/ 3379304 w 4852272"/>
              <a:gd name="connsiteY67" fmla="*/ 1948070 h 3511827"/>
              <a:gd name="connsiteX68" fmla="*/ 3485322 w 4852272"/>
              <a:gd name="connsiteY68" fmla="*/ 1895061 h 3511827"/>
              <a:gd name="connsiteX69" fmla="*/ 3591339 w 4852272"/>
              <a:gd name="connsiteY69" fmla="*/ 1828800 h 3511827"/>
              <a:gd name="connsiteX70" fmla="*/ 3723861 w 4852272"/>
              <a:gd name="connsiteY70" fmla="*/ 1775792 h 3511827"/>
              <a:gd name="connsiteX71" fmla="*/ 3909391 w 4852272"/>
              <a:gd name="connsiteY71" fmla="*/ 1630018 h 3511827"/>
              <a:gd name="connsiteX72" fmla="*/ 3935896 w 4852272"/>
              <a:gd name="connsiteY72" fmla="*/ 1590261 h 3511827"/>
              <a:gd name="connsiteX73" fmla="*/ 3949148 w 4852272"/>
              <a:gd name="connsiteY73" fmla="*/ 1550505 h 3511827"/>
              <a:gd name="connsiteX74" fmla="*/ 4121426 w 4852272"/>
              <a:gd name="connsiteY74" fmla="*/ 1391479 h 3511827"/>
              <a:gd name="connsiteX75" fmla="*/ 4187687 w 4852272"/>
              <a:gd name="connsiteY75" fmla="*/ 1325218 h 3511827"/>
              <a:gd name="connsiteX76" fmla="*/ 4267200 w 4852272"/>
              <a:gd name="connsiteY76" fmla="*/ 1272209 h 3511827"/>
              <a:gd name="connsiteX77" fmla="*/ 4320209 w 4852272"/>
              <a:gd name="connsiteY77" fmla="*/ 1205948 h 3511827"/>
              <a:gd name="connsiteX78" fmla="*/ 4452730 w 4852272"/>
              <a:gd name="connsiteY78" fmla="*/ 1086679 h 3511827"/>
              <a:gd name="connsiteX79" fmla="*/ 4532243 w 4852272"/>
              <a:gd name="connsiteY79" fmla="*/ 967409 h 3511827"/>
              <a:gd name="connsiteX80" fmla="*/ 4585252 w 4852272"/>
              <a:gd name="connsiteY80" fmla="*/ 927653 h 3511827"/>
              <a:gd name="connsiteX81" fmla="*/ 4611756 w 4852272"/>
              <a:gd name="connsiteY81" fmla="*/ 887896 h 3511827"/>
              <a:gd name="connsiteX82" fmla="*/ 4638261 w 4852272"/>
              <a:gd name="connsiteY82" fmla="*/ 861392 h 3511827"/>
              <a:gd name="connsiteX83" fmla="*/ 4664765 w 4852272"/>
              <a:gd name="connsiteY83" fmla="*/ 781879 h 3511827"/>
              <a:gd name="connsiteX84" fmla="*/ 4704522 w 4852272"/>
              <a:gd name="connsiteY84" fmla="*/ 742122 h 3511827"/>
              <a:gd name="connsiteX85" fmla="*/ 4757530 w 4852272"/>
              <a:gd name="connsiteY85" fmla="*/ 662609 h 3511827"/>
              <a:gd name="connsiteX86" fmla="*/ 4810539 w 4852272"/>
              <a:gd name="connsiteY86" fmla="*/ 556592 h 3511827"/>
              <a:gd name="connsiteX87" fmla="*/ 4823791 w 4852272"/>
              <a:gd name="connsiteY87" fmla="*/ 503583 h 3511827"/>
              <a:gd name="connsiteX88" fmla="*/ 4850296 w 4852272"/>
              <a:gd name="connsiteY88" fmla="*/ 450574 h 3511827"/>
              <a:gd name="connsiteX89" fmla="*/ 4784035 w 4852272"/>
              <a:gd name="connsiteY89" fmla="*/ 185531 h 3511827"/>
              <a:gd name="connsiteX90" fmla="*/ 4757530 w 4852272"/>
              <a:gd name="connsiteY90" fmla="*/ 145774 h 3511827"/>
              <a:gd name="connsiteX91" fmla="*/ 4678017 w 4852272"/>
              <a:gd name="connsiteY91" fmla="*/ 79513 h 3511827"/>
              <a:gd name="connsiteX92" fmla="*/ 4611756 w 4852272"/>
              <a:gd name="connsiteY92" fmla="*/ 39757 h 3511827"/>
              <a:gd name="connsiteX93" fmla="*/ 4532243 w 4852272"/>
              <a:gd name="connsiteY93" fmla="*/ 13253 h 3511827"/>
              <a:gd name="connsiteX94" fmla="*/ 4492487 w 4852272"/>
              <a:gd name="connsiteY94" fmla="*/ 0 h 3511827"/>
              <a:gd name="connsiteX95" fmla="*/ 4174435 w 4852272"/>
              <a:gd name="connsiteY95" fmla="*/ 13253 h 3511827"/>
              <a:gd name="connsiteX96" fmla="*/ 4108174 w 4852272"/>
              <a:gd name="connsiteY96" fmla="*/ 53009 h 3511827"/>
              <a:gd name="connsiteX97" fmla="*/ 3988904 w 4852272"/>
              <a:gd name="connsiteY97" fmla="*/ 145774 h 3511827"/>
              <a:gd name="connsiteX98" fmla="*/ 3935896 w 4852272"/>
              <a:gd name="connsiteY98" fmla="*/ 198783 h 3511827"/>
              <a:gd name="connsiteX99" fmla="*/ 3829878 w 4852272"/>
              <a:gd name="connsiteY99" fmla="*/ 251792 h 3511827"/>
              <a:gd name="connsiteX100" fmla="*/ 3763617 w 4852272"/>
              <a:gd name="connsiteY100" fmla="*/ 291548 h 3511827"/>
              <a:gd name="connsiteX101" fmla="*/ 3657600 w 4852272"/>
              <a:gd name="connsiteY101" fmla="*/ 384313 h 3511827"/>
              <a:gd name="connsiteX102" fmla="*/ 3604591 w 4852272"/>
              <a:gd name="connsiteY102" fmla="*/ 410818 h 3511827"/>
              <a:gd name="connsiteX103" fmla="*/ 3432313 w 4852272"/>
              <a:gd name="connsiteY103" fmla="*/ 503583 h 3511827"/>
              <a:gd name="connsiteX104" fmla="*/ 3366052 w 4852272"/>
              <a:gd name="connsiteY104" fmla="*/ 530087 h 3511827"/>
              <a:gd name="connsiteX105" fmla="*/ 3313043 w 4852272"/>
              <a:gd name="connsiteY105" fmla="*/ 556592 h 3511827"/>
              <a:gd name="connsiteX106" fmla="*/ 3246783 w 4852272"/>
              <a:gd name="connsiteY106" fmla="*/ 569844 h 3511827"/>
              <a:gd name="connsiteX107" fmla="*/ 3087756 w 4852272"/>
              <a:gd name="connsiteY107" fmla="*/ 622853 h 3511827"/>
              <a:gd name="connsiteX108" fmla="*/ 3048000 w 4852272"/>
              <a:gd name="connsiteY108" fmla="*/ 636105 h 3511827"/>
              <a:gd name="connsiteX109" fmla="*/ 2597426 w 4852272"/>
              <a:gd name="connsiteY109" fmla="*/ 662609 h 3511827"/>
              <a:gd name="connsiteX110" fmla="*/ 2438400 w 4852272"/>
              <a:gd name="connsiteY110" fmla="*/ 689113 h 3511827"/>
              <a:gd name="connsiteX111" fmla="*/ 2292626 w 4852272"/>
              <a:gd name="connsiteY111" fmla="*/ 755374 h 3511827"/>
              <a:gd name="connsiteX112" fmla="*/ 2186609 w 4852272"/>
              <a:gd name="connsiteY112" fmla="*/ 781879 h 3511827"/>
              <a:gd name="connsiteX113" fmla="*/ 2120348 w 4852272"/>
              <a:gd name="connsiteY113" fmla="*/ 808383 h 3511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852272" h="3511827">
                <a:moveTo>
                  <a:pt x="2928730" y="463827"/>
                </a:moveTo>
                <a:cubicBezTo>
                  <a:pt x="2911061" y="468244"/>
                  <a:pt x="2893775" y="474672"/>
                  <a:pt x="2875722" y="477079"/>
                </a:cubicBezTo>
                <a:cubicBezTo>
                  <a:pt x="2827358" y="483527"/>
                  <a:pt x="2777997" y="481852"/>
                  <a:pt x="2729948" y="490331"/>
                </a:cubicBezTo>
                <a:cubicBezTo>
                  <a:pt x="2702435" y="495186"/>
                  <a:pt x="2650435" y="516835"/>
                  <a:pt x="2650435" y="516835"/>
                </a:cubicBezTo>
                <a:cubicBezTo>
                  <a:pt x="2608680" y="544672"/>
                  <a:pt x="2617347" y="543931"/>
                  <a:pt x="2570922" y="556592"/>
                </a:cubicBezTo>
                <a:cubicBezTo>
                  <a:pt x="2535779" y="566176"/>
                  <a:pt x="2464904" y="583096"/>
                  <a:pt x="2464904" y="583096"/>
                </a:cubicBezTo>
                <a:cubicBezTo>
                  <a:pt x="2425750" y="602673"/>
                  <a:pt x="2387933" y="623415"/>
                  <a:pt x="2345635" y="636105"/>
                </a:cubicBezTo>
                <a:cubicBezTo>
                  <a:pt x="2324061" y="642577"/>
                  <a:pt x="2301362" y="644471"/>
                  <a:pt x="2279374" y="649357"/>
                </a:cubicBezTo>
                <a:cubicBezTo>
                  <a:pt x="2256096" y="654530"/>
                  <a:pt x="2210448" y="665644"/>
                  <a:pt x="2186609" y="675861"/>
                </a:cubicBezTo>
                <a:cubicBezTo>
                  <a:pt x="2146343" y="693118"/>
                  <a:pt x="2103888" y="719279"/>
                  <a:pt x="2067339" y="742122"/>
                </a:cubicBezTo>
                <a:cubicBezTo>
                  <a:pt x="2053833" y="750563"/>
                  <a:pt x="2041412" y="760725"/>
                  <a:pt x="2027583" y="768627"/>
                </a:cubicBezTo>
                <a:cubicBezTo>
                  <a:pt x="2010431" y="778428"/>
                  <a:pt x="1992627" y="787108"/>
                  <a:pt x="1974574" y="795131"/>
                </a:cubicBezTo>
                <a:cubicBezTo>
                  <a:pt x="1952836" y="804792"/>
                  <a:pt x="1929108" y="810082"/>
                  <a:pt x="1908313" y="821635"/>
                </a:cubicBezTo>
                <a:cubicBezTo>
                  <a:pt x="1837696" y="860867"/>
                  <a:pt x="1860485" y="873021"/>
                  <a:pt x="1789043" y="927653"/>
                </a:cubicBezTo>
                <a:cubicBezTo>
                  <a:pt x="1738436" y="966353"/>
                  <a:pt x="1687000" y="1005179"/>
                  <a:pt x="1630017" y="1033670"/>
                </a:cubicBezTo>
                <a:cubicBezTo>
                  <a:pt x="1612348" y="1042505"/>
                  <a:pt x="1593761" y="1049704"/>
                  <a:pt x="1577009" y="1060174"/>
                </a:cubicBezTo>
                <a:cubicBezTo>
                  <a:pt x="1488218" y="1115669"/>
                  <a:pt x="1560638" y="1088237"/>
                  <a:pt x="1457739" y="1139687"/>
                </a:cubicBezTo>
                <a:cubicBezTo>
                  <a:pt x="1445245" y="1145934"/>
                  <a:pt x="1430477" y="1146693"/>
                  <a:pt x="1417983" y="1152940"/>
                </a:cubicBezTo>
                <a:cubicBezTo>
                  <a:pt x="1394945" y="1164459"/>
                  <a:pt x="1373809" y="1179444"/>
                  <a:pt x="1351722" y="1192696"/>
                </a:cubicBezTo>
                <a:cubicBezTo>
                  <a:pt x="1320299" y="1234594"/>
                  <a:pt x="1310971" y="1252237"/>
                  <a:pt x="1272209" y="1285461"/>
                </a:cubicBezTo>
                <a:cubicBezTo>
                  <a:pt x="1255439" y="1299835"/>
                  <a:pt x="1234818" y="1309600"/>
                  <a:pt x="1219200" y="1325218"/>
                </a:cubicBezTo>
                <a:cubicBezTo>
                  <a:pt x="1109024" y="1435394"/>
                  <a:pt x="1216313" y="1358064"/>
                  <a:pt x="1126435" y="1417983"/>
                </a:cubicBezTo>
                <a:cubicBezTo>
                  <a:pt x="1092987" y="1484878"/>
                  <a:pt x="1104100" y="1471906"/>
                  <a:pt x="1046922" y="1537253"/>
                </a:cubicBezTo>
                <a:cubicBezTo>
                  <a:pt x="1012725" y="1576335"/>
                  <a:pt x="1003264" y="1571559"/>
                  <a:pt x="980661" y="1616766"/>
                </a:cubicBezTo>
                <a:cubicBezTo>
                  <a:pt x="974414" y="1629260"/>
                  <a:pt x="971247" y="1643091"/>
                  <a:pt x="967409" y="1656522"/>
                </a:cubicBezTo>
                <a:cubicBezTo>
                  <a:pt x="962405" y="1674035"/>
                  <a:pt x="968977" y="1698945"/>
                  <a:pt x="954156" y="1709531"/>
                </a:cubicBezTo>
                <a:cubicBezTo>
                  <a:pt x="902690" y="1746293"/>
                  <a:pt x="839304" y="1762540"/>
                  <a:pt x="781878" y="1789044"/>
                </a:cubicBezTo>
                <a:lnTo>
                  <a:pt x="649356" y="1921566"/>
                </a:lnTo>
                <a:cubicBezTo>
                  <a:pt x="631687" y="1939235"/>
                  <a:pt x="609204" y="1953147"/>
                  <a:pt x="596348" y="1974574"/>
                </a:cubicBezTo>
                <a:cubicBezTo>
                  <a:pt x="583096" y="1996661"/>
                  <a:pt x="573081" y="2021047"/>
                  <a:pt x="556591" y="2040835"/>
                </a:cubicBezTo>
                <a:cubicBezTo>
                  <a:pt x="528596" y="2074429"/>
                  <a:pt x="492285" y="2100398"/>
                  <a:pt x="463826" y="2133600"/>
                </a:cubicBezTo>
                <a:cubicBezTo>
                  <a:pt x="261800" y="2369298"/>
                  <a:pt x="498993" y="2111105"/>
                  <a:pt x="357809" y="2292627"/>
                </a:cubicBezTo>
                <a:cubicBezTo>
                  <a:pt x="291202" y="2378264"/>
                  <a:pt x="312898" y="2309348"/>
                  <a:pt x="265043" y="2411896"/>
                </a:cubicBezTo>
                <a:cubicBezTo>
                  <a:pt x="244924" y="2455009"/>
                  <a:pt x="233312" y="2501864"/>
                  <a:pt x="212035" y="2544418"/>
                </a:cubicBezTo>
                <a:cubicBezTo>
                  <a:pt x="198783" y="2570922"/>
                  <a:pt x="184540" y="2596954"/>
                  <a:pt x="172278" y="2623931"/>
                </a:cubicBezTo>
                <a:cubicBezTo>
                  <a:pt x="162434" y="2645587"/>
                  <a:pt x="153691" y="2667760"/>
                  <a:pt x="145774" y="2690192"/>
                </a:cubicBezTo>
                <a:cubicBezTo>
                  <a:pt x="113910" y="2780474"/>
                  <a:pt x="90093" y="2852616"/>
                  <a:pt x="66261" y="2941983"/>
                </a:cubicBezTo>
                <a:cubicBezTo>
                  <a:pt x="66238" y="2942070"/>
                  <a:pt x="33141" y="3074461"/>
                  <a:pt x="26504" y="3101009"/>
                </a:cubicBezTo>
                <a:cubicBezTo>
                  <a:pt x="22087" y="3118679"/>
                  <a:pt x="15828" y="3135988"/>
                  <a:pt x="13252" y="3154018"/>
                </a:cubicBezTo>
                <a:lnTo>
                  <a:pt x="0" y="3246783"/>
                </a:lnTo>
                <a:cubicBezTo>
                  <a:pt x="4417" y="3286540"/>
                  <a:pt x="-2133" y="3329129"/>
                  <a:pt x="13252" y="3366053"/>
                </a:cubicBezTo>
                <a:cubicBezTo>
                  <a:pt x="21747" y="3386441"/>
                  <a:pt x="47531" y="3394103"/>
                  <a:pt x="66261" y="3405809"/>
                </a:cubicBezTo>
                <a:cubicBezTo>
                  <a:pt x="124434" y="3442167"/>
                  <a:pt x="135722" y="3436027"/>
                  <a:pt x="212035" y="3445566"/>
                </a:cubicBezTo>
                <a:cubicBezTo>
                  <a:pt x="251727" y="3450528"/>
                  <a:pt x="291548" y="3454401"/>
                  <a:pt x="331304" y="3458818"/>
                </a:cubicBezTo>
                <a:cubicBezTo>
                  <a:pt x="362226" y="3467653"/>
                  <a:pt x="392461" y="3479396"/>
                  <a:pt x="424069" y="3485322"/>
                </a:cubicBezTo>
                <a:cubicBezTo>
                  <a:pt x="507609" y="3500986"/>
                  <a:pt x="732101" y="3509061"/>
                  <a:pt x="781878" y="3511827"/>
                </a:cubicBezTo>
                <a:cubicBezTo>
                  <a:pt x="967408" y="3498575"/>
                  <a:pt x="1154413" y="3498912"/>
                  <a:pt x="1338469" y="3472070"/>
                </a:cubicBezTo>
                <a:cubicBezTo>
                  <a:pt x="1369990" y="3467473"/>
                  <a:pt x="1390468" y="3435112"/>
                  <a:pt x="1417983" y="3419061"/>
                </a:cubicBezTo>
                <a:cubicBezTo>
                  <a:pt x="1513433" y="3363382"/>
                  <a:pt x="1561087" y="3368721"/>
                  <a:pt x="1656522" y="3273287"/>
                </a:cubicBezTo>
                <a:cubicBezTo>
                  <a:pt x="1678609" y="3251200"/>
                  <a:pt x="1698608" y="3226806"/>
                  <a:pt x="1722783" y="3207027"/>
                </a:cubicBezTo>
                <a:cubicBezTo>
                  <a:pt x="1758328" y="3177945"/>
                  <a:pt x="1856927" y="3120984"/>
                  <a:pt x="1895061" y="3101009"/>
                </a:cubicBezTo>
                <a:cubicBezTo>
                  <a:pt x="1956310" y="3068926"/>
                  <a:pt x="2025277" y="3049730"/>
                  <a:pt x="2080591" y="3008244"/>
                </a:cubicBezTo>
                <a:cubicBezTo>
                  <a:pt x="2098261" y="2994992"/>
                  <a:pt x="2114210" y="2979063"/>
                  <a:pt x="2133600" y="2968487"/>
                </a:cubicBezTo>
                <a:cubicBezTo>
                  <a:pt x="2163134" y="2952378"/>
                  <a:pt x="2197517" y="2946039"/>
                  <a:pt x="2226365" y="2928731"/>
                </a:cubicBezTo>
                <a:cubicBezTo>
                  <a:pt x="2264244" y="2906004"/>
                  <a:pt x="2301148" y="2880454"/>
                  <a:pt x="2332383" y="2849218"/>
                </a:cubicBezTo>
                <a:cubicBezTo>
                  <a:pt x="2350052" y="2831548"/>
                  <a:pt x="2364920" y="2810539"/>
                  <a:pt x="2385391" y="2796209"/>
                </a:cubicBezTo>
                <a:cubicBezTo>
                  <a:pt x="2409667" y="2779216"/>
                  <a:pt x="2438400" y="2769705"/>
                  <a:pt x="2464904" y="2756453"/>
                </a:cubicBezTo>
                <a:cubicBezTo>
                  <a:pt x="2648540" y="2572817"/>
                  <a:pt x="2453240" y="2755261"/>
                  <a:pt x="2610678" y="2637183"/>
                </a:cubicBezTo>
                <a:cubicBezTo>
                  <a:pt x="2625671" y="2625938"/>
                  <a:pt x="2636205" y="2609624"/>
                  <a:pt x="2650435" y="2597427"/>
                </a:cubicBezTo>
                <a:cubicBezTo>
                  <a:pt x="2667205" y="2583053"/>
                  <a:pt x="2687825" y="2573288"/>
                  <a:pt x="2703443" y="2557670"/>
                </a:cubicBezTo>
                <a:cubicBezTo>
                  <a:pt x="2723444" y="2537669"/>
                  <a:pt x="2735428" y="2510331"/>
                  <a:pt x="2756452" y="2491409"/>
                </a:cubicBezTo>
                <a:cubicBezTo>
                  <a:pt x="2780129" y="2470100"/>
                  <a:pt x="2809869" y="2456667"/>
                  <a:pt x="2835965" y="2438400"/>
                </a:cubicBezTo>
                <a:cubicBezTo>
                  <a:pt x="2931439" y="2371569"/>
                  <a:pt x="2847930" y="2427931"/>
                  <a:pt x="2941983" y="2345635"/>
                </a:cubicBezTo>
                <a:cubicBezTo>
                  <a:pt x="2958605" y="2331091"/>
                  <a:pt x="2976897" y="2318545"/>
                  <a:pt x="2994991" y="2305879"/>
                </a:cubicBezTo>
                <a:cubicBezTo>
                  <a:pt x="3021087" y="2287612"/>
                  <a:pt x="3051980" y="2275394"/>
                  <a:pt x="3074504" y="2252870"/>
                </a:cubicBezTo>
                <a:cubicBezTo>
                  <a:pt x="3110118" y="2217256"/>
                  <a:pt x="3136152" y="2173204"/>
                  <a:pt x="3167269" y="2133600"/>
                </a:cubicBezTo>
                <a:cubicBezTo>
                  <a:pt x="3184744" y="2111359"/>
                  <a:pt x="3198191" y="2085010"/>
                  <a:pt x="3220278" y="2067340"/>
                </a:cubicBezTo>
                <a:cubicBezTo>
                  <a:pt x="3266964" y="2029991"/>
                  <a:pt x="3329684" y="1977842"/>
                  <a:pt x="3379304" y="1948070"/>
                </a:cubicBezTo>
                <a:cubicBezTo>
                  <a:pt x="3413184" y="1927742"/>
                  <a:pt x="3450886" y="1914432"/>
                  <a:pt x="3485322" y="1895061"/>
                </a:cubicBezTo>
                <a:cubicBezTo>
                  <a:pt x="3521644" y="1874630"/>
                  <a:pt x="3554065" y="1847437"/>
                  <a:pt x="3591339" y="1828800"/>
                </a:cubicBezTo>
                <a:cubicBezTo>
                  <a:pt x="3633893" y="1807523"/>
                  <a:pt x="3681307" y="1797069"/>
                  <a:pt x="3723861" y="1775792"/>
                </a:cubicBezTo>
                <a:cubicBezTo>
                  <a:pt x="3809869" y="1732788"/>
                  <a:pt x="3846996" y="1700212"/>
                  <a:pt x="3909391" y="1630018"/>
                </a:cubicBezTo>
                <a:cubicBezTo>
                  <a:pt x="3919973" y="1618114"/>
                  <a:pt x="3927061" y="1603513"/>
                  <a:pt x="3935896" y="1590261"/>
                </a:cubicBezTo>
                <a:cubicBezTo>
                  <a:pt x="3940313" y="1577009"/>
                  <a:pt x="3942901" y="1562999"/>
                  <a:pt x="3949148" y="1550505"/>
                </a:cubicBezTo>
                <a:cubicBezTo>
                  <a:pt x="3987106" y="1474587"/>
                  <a:pt x="4055449" y="1457456"/>
                  <a:pt x="4121426" y="1391479"/>
                </a:cubicBezTo>
                <a:cubicBezTo>
                  <a:pt x="4143513" y="1369392"/>
                  <a:pt x="4163512" y="1344998"/>
                  <a:pt x="4187687" y="1325218"/>
                </a:cubicBezTo>
                <a:cubicBezTo>
                  <a:pt x="4212341" y="1305047"/>
                  <a:pt x="4243523" y="1293518"/>
                  <a:pt x="4267200" y="1272209"/>
                </a:cubicBezTo>
                <a:cubicBezTo>
                  <a:pt x="4288224" y="1253287"/>
                  <a:pt x="4301287" y="1226972"/>
                  <a:pt x="4320209" y="1205948"/>
                </a:cubicBezTo>
                <a:cubicBezTo>
                  <a:pt x="4500398" y="1005737"/>
                  <a:pt x="4277022" y="1262385"/>
                  <a:pt x="4452730" y="1086679"/>
                </a:cubicBezTo>
                <a:cubicBezTo>
                  <a:pt x="4539849" y="999560"/>
                  <a:pt x="4443913" y="1068357"/>
                  <a:pt x="4532243" y="967409"/>
                </a:cubicBezTo>
                <a:cubicBezTo>
                  <a:pt x="4546787" y="950787"/>
                  <a:pt x="4567582" y="940905"/>
                  <a:pt x="4585252" y="927653"/>
                </a:cubicBezTo>
                <a:cubicBezTo>
                  <a:pt x="4594087" y="914401"/>
                  <a:pt x="4601806" y="900333"/>
                  <a:pt x="4611756" y="887896"/>
                </a:cubicBezTo>
                <a:cubicBezTo>
                  <a:pt x="4619561" y="878140"/>
                  <a:pt x="4632673" y="872567"/>
                  <a:pt x="4638261" y="861392"/>
                </a:cubicBezTo>
                <a:cubicBezTo>
                  <a:pt x="4650755" y="836404"/>
                  <a:pt x="4651197" y="806301"/>
                  <a:pt x="4664765" y="781879"/>
                </a:cubicBezTo>
                <a:cubicBezTo>
                  <a:pt x="4673867" y="765496"/>
                  <a:pt x="4693016" y="756916"/>
                  <a:pt x="4704522" y="742122"/>
                </a:cubicBezTo>
                <a:cubicBezTo>
                  <a:pt x="4724078" y="716978"/>
                  <a:pt x="4745699" y="692185"/>
                  <a:pt x="4757530" y="662609"/>
                </a:cubicBezTo>
                <a:cubicBezTo>
                  <a:pt x="4789950" y="581560"/>
                  <a:pt x="4770840" y="616141"/>
                  <a:pt x="4810539" y="556592"/>
                </a:cubicBezTo>
                <a:cubicBezTo>
                  <a:pt x="4814956" y="538922"/>
                  <a:pt x="4817396" y="520637"/>
                  <a:pt x="4823791" y="503583"/>
                </a:cubicBezTo>
                <a:cubicBezTo>
                  <a:pt x="4830728" y="485085"/>
                  <a:pt x="4850296" y="470329"/>
                  <a:pt x="4850296" y="450574"/>
                </a:cubicBezTo>
                <a:cubicBezTo>
                  <a:pt x="4850296" y="165885"/>
                  <a:pt x="4870146" y="288864"/>
                  <a:pt x="4784035" y="185531"/>
                </a:cubicBezTo>
                <a:cubicBezTo>
                  <a:pt x="4773839" y="173295"/>
                  <a:pt x="4767726" y="158010"/>
                  <a:pt x="4757530" y="145774"/>
                </a:cubicBezTo>
                <a:cubicBezTo>
                  <a:pt x="4728978" y="111511"/>
                  <a:pt x="4714275" y="102174"/>
                  <a:pt x="4678017" y="79513"/>
                </a:cubicBezTo>
                <a:cubicBezTo>
                  <a:pt x="4656175" y="65862"/>
                  <a:pt x="4635205" y="50415"/>
                  <a:pt x="4611756" y="39757"/>
                </a:cubicBezTo>
                <a:cubicBezTo>
                  <a:pt x="4586322" y="28196"/>
                  <a:pt x="4558747" y="22088"/>
                  <a:pt x="4532243" y="13253"/>
                </a:cubicBezTo>
                <a:lnTo>
                  <a:pt x="4492487" y="0"/>
                </a:lnTo>
                <a:cubicBezTo>
                  <a:pt x="4386470" y="4418"/>
                  <a:pt x="4279549" y="-1246"/>
                  <a:pt x="4174435" y="13253"/>
                </a:cubicBezTo>
                <a:cubicBezTo>
                  <a:pt x="4148919" y="16772"/>
                  <a:pt x="4129134" y="38038"/>
                  <a:pt x="4108174" y="53009"/>
                </a:cubicBezTo>
                <a:cubicBezTo>
                  <a:pt x="4067189" y="82284"/>
                  <a:pt x="4024518" y="110159"/>
                  <a:pt x="3988904" y="145774"/>
                </a:cubicBezTo>
                <a:cubicBezTo>
                  <a:pt x="3971235" y="163444"/>
                  <a:pt x="3956688" y="184922"/>
                  <a:pt x="3935896" y="198783"/>
                </a:cubicBezTo>
                <a:cubicBezTo>
                  <a:pt x="3903021" y="220700"/>
                  <a:pt x="3863758" y="231464"/>
                  <a:pt x="3829878" y="251792"/>
                </a:cubicBezTo>
                <a:cubicBezTo>
                  <a:pt x="3807791" y="265044"/>
                  <a:pt x="3785049" y="277260"/>
                  <a:pt x="3763617" y="291548"/>
                </a:cubicBezTo>
                <a:cubicBezTo>
                  <a:pt x="3581657" y="412855"/>
                  <a:pt x="3849503" y="240387"/>
                  <a:pt x="3657600" y="384313"/>
                </a:cubicBezTo>
                <a:cubicBezTo>
                  <a:pt x="3641796" y="396166"/>
                  <a:pt x="3621860" y="401224"/>
                  <a:pt x="3604591" y="410818"/>
                </a:cubicBezTo>
                <a:cubicBezTo>
                  <a:pt x="3529935" y="452294"/>
                  <a:pt x="3522277" y="467598"/>
                  <a:pt x="3432313" y="503583"/>
                </a:cubicBezTo>
                <a:cubicBezTo>
                  <a:pt x="3410226" y="512418"/>
                  <a:pt x="3387790" y="520426"/>
                  <a:pt x="3366052" y="530087"/>
                </a:cubicBezTo>
                <a:cubicBezTo>
                  <a:pt x="3347999" y="538110"/>
                  <a:pt x="3331785" y="550345"/>
                  <a:pt x="3313043" y="556592"/>
                </a:cubicBezTo>
                <a:cubicBezTo>
                  <a:pt x="3291675" y="563715"/>
                  <a:pt x="3268870" y="565427"/>
                  <a:pt x="3246783" y="569844"/>
                </a:cubicBezTo>
                <a:cubicBezTo>
                  <a:pt x="3157348" y="636919"/>
                  <a:pt x="3228484" y="597266"/>
                  <a:pt x="3087756" y="622853"/>
                </a:cubicBezTo>
                <a:cubicBezTo>
                  <a:pt x="3074012" y="625352"/>
                  <a:pt x="3061744" y="633606"/>
                  <a:pt x="3048000" y="636105"/>
                </a:cubicBezTo>
                <a:cubicBezTo>
                  <a:pt x="2915155" y="660258"/>
                  <a:pt x="2696079" y="658815"/>
                  <a:pt x="2597426" y="662609"/>
                </a:cubicBezTo>
                <a:cubicBezTo>
                  <a:pt x="2586868" y="664117"/>
                  <a:pt x="2459930" y="680501"/>
                  <a:pt x="2438400" y="689113"/>
                </a:cubicBezTo>
                <a:cubicBezTo>
                  <a:pt x="2230224" y="772384"/>
                  <a:pt x="2524518" y="689119"/>
                  <a:pt x="2292626" y="755374"/>
                </a:cubicBezTo>
                <a:cubicBezTo>
                  <a:pt x="2257601" y="765381"/>
                  <a:pt x="2221948" y="773044"/>
                  <a:pt x="2186609" y="781879"/>
                </a:cubicBezTo>
                <a:cubicBezTo>
                  <a:pt x="2127539" y="796647"/>
                  <a:pt x="2146479" y="782252"/>
                  <a:pt x="2120348" y="808383"/>
                </a:cubicBezTo>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696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Explorations in classification</a:t>
            </a:r>
          </a:p>
        </p:txBody>
      </p:sp>
      <p:sp>
        <p:nvSpPr>
          <p:cNvPr id="3" name="Text Placeholder 2"/>
          <p:cNvSpPr>
            <a:spLocks noGrp="1"/>
          </p:cNvSpPr>
          <p:nvPr>
            <p:ph type="body" idx="1"/>
          </p:nvPr>
        </p:nvSpPr>
        <p:spPr>
          <a:xfrm>
            <a:off x="1120000" y="1547709"/>
            <a:ext cx="5025216" cy="1100345"/>
          </a:xfrm>
        </p:spPr>
        <p:txBody>
          <a:bodyPr>
            <a:normAutofit/>
          </a:bodyPr>
          <a:lstStyle/>
          <a:p>
            <a:r>
              <a:rPr lang="en-US" sz="3200" dirty="0"/>
              <a:t>CHALLENGES &amp;</a:t>
            </a:r>
          </a:p>
          <a:p>
            <a:r>
              <a:rPr lang="en-US" sz="3200" dirty="0" smtClean="0"/>
              <a:t>SOLUTIONS</a:t>
            </a:r>
          </a:p>
        </p:txBody>
      </p:sp>
      <p:sp>
        <p:nvSpPr>
          <p:cNvPr id="4" name="Content Placeholder 3"/>
          <p:cNvSpPr>
            <a:spLocks noGrp="1"/>
          </p:cNvSpPr>
          <p:nvPr>
            <p:ph sz="half" idx="2"/>
          </p:nvPr>
        </p:nvSpPr>
        <p:spPr>
          <a:xfrm>
            <a:off x="1120000" y="2888974"/>
            <a:ext cx="5025216" cy="3591339"/>
          </a:xfrm>
        </p:spPr>
        <p:txBody>
          <a:bodyPr>
            <a:normAutofit fontScale="92500" lnSpcReduction="20000"/>
          </a:bodyPr>
          <a:lstStyle/>
          <a:p>
            <a:r>
              <a:rPr lang="en-US" dirty="0">
                <a:solidFill>
                  <a:schemeClr val="accent3">
                    <a:lumMod val="40000"/>
                    <a:lumOff val="60000"/>
                  </a:schemeClr>
                </a:solidFill>
              </a:rPr>
              <a:t>Which variables should I consider? </a:t>
            </a:r>
            <a:r>
              <a:rPr lang="en-US" dirty="0"/>
              <a:t>Forward and backward stepwise selection (package “leaps”)</a:t>
            </a:r>
          </a:p>
          <a:p>
            <a:r>
              <a:rPr lang="en-US" dirty="0">
                <a:solidFill>
                  <a:schemeClr val="accent3">
                    <a:lumMod val="40000"/>
                    <a:lumOff val="60000"/>
                  </a:schemeClr>
                </a:solidFill>
              </a:rPr>
              <a:t>How can I balance the dataset? </a:t>
            </a:r>
            <a:r>
              <a:rPr lang="en-US" dirty="0"/>
              <a:t>Over- and </a:t>
            </a:r>
            <a:r>
              <a:rPr lang="en-US" dirty="0" err="1"/>
              <a:t>undersampling</a:t>
            </a:r>
            <a:r>
              <a:rPr lang="en-US" dirty="0"/>
              <a:t>, make synthetic minority class data (package “ROSE”)</a:t>
            </a:r>
          </a:p>
          <a:p>
            <a:r>
              <a:rPr lang="en-US" dirty="0">
                <a:solidFill>
                  <a:schemeClr val="accent3">
                    <a:lumMod val="40000"/>
                    <a:lumOff val="60000"/>
                  </a:schemeClr>
                </a:solidFill>
              </a:rPr>
              <a:t>How can I compare the accuracy of different models? </a:t>
            </a:r>
            <a:r>
              <a:rPr lang="en-US" dirty="0"/>
              <a:t>AICs, AURC, confusion matrixes</a:t>
            </a:r>
          </a:p>
          <a:p>
            <a:endParaRPr lang="en-US" dirty="0"/>
          </a:p>
        </p:txBody>
      </p:sp>
      <p:sp>
        <p:nvSpPr>
          <p:cNvPr id="5" name="Text Placeholder 4"/>
          <p:cNvSpPr>
            <a:spLocks noGrp="1"/>
          </p:cNvSpPr>
          <p:nvPr>
            <p:ph type="body" sz="quarter" idx="3"/>
          </p:nvPr>
        </p:nvSpPr>
        <p:spPr>
          <a:xfrm>
            <a:off x="6319840" y="1833667"/>
            <a:ext cx="5035548" cy="814387"/>
          </a:xfrm>
        </p:spPr>
        <p:txBody>
          <a:bodyPr>
            <a:noAutofit/>
          </a:bodyPr>
          <a:lstStyle/>
          <a:p>
            <a:r>
              <a:rPr lang="en-US" sz="3200" dirty="0" smtClean="0"/>
              <a:t>TYPES OF MODELS</a:t>
            </a:r>
            <a:endParaRPr lang="en-US" sz="3200" dirty="0"/>
          </a:p>
        </p:txBody>
      </p:sp>
      <p:sp>
        <p:nvSpPr>
          <p:cNvPr id="6" name="Content Placeholder 5"/>
          <p:cNvSpPr>
            <a:spLocks noGrp="1"/>
          </p:cNvSpPr>
          <p:nvPr>
            <p:ph sz="quarter" idx="4"/>
          </p:nvPr>
        </p:nvSpPr>
        <p:spPr>
          <a:xfrm>
            <a:off x="6319840" y="2888974"/>
            <a:ext cx="5035548" cy="3393868"/>
          </a:xfrm>
        </p:spPr>
        <p:txBody>
          <a:bodyPr>
            <a:normAutofit/>
          </a:bodyPr>
          <a:lstStyle/>
          <a:p>
            <a:r>
              <a:rPr lang="en-US" dirty="0">
                <a:solidFill>
                  <a:schemeClr val="accent3">
                    <a:lumMod val="40000"/>
                    <a:lumOff val="60000"/>
                  </a:schemeClr>
                </a:solidFill>
              </a:rPr>
              <a:t>Logistic regression</a:t>
            </a:r>
          </a:p>
          <a:p>
            <a:r>
              <a:rPr lang="en-US" dirty="0">
                <a:solidFill>
                  <a:schemeClr val="accent3">
                    <a:lumMod val="40000"/>
                    <a:lumOff val="60000"/>
                  </a:schemeClr>
                </a:solidFill>
              </a:rPr>
              <a:t>Decision trees </a:t>
            </a:r>
            <a:r>
              <a:rPr lang="en-US" dirty="0"/>
              <a:t>(package “</a:t>
            </a:r>
            <a:r>
              <a:rPr lang="en-US" dirty="0" err="1"/>
              <a:t>rpart</a:t>
            </a:r>
            <a:r>
              <a:rPr lang="en-US" dirty="0"/>
              <a:t>” </a:t>
            </a:r>
            <a:r>
              <a:rPr lang="en-US"/>
              <a:t>and </a:t>
            </a:r>
            <a:r>
              <a:rPr lang="en-US" smtClean="0"/>
              <a:t>“rpart.plot</a:t>
            </a:r>
            <a:r>
              <a:rPr lang="en-US" dirty="0"/>
              <a:t>”)</a:t>
            </a:r>
          </a:p>
          <a:p>
            <a:r>
              <a:rPr lang="en-US" dirty="0">
                <a:solidFill>
                  <a:schemeClr val="accent3">
                    <a:lumMod val="40000"/>
                    <a:lumOff val="60000"/>
                  </a:schemeClr>
                </a:solidFill>
              </a:rPr>
              <a:t>Random forest </a:t>
            </a:r>
            <a:r>
              <a:rPr lang="en-US" dirty="0"/>
              <a:t>(package “</a:t>
            </a:r>
            <a:r>
              <a:rPr lang="en-US" dirty="0" err="1"/>
              <a:t>randomForest</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041351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effective classification models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1421946"/>
              </p:ext>
            </p:extLst>
          </p:nvPr>
        </p:nvGraphicFramePr>
        <p:xfrm>
          <a:off x="1120775" y="1825625"/>
          <a:ext cx="10233025" cy="3840480"/>
        </p:xfrm>
        <a:graphic>
          <a:graphicData uri="http://schemas.openxmlformats.org/drawingml/2006/table">
            <a:tbl>
              <a:tblPr firstRow="1" bandRow="1">
                <a:tableStyleId>{5C22544A-7EE6-4342-B048-85BDC9FD1C3A}</a:tableStyleId>
              </a:tblPr>
              <a:tblGrid>
                <a:gridCol w="2046605"/>
                <a:gridCol w="2046605"/>
                <a:gridCol w="2046605"/>
                <a:gridCol w="1896662"/>
                <a:gridCol w="2196548"/>
              </a:tblGrid>
              <a:tr h="370840">
                <a:tc>
                  <a:txBody>
                    <a:bodyPr/>
                    <a:lstStyle/>
                    <a:p>
                      <a:r>
                        <a:rPr lang="en-US" dirty="0" smtClean="0"/>
                        <a:t>MODEL</a:t>
                      </a:r>
                      <a:endParaRPr lang="en-US" dirty="0"/>
                    </a:p>
                  </a:txBody>
                  <a:tcPr/>
                </a:tc>
                <a:tc>
                  <a:txBody>
                    <a:bodyPr/>
                    <a:lstStyle/>
                    <a:p>
                      <a:r>
                        <a:rPr lang="en-US" dirty="0" smtClean="0"/>
                        <a:t>INPUT</a:t>
                      </a:r>
                      <a:endParaRPr lang="en-US" dirty="0"/>
                    </a:p>
                  </a:txBody>
                  <a:tcPr/>
                </a:tc>
                <a:tc>
                  <a:txBody>
                    <a:bodyPr/>
                    <a:lstStyle/>
                    <a:p>
                      <a:r>
                        <a:rPr lang="en-US" dirty="0" smtClean="0"/>
                        <a:t>“FAIL” CORRECTLY PREDICTED</a:t>
                      </a:r>
                      <a:endParaRPr lang="en-US" dirty="0"/>
                    </a:p>
                  </a:txBody>
                  <a:tcPr/>
                </a:tc>
                <a:tc>
                  <a:txBody>
                    <a:bodyPr/>
                    <a:lstStyle/>
                    <a:p>
                      <a:r>
                        <a:rPr lang="en-US" dirty="0" smtClean="0"/>
                        <a:t>“PASS” CORRECTLY PREDICTED</a:t>
                      </a:r>
                      <a:endParaRPr lang="en-US" dirty="0"/>
                    </a:p>
                  </a:txBody>
                  <a:tcPr/>
                </a:tc>
                <a:tc>
                  <a:txBody>
                    <a:bodyPr/>
                    <a:lstStyle/>
                    <a:p>
                      <a:r>
                        <a:rPr lang="en-US" dirty="0" smtClean="0"/>
                        <a:t>CONSIDERATIONS</a:t>
                      </a:r>
                      <a:endParaRPr lang="en-US" dirty="0"/>
                    </a:p>
                  </a:txBody>
                  <a:tcPr/>
                </a:tc>
              </a:tr>
              <a:tr h="370840">
                <a:tc>
                  <a:txBody>
                    <a:bodyPr/>
                    <a:lstStyle/>
                    <a:p>
                      <a:r>
                        <a:rPr lang="en-US" b="1" dirty="0" smtClean="0"/>
                        <a:t>Logistic regression</a:t>
                      </a:r>
                    </a:p>
                    <a:p>
                      <a:endParaRPr lang="en-US" dirty="0" smtClean="0"/>
                    </a:p>
                    <a:p>
                      <a:r>
                        <a:rPr lang="en-US" dirty="0" smtClean="0"/>
                        <a:t>Data balanced by </a:t>
                      </a:r>
                      <a:r>
                        <a:rPr lang="en-US" dirty="0" err="1" smtClean="0"/>
                        <a:t>undersampling</a:t>
                      </a:r>
                      <a:endParaRPr lang="en-US" dirty="0"/>
                    </a:p>
                  </a:txBody>
                  <a:tcPr/>
                </a:tc>
                <a:tc>
                  <a:txBody>
                    <a:bodyPr/>
                    <a:lstStyle/>
                    <a:p>
                      <a:r>
                        <a:rPr lang="en-US" dirty="0" smtClean="0"/>
                        <a:t>G1 and G2</a:t>
                      </a:r>
                      <a:endParaRPr lang="en-US" dirty="0"/>
                    </a:p>
                  </a:txBody>
                  <a:tcPr/>
                </a:tc>
                <a:tc>
                  <a:txBody>
                    <a:bodyPr/>
                    <a:lstStyle/>
                    <a:p>
                      <a:r>
                        <a:rPr lang="en-US" dirty="0" smtClean="0"/>
                        <a:t>96.0%</a:t>
                      </a:r>
                      <a:endParaRPr lang="en-US" dirty="0"/>
                    </a:p>
                  </a:txBody>
                  <a:tcPr/>
                </a:tc>
                <a:tc>
                  <a:txBody>
                    <a:bodyPr/>
                    <a:lstStyle/>
                    <a:p>
                      <a:r>
                        <a:rPr lang="en-US" dirty="0" smtClean="0"/>
                        <a:t>93.2%</a:t>
                      </a:r>
                      <a:endParaRPr lang="en-US" dirty="0"/>
                    </a:p>
                  </a:txBody>
                  <a:tcPr/>
                </a:tc>
                <a:tc>
                  <a:txBody>
                    <a:bodyPr/>
                    <a:lstStyle/>
                    <a:p>
                      <a:r>
                        <a:rPr lang="en-US" dirty="0" smtClean="0"/>
                        <a:t>High accuracy. Output</a:t>
                      </a:r>
                      <a:r>
                        <a:rPr lang="en-US" baseline="0" dirty="0" smtClean="0"/>
                        <a:t> is opaque for most users; requires professional interpretation.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Decision tree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balanced by both over- and </a:t>
                      </a:r>
                      <a:r>
                        <a:rPr lang="en-US" dirty="0" err="1" smtClean="0"/>
                        <a:t>undersampling</a:t>
                      </a:r>
                      <a:endParaRPr lang="en-US" dirty="0" smtClean="0"/>
                    </a:p>
                  </a:txBody>
                  <a:tcPr/>
                </a:tc>
                <a:tc>
                  <a:txBody>
                    <a:bodyPr/>
                    <a:lstStyle/>
                    <a:p>
                      <a:r>
                        <a:rPr lang="en-US" dirty="0" smtClean="0"/>
                        <a:t>G1 and G2</a:t>
                      </a:r>
                      <a:endParaRPr lang="en-US" dirty="0"/>
                    </a:p>
                  </a:txBody>
                  <a:tcPr/>
                </a:tc>
                <a:tc>
                  <a:txBody>
                    <a:bodyPr/>
                    <a:lstStyle/>
                    <a:p>
                      <a:r>
                        <a:rPr lang="en-US" dirty="0" smtClean="0"/>
                        <a:t>96.0%</a:t>
                      </a:r>
                      <a:endParaRPr lang="en-US" dirty="0"/>
                    </a:p>
                  </a:txBody>
                  <a:tcPr/>
                </a:tc>
                <a:tc>
                  <a:txBody>
                    <a:bodyPr/>
                    <a:lstStyle/>
                    <a:p>
                      <a:r>
                        <a:rPr lang="en-US" dirty="0" smtClean="0"/>
                        <a:t>93.2%</a:t>
                      </a:r>
                      <a:endParaRPr lang="en-US" dirty="0"/>
                    </a:p>
                  </a:txBody>
                  <a:tcPr/>
                </a:tc>
                <a:tc>
                  <a:txBody>
                    <a:bodyPr/>
                    <a:lstStyle/>
                    <a:p>
                      <a:r>
                        <a:rPr lang="en-US" dirty="0" smtClean="0"/>
                        <a:t>High accuracy. Output</a:t>
                      </a:r>
                      <a:r>
                        <a:rPr lang="en-US" baseline="0" dirty="0" smtClean="0"/>
                        <a:t> is intuitive and easy to understand.</a:t>
                      </a:r>
                      <a:endParaRPr lang="en-US" dirty="0"/>
                    </a:p>
                  </a:txBody>
                  <a:tcPr/>
                </a:tc>
              </a:tr>
            </a:tbl>
          </a:graphicData>
        </a:graphic>
      </p:graphicFrame>
    </p:spTree>
    <p:extLst>
      <p:ext uri="{BB962C8B-B14F-4D97-AF65-F5344CB8AC3E}">
        <p14:creationId xmlns:p14="http://schemas.microsoft.com/office/powerpoint/2010/main" val="1506541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089" y="165652"/>
            <a:ext cx="5486400" cy="1600200"/>
          </a:xfrm>
        </p:spPr>
        <p:txBody>
          <a:bodyPr/>
          <a:lstStyle/>
          <a:p>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6088" y="1881187"/>
            <a:ext cx="5486400" cy="3086100"/>
          </a:xfrm>
        </p:spPr>
      </p:pic>
      <p:sp>
        <p:nvSpPr>
          <p:cNvPr id="4" name="Text Placeholder 3"/>
          <p:cNvSpPr>
            <a:spLocks noGrp="1"/>
          </p:cNvSpPr>
          <p:nvPr>
            <p:ph type="body" sz="half" idx="2"/>
          </p:nvPr>
        </p:nvSpPr>
        <p:spPr>
          <a:xfrm>
            <a:off x="1120000" y="1881187"/>
            <a:ext cx="3652025" cy="3811588"/>
          </a:xfrm>
        </p:spPr>
        <p:txBody>
          <a:bodyPr>
            <a:normAutofit/>
          </a:bodyPr>
          <a:lstStyle/>
          <a:p>
            <a:r>
              <a:rPr lang="en-US" sz="2800" dirty="0" smtClean="0"/>
              <a:t>The best predictive models use only G1 and G2 as predictors.</a:t>
            </a:r>
            <a:r>
              <a:rPr lang="en-US" sz="2800" dirty="0"/>
              <a:t> </a:t>
            </a:r>
            <a:r>
              <a:rPr lang="en-US" sz="2800" dirty="0" smtClean="0"/>
              <a:t>All the other variables have no impact on the effectiveness of the models.</a:t>
            </a:r>
          </a:p>
        </p:txBody>
      </p:sp>
    </p:spTree>
    <p:extLst>
      <p:ext uri="{BB962C8B-B14F-4D97-AF65-F5344CB8AC3E}">
        <p14:creationId xmlns:p14="http://schemas.microsoft.com/office/powerpoint/2010/main" val="1891626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1632</TotalTime>
  <Words>1191</Words>
  <Application>Microsoft Macintosh PowerPoint</Application>
  <PresentationFormat>Widescreen</PresentationFormat>
  <Paragraphs>142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Depth</vt:lpstr>
      <vt:lpstr>Predicting Student Outcomes</vt:lpstr>
      <vt:lpstr>who is at high risk  of failing?</vt:lpstr>
      <vt:lpstr>PowerPoint Presentation</vt:lpstr>
      <vt:lpstr>Data wrangling</vt:lpstr>
      <vt:lpstr>using  midterm grades  as predictors?</vt:lpstr>
      <vt:lpstr>PowerPoint Presentation</vt:lpstr>
      <vt:lpstr>Explorations in classification</vt:lpstr>
      <vt:lpstr>Two effective classification models</vt:lpstr>
      <vt:lpstr>PowerPoint Presentation</vt:lpstr>
      <vt:lpstr>without using  midterm grades  as predictors?</vt:lpstr>
      <vt:lpstr>PowerPoint Presentation</vt:lpstr>
      <vt:lpstr>without using second midterm grades as predictors?</vt:lpstr>
      <vt:lpstr>Predicting student outcomes without second midterm grades</vt:lpstr>
      <vt:lpstr>Summary</vt:lpstr>
      <vt:lpstr>Thank you!</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Student Outcomes</dc:title>
  <dc:creator>Gwen Rino</dc:creator>
  <cp:lastModifiedBy>Gwen Rino</cp:lastModifiedBy>
  <cp:revision>55</cp:revision>
  <dcterms:created xsi:type="dcterms:W3CDTF">2017-10-06T16:22:39Z</dcterms:created>
  <dcterms:modified xsi:type="dcterms:W3CDTF">2017-11-29T04:55:18Z</dcterms:modified>
</cp:coreProperties>
</file>