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1b892b95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1b892b95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1b892b95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1b892b95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1b892b95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1b892b95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1b892b95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1b892b95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1b892b95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1b892b95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1b892b95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1b892b95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1b892b95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1b892b95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1b892b95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1b892b95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1b892b95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1b892b95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Software Pricing: 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Challenge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Gwen Spencer</a:t>
            </a:r>
            <a:endParaRPr b="1"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729450" y="482650"/>
            <a:ext cx="7688700" cy="13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Revenue varies by Traffic Source:</a:t>
            </a:r>
            <a:endParaRPr sz="3000"/>
          </a:p>
        </p:txBody>
      </p:sp>
      <p:sp>
        <p:nvSpPr>
          <p:cNvPr id="151" name="Google Shape;151;p22"/>
          <p:cNvSpPr txBox="1"/>
          <p:nvPr/>
        </p:nvSpPr>
        <p:spPr>
          <a:xfrm>
            <a:off x="620150" y="1649350"/>
            <a:ext cx="8418300" cy="29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Margin (</a:t>
            </a:r>
            <a:r>
              <a:rPr i="1" lang="en" sz="2400">
                <a:latin typeface="Lato"/>
                <a:ea typeface="Lato"/>
                <a:cs typeface="Lato"/>
                <a:sym typeface="Lato"/>
              </a:rPr>
              <a:t>Google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) =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Revenue-per-click-through(</a:t>
            </a:r>
            <a:r>
              <a:rPr i="1" lang="en" sz="2400">
                <a:latin typeface="Lato"/>
                <a:ea typeface="Lato"/>
                <a:cs typeface="Lato"/>
                <a:sym typeface="Lato"/>
              </a:rPr>
              <a:t>Google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) -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					Cost-per-click-through(</a:t>
            </a:r>
            <a:r>
              <a:rPr i="1" lang="en" sz="2400">
                <a:latin typeface="Lato"/>
                <a:ea typeface="Lato"/>
                <a:cs typeface="Lato"/>
                <a:sym typeface="Lato"/>
              </a:rPr>
              <a:t>Google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)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Shift budget towards H</a:t>
            </a:r>
            <a:r>
              <a:rPr b="1" lang="en" sz="24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ighest-Margin</a:t>
            </a:r>
            <a:r>
              <a:rPr b="1" lang="en" sz="24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search engines </a:t>
            </a:r>
            <a:endParaRPr b="1" sz="24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482650"/>
            <a:ext cx="7688700" cy="13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Check that study design was unbiased:</a:t>
            </a:r>
            <a:endParaRPr sz="3000"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5392"/>
          <a:stretch/>
        </p:blipFill>
        <p:spPr>
          <a:xfrm>
            <a:off x="1646375" y="1474250"/>
            <a:ext cx="5452426" cy="32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9250" y="3806925"/>
            <a:ext cx="1048901" cy="93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482650"/>
            <a:ext cx="7688700" cy="13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Recommendation: Increase Price to $59</a:t>
            </a:r>
            <a:endParaRPr sz="3000"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6515" r="0" t="5159"/>
          <a:stretch/>
        </p:blipFill>
        <p:spPr>
          <a:xfrm>
            <a:off x="729450" y="1433700"/>
            <a:ext cx="5541350" cy="352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6650175" y="2211150"/>
            <a:ext cx="17679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Expected </a:t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Revenue</a:t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Increase:</a:t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Lato"/>
                <a:ea typeface="Lato"/>
                <a:cs typeface="Lato"/>
                <a:sym typeface="Lato"/>
              </a:rPr>
              <a:t>18%</a:t>
            </a:r>
            <a:endParaRPr b="1" sz="4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482650"/>
            <a:ext cx="7688700" cy="13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Recommendation: Increase Price to $59</a:t>
            </a:r>
            <a:endParaRPr sz="3000"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6112" r="0" t="4707"/>
          <a:stretch/>
        </p:blipFill>
        <p:spPr>
          <a:xfrm>
            <a:off x="844450" y="1379875"/>
            <a:ext cx="5805725" cy="3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6650175" y="2211150"/>
            <a:ext cx="17679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Expected </a:t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Revenue</a:t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Increase:</a:t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Lato"/>
                <a:ea typeface="Lato"/>
                <a:cs typeface="Lato"/>
                <a:sym typeface="Lato"/>
              </a:rPr>
              <a:t>18%</a:t>
            </a:r>
            <a:endParaRPr b="1" sz="4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482650"/>
            <a:ext cx="7688700" cy="13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Recommendation: Increase Price to $59</a:t>
            </a:r>
            <a:endParaRPr sz="3000"/>
          </a:p>
        </p:txBody>
      </p:sp>
      <p:sp>
        <p:nvSpPr>
          <p:cNvPr id="114" name="Google Shape;114;p17"/>
          <p:cNvSpPr txBox="1"/>
          <p:nvPr/>
        </p:nvSpPr>
        <p:spPr>
          <a:xfrm>
            <a:off x="5106400" y="2221463"/>
            <a:ext cx="2982000" cy="20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Savings in License</a:t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Support Costs?</a:t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Up to 22%</a:t>
            </a:r>
            <a:endParaRPr b="1" sz="3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675750" y="1907675"/>
            <a:ext cx="1973100" cy="26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Expected </a:t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Revenue</a:t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Increase:</a:t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Lato"/>
                <a:ea typeface="Lato"/>
                <a:cs typeface="Lato"/>
                <a:sym typeface="Lato"/>
              </a:rPr>
              <a:t>18%</a:t>
            </a:r>
            <a:endParaRPr b="1" sz="4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4156375" y="2329925"/>
            <a:ext cx="1068900" cy="1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Lato"/>
                <a:ea typeface="Lato"/>
                <a:cs typeface="Lato"/>
                <a:sym typeface="Lato"/>
              </a:rPr>
              <a:t>+</a:t>
            </a:r>
            <a:endParaRPr sz="7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1675750" y="1762550"/>
            <a:ext cx="1973100" cy="2309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5159175" y="2142288"/>
            <a:ext cx="2929200" cy="16083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482650"/>
            <a:ext cx="7688700" cy="13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/>
              <a:t>Recommendation: Increase Price to $59</a:t>
            </a:r>
            <a:endParaRPr sz="3000"/>
          </a:p>
        </p:txBody>
      </p:sp>
      <p:sp>
        <p:nvSpPr>
          <p:cNvPr id="124" name="Google Shape;124;p18"/>
          <p:cNvSpPr txBox="1"/>
          <p:nvPr/>
        </p:nvSpPr>
        <p:spPr>
          <a:xfrm>
            <a:off x="1359075" y="1920875"/>
            <a:ext cx="6188400" cy="17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Q:</a:t>
            </a:r>
            <a:r>
              <a:rPr lang="en" sz="3600">
                <a:latin typeface="Lato"/>
                <a:ea typeface="Lato"/>
                <a:cs typeface="Lato"/>
                <a:sym typeface="Lato"/>
              </a:rPr>
              <a:t> Other measures 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o"/>
                <a:ea typeface="Lato"/>
                <a:cs typeface="Lato"/>
                <a:sym typeface="Lato"/>
              </a:rPr>
              <a:t>to boost revenue?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482650"/>
            <a:ext cx="7688700" cy="13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Conversion rate varies by traffic source</a:t>
            </a:r>
            <a:endParaRPr sz="3000"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b="0" l="0" r="0" t="5024"/>
          <a:stretch/>
        </p:blipFill>
        <p:spPr>
          <a:xfrm>
            <a:off x="812150" y="1419475"/>
            <a:ext cx="5679700" cy="3182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19"/>
          <p:cNvCxnSpPr/>
          <p:nvPr/>
        </p:nvCxnSpPr>
        <p:spPr>
          <a:xfrm>
            <a:off x="6280725" y="1662550"/>
            <a:ext cx="936900" cy="667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32" name="Google Shape;132;p19"/>
          <p:cNvSpPr txBox="1"/>
          <p:nvPr/>
        </p:nvSpPr>
        <p:spPr>
          <a:xfrm>
            <a:off x="7217550" y="2039625"/>
            <a:ext cx="12006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4%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6637000" y="3166750"/>
            <a:ext cx="25071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>
                <a:latin typeface="Lato"/>
                <a:ea typeface="Lato"/>
                <a:cs typeface="Lato"/>
                <a:sym typeface="Lato"/>
              </a:rPr>
              <a:t>Mechanism:</a:t>
            </a:r>
            <a:endParaRPr i="1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latin typeface="Lato"/>
                <a:ea typeface="Lato"/>
                <a:cs typeface="Lato"/>
                <a:sym typeface="Lato"/>
              </a:rPr>
              <a:t>	Endorsement?</a:t>
            </a:r>
            <a:endParaRPr i="1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latin typeface="Lato"/>
                <a:ea typeface="Lato"/>
                <a:cs typeface="Lato"/>
                <a:sym typeface="Lato"/>
              </a:rPr>
              <a:t>	Information?</a:t>
            </a:r>
            <a:endParaRPr i="1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29450" y="482650"/>
            <a:ext cx="7688700" cy="13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Boost Friend Referrals?</a:t>
            </a:r>
            <a:endParaRPr sz="3000"/>
          </a:p>
        </p:txBody>
      </p:sp>
      <p:sp>
        <p:nvSpPr>
          <p:cNvPr id="139" name="Google Shape;139;p20"/>
          <p:cNvSpPr txBox="1"/>
          <p:nvPr/>
        </p:nvSpPr>
        <p:spPr>
          <a:xfrm>
            <a:off x="903900" y="1749350"/>
            <a:ext cx="7336200" cy="30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●"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Expected revenue per friend-referral </a:t>
            </a:r>
            <a:r>
              <a:rPr b="1" lang="en" sz="3000">
                <a:latin typeface="Lato"/>
                <a:ea typeface="Lato"/>
                <a:cs typeface="Lato"/>
                <a:sym typeface="Lato"/>
              </a:rPr>
              <a:t>click-through</a:t>
            </a:r>
            <a:r>
              <a:rPr lang="en" sz="3000">
                <a:latin typeface="Lato"/>
                <a:ea typeface="Lato"/>
                <a:cs typeface="Lato"/>
                <a:sym typeface="Lato"/>
              </a:rPr>
              <a:t>:   $2.28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●"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For now: incentivize </a:t>
            </a:r>
            <a:r>
              <a:rPr b="1" lang="en" sz="3000">
                <a:latin typeface="Lato"/>
                <a:ea typeface="Lato"/>
                <a:cs typeface="Lato"/>
                <a:sym typeface="Lato"/>
              </a:rPr>
              <a:t>successful</a:t>
            </a:r>
            <a:r>
              <a:rPr lang="en" sz="3000">
                <a:latin typeface="Lato"/>
                <a:ea typeface="Lato"/>
                <a:cs typeface="Lato"/>
                <a:sym typeface="Lato"/>
              </a:rPr>
              <a:t> referrals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Lato"/>
                <a:ea typeface="Lato"/>
                <a:cs typeface="Lato"/>
                <a:sym typeface="Lato"/>
              </a:rPr>
              <a:t>“If your friend signs up at $49…</a:t>
            </a:r>
            <a:endParaRPr i="1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Lato"/>
                <a:ea typeface="Lato"/>
                <a:cs typeface="Lato"/>
                <a:sym typeface="Lato"/>
              </a:rPr>
              <a:t>								...you also get $10 back!”</a:t>
            </a:r>
            <a:endParaRPr i="1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29450" y="482650"/>
            <a:ext cx="7688700" cy="13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Ads: Revenue varies by Traffic Source</a:t>
            </a:r>
            <a:endParaRPr sz="3000"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 b="0" l="6094" r="0" t="4552"/>
          <a:stretch/>
        </p:blipFill>
        <p:spPr>
          <a:xfrm>
            <a:off x="1761063" y="1181950"/>
            <a:ext cx="5942176" cy="362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