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sldIdLst>
    <p:sldId id="256" r:id="rId2"/>
    <p:sldId id="257" r:id="rId3"/>
    <p:sldId id="258" r:id="rId4"/>
    <p:sldId id="263" r:id="rId5"/>
    <p:sldId id="261" r:id="rId6"/>
    <p:sldId id="262" r:id="rId7"/>
    <p:sldId id="291" r:id="rId8"/>
    <p:sldId id="292" r:id="rId9"/>
    <p:sldId id="293" r:id="rId10"/>
    <p:sldId id="294" r:id="rId11"/>
    <p:sldId id="295" r:id="rId12"/>
    <p:sldId id="296" r:id="rId13"/>
    <p:sldId id="297" r:id="rId14"/>
    <p:sldId id="299" r:id="rId15"/>
    <p:sldId id="308" r:id="rId16"/>
    <p:sldId id="300" r:id="rId17"/>
    <p:sldId id="301" r:id="rId18"/>
    <p:sldId id="302" r:id="rId19"/>
    <p:sldId id="309" r:id="rId20"/>
    <p:sldId id="310" r:id="rId21"/>
    <p:sldId id="290" r:id="rId22"/>
    <p:sldId id="303" r:id="rId23"/>
    <p:sldId id="304" r:id="rId24"/>
    <p:sldId id="305" r:id="rId25"/>
    <p:sldId id="306" r:id="rId26"/>
    <p:sldId id="307" r:id="rId27"/>
    <p:sldId id="286" r:id="rId2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81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2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FDD967-C21C-42D6-BC92-F4A641501CA7}" type="datetimeFigureOut">
              <a:rPr lang="fr-FR" smtClean="0"/>
              <a:t>21/05/2019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E9767-4EED-4F9B-973D-2CD7DFEBE9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13569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272DEB8E-13C5-4718-AA22-1C6EA82322F7}" type="datetime1">
              <a:rPr lang="fr-FR" smtClean="0"/>
              <a:t>21/05/2019</a:t>
            </a:fld>
            <a:endParaRPr lang="fr-FR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37C84E0-8ACB-4FEA-9DBA-EDA23417FA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22137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F27FC-24BB-4A67-9ED8-249F8AAB908A}" type="datetime1">
              <a:rPr lang="fr-FR" smtClean="0"/>
              <a:t>21/05/2019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C84E0-8ACB-4FEA-9DBA-EDA23417FA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3252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407D7-7227-46D6-92EA-5511723BC893}" type="datetime1">
              <a:rPr lang="fr-FR" smtClean="0"/>
              <a:t>21/05/2019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C84E0-8ACB-4FEA-9DBA-EDA23417FA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1095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2D498-D545-4375-ADFC-538750E7F63C}" type="datetime1">
              <a:rPr lang="fr-FR" smtClean="0"/>
              <a:t>21/05/2019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C84E0-8ACB-4FEA-9DBA-EDA23417FA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818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5F17A902-8939-433E-AB9D-994D82437DD3}" type="datetime1">
              <a:rPr lang="fr-FR" smtClean="0"/>
              <a:t>21/05/2019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C37C84E0-8ACB-4FEA-9DBA-EDA23417FA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21654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D814C-B767-4F2E-862C-063A6AE99741}" type="datetime1">
              <a:rPr lang="fr-FR" smtClean="0"/>
              <a:t>21/05/2019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C84E0-8ACB-4FEA-9DBA-EDA23417FA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1874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4E1FC-9E32-49C1-B2C5-8B36A69D2D72}" type="datetime1">
              <a:rPr lang="fr-FR" smtClean="0"/>
              <a:t>21/05/2019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C84E0-8ACB-4FEA-9DBA-EDA23417FA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7750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9D1B9-F071-4E21-BF03-0B1FB2DC36E9}" type="datetime1">
              <a:rPr lang="fr-FR" smtClean="0"/>
              <a:t>21/05/2019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C84E0-8ACB-4FEA-9DBA-EDA23417FA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2266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4802C-3EAD-4586-8784-5B136CECA3C8}" type="datetime1">
              <a:rPr lang="fr-FR" smtClean="0"/>
              <a:t>21/05/2019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C84E0-8ACB-4FEA-9DBA-EDA23417FA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1252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18EAA-BC7A-457C-B7A7-966865EB4ABB}" type="datetime1">
              <a:rPr lang="fr-FR" smtClean="0"/>
              <a:t>21/05/2019</a:t>
            </a:fld>
            <a:endParaRPr lang="fr-F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fr-FR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37C84E0-8ACB-4FEA-9DBA-EDA23417FAAB}" type="slidenum">
              <a:rPr lang="fr-FR" smtClean="0"/>
              <a:t>‹N°›</a:t>
            </a:fld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39092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057920AD-A6B3-4B91-95DF-9F6E4A1C9934}" type="datetime1">
              <a:rPr lang="fr-FR" smtClean="0"/>
              <a:t>21/05/2019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37C84E0-8ACB-4FEA-9DBA-EDA23417FAAB}" type="slidenum">
              <a:rPr lang="fr-FR" smtClean="0"/>
              <a:t>‹N°›</a:t>
            </a:fld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57178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A1F97CA9-0005-40F0-B689-D76DB06FE894}" type="datetime1">
              <a:rPr lang="fr-FR" smtClean="0"/>
              <a:t>21/05/2019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37C84E0-8ACB-4FEA-9DBA-EDA23417FA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215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gif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31.gi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31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6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gif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132074" y="2903798"/>
            <a:ext cx="7861300" cy="919163"/>
          </a:xfrm>
        </p:spPr>
        <p:txBody>
          <a:bodyPr/>
          <a:lstStyle/>
          <a:p>
            <a:r>
              <a:rPr lang="fr-FR" dirty="0"/>
              <a:t>La ruche connectée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3706456" y="4383751"/>
            <a:ext cx="1281728" cy="485183"/>
          </a:xfrm>
        </p:spPr>
        <p:txBody>
          <a:bodyPr>
            <a:normAutofit/>
          </a:bodyPr>
          <a:lstStyle/>
          <a:p>
            <a:r>
              <a:rPr lang="fr-FR" dirty="0"/>
              <a:t> Anthony</a:t>
            </a:r>
          </a:p>
        </p:txBody>
      </p:sp>
      <p:pic>
        <p:nvPicPr>
          <p:cNvPr id="4" name="Espace réservé du contenu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1753" y="1816098"/>
            <a:ext cx="2387234" cy="3094562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0919" y="1472137"/>
            <a:ext cx="1282324" cy="1002112"/>
          </a:xfrm>
          <a:prstGeom prst="rect">
            <a:avLst/>
          </a:prstGeom>
        </p:spPr>
      </p:pic>
      <p:sp>
        <p:nvSpPr>
          <p:cNvPr id="12" name="Sous-titre 2"/>
          <p:cNvSpPr txBox="1">
            <a:spLocks/>
          </p:cNvSpPr>
          <p:nvPr/>
        </p:nvSpPr>
        <p:spPr>
          <a:xfrm>
            <a:off x="3132074" y="4770843"/>
            <a:ext cx="1103122" cy="6298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 spc="8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 </a:t>
            </a:r>
            <a:r>
              <a:rPr lang="fr-FR" dirty="0" err="1"/>
              <a:t>Kamil</a:t>
            </a:r>
            <a:endParaRPr lang="fr-FR" dirty="0"/>
          </a:p>
          <a:p>
            <a:endParaRPr lang="fr-FR" dirty="0"/>
          </a:p>
        </p:txBody>
      </p:sp>
      <p:sp>
        <p:nvSpPr>
          <p:cNvPr id="13" name="Sous-titre 2"/>
          <p:cNvSpPr txBox="1">
            <a:spLocks/>
          </p:cNvSpPr>
          <p:nvPr/>
        </p:nvSpPr>
        <p:spPr>
          <a:xfrm>
            <a:off x="3510407" y="4781907"/>
            <a:ext cx="2952243" cy="7649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 spc="8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Corentin</a:t>
            </a:r>
          </a:p>
        </p:txBody>
      </p:sp>
      <p:sp>
        <p:nvSpPr>
          <p:cNvPr id="11" name="Sous-titre 2"/>
          <p:cNvSpPr txBox="1">
            <a:spLocks/>
          </p:cNvSpPr>
          <p:nvPr/>
        </p:nvSpPr>
        <p:spPr>
          <a:xfrm>
            <a:off x="6134322" y="4383751"/>
            <a:ext cx="4025678" cy="7020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 spc="8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Terminal STI2D 2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7239000" y="4786741"/>
            <a:ext cx="1491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Option : SIN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="" xmlns:a16="http://schemas.microsoft.com/office/drawing/2014/main" id="{1838F695-B6A5-4484-949D-18736A6B5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C84E0-8ACB-4FEA-9DBA-EDA23417FAAB}" type="slidenum">
              <a:rPr lang="fr-FR" smtClean="0"/>
              <a:t>1</a:t>
            </a:fld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9805616" y="5156073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2019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39071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1BA08AB9-DD7E-4937-9639-E977910FA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72204"/>
            <a:ext cx="10058400" cy="1371600"/>
          </a:xfrm>
        </p:spPr>
        <p:txBody>
          <a:bodyPr>
            <a:normAutofit fontScale="90000"/>
          </a:bodyPr>
          <a:lstStyle/>
          <a:p>
            <a:r>
              <a:rPr lang="fr-FR" dirty="0"/>
              <a:t>Qu'est ce que le GSM et GPRS?</a:t>
            </a:r>
            <a:br>
              <a:rPr lang="fr-FR" dirty="0"/>
            </a:br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  <p:pic>
        <p:nvPicPr>
          <p:cNvPr id="5122" name="Picture 2" descr="RÃ©sultat de recherche d'images pour &quot;GSM&quot;">
            <a:extLst>
              <a:ext uri="{FF2B5EF4-FFF2-40B4-BE49-F238E27FC236}">
                <a16:creationId xmlns:a16="http://schemas.microsoft.com/office/drawing/2014/main" xmlns="" id="{DD24D1BC-5907-4AB7-ACA6-58D0151028F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0827" y="2113733"/>
            <a:ext cx="3398132" cy="2038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7E298301-4EA9-44E2-A953-12603BA0AFDC}"/>
              </a:ext>
            </a:extLst>
          </p:cNvPr>
          <p:cNvSpPr/>
          <p:nvPr/>
        </p:nvSpPr>
        <p:spPr>
          <a:xfrm>
            <a:off x="901661" y="4152612"/>
            <a:ext cx="41764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rgbClr val="4F4E4E"/>
                </a:solidFill>
                <a:latin typeface="TyponineSans Regular 18"/>
              </a:rPr>
              <a:t>Global System for Mobile Communications</a:t>
            </a:r>
            <a:endParaRPr lang="fr-FR" dirty="0"/>
          </a:p>
        </p:txBody>
      </p:sp>
      <p:pic>
        <p:nvPicPr>
          <p:cNvPr id="5124" name="Picture 4" descr="RÃ©sultat de recherche d'images pour &quot;GPRS&quot;">
            <a:extLst>
              <a:ext uri="{FF2B5EF4-FFF2-40B4-BE49-F238E27FC236}">
                <a16:creationId xmlns:a16="http://schemas.microsoft.com/office/drawing/2014/main" xmlns="" id="{5D865982-6903-43D1-BCF1-39B19D5AD5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1068" y="2358584"/>
            <a:ext cx="4844132" cy="3294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RÃ©sultat de recherche d'images pour &quot;GPRS&quot;">
            <a:extLst>
              <a:ext uri="{FF2B5EF4-FFF2-40B4-BE49-F238E27FC236}">
                <a16:creationId xmlns:a16="http://schemas.microsoft.com/office/drawing/2014/main" xmlns="" id="{078A55A0-5069-4F67-A16B-028720EF5D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4582" y="505865"/>
            <a:ext cx="932677" cy="932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xmlns="" id="{627E4907-15E8-4CA3-A26B-96FC69EA0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C84E0-8ACB-4FEA-9DBA-EDA23417FAAB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58478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298B2D7C-595E-4100-8F4C-819943280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38114"/>
            <a:ext cx="10058400" cy="1371600"/>
          </a:xfrm>
        </p:spPr>
        <p:txBody>
          <a:bodyPr/>
          <a:lstStyle/>
          <a:p>
            <a:r>
              <a:rPr lang="fr-FR" dirty="0"/>
              <a:t>Tâche 2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FE906F61-249E-40CA-A759-1A0EBA352D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475798"/>
            <a:ext cx="10058400" cy="703875"/>
          </a:xfrm>
        </p:spPr>
        <p:txBody>
          <a:bodyPr/>
          <a:lstStyle/>
          <a:p>
            <a:r>
              <a:rPr lang="fr-FR" b="1" dirty="0"/>
              <a:t>Choisir </a:t>
            </a:r>
            <a:r>
              <a:rPr lang="fr-FR" dirty="0"/>
              <a:t>ou concevoir un capteur permettant de</a:t>
            </a:r>
            <a:r>
              <a:rPr lang="fr-FR" b="1" dirty="0"/>
              <a:t> mesurer le niveau de charge de la batterie.</a:t>
            </a:r>
            <a:endParaRPr lang="fr-FR" dirty="0"/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xmlns="" id="{5A88D378-F691-468A-82C9-ACCAF396DF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397" y="2434737"/>
            <a:ext cx="5897684" cy="4423263"/>
          </a:xfrm>
          <a:prstGeom prst="rect">
            <a:avLst/>
          </a:prstGeom>
        </p:spPr>
      </p:pic>
      <p:pic>
        <p:nvPicPr>
          <p:cNvPr id="1026" name="Picture 2" descr="https://www.powertechsystems.eu/wp-content/uploads/2018/11/LiFePO4-vs-Lead-Acid-Discharge-Curve-FR.png">
            <a:extLst>
              <a:ext uri="{FF2B5EF4-FFF2-40B4-BE49-F238E27FC236}">
                <a16:creationId xmlns:a16="http://schemas.microsoft.com/office/drawing/2014/main" xmlns="" id="{486B3357-67CD-43AC-ABBA-31C5E260D8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8869" y="2347538"/>
            <a:ext cx="5259383" cy="3034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xmlns="" id="{01A76A74-B3D2-4F09-8333-DF0D58C32A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5003" y="4861077"/>
            <a:ext cx="1690997" cy="1315220"/>
          </a:xfrm>
          <a:prstGeom prst="rect">
            <a:avLst/>
          </a:prstGeom>
        </p:spPr>
      </p:pic>
      <p:pic>
        <p:nvPicPr>
          <p:cNvPr id="11" name="Espace réservé du contenu 3">
            <a:extLst>
              <a:ext uri="{FF2B5EF4-FFF2-40B4-BE49-F238E27FC236}">
                <a16:creationId xmlns:a16="http://schemas.microsoft.com/office/drawing/2014/main" xmlns="" id="{369E38C2-3A1F-4D0B-BA85-9FCF23B1C2C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33897">
            <a:off x="4170034" y="4629741"/>
            <a:ext cx="469937" cy="60917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xmlns="" id="{44D16125-F5D9-43C6-8F13-17D1DADB5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C84E0-8ACB-4FEA-9DBA-EDA23417FAAB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78476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67521129-F83D-490F-90EC-27C338BDD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pont diviseur de tension</a:t>
            </a:r>
          </a:p>
        </p:txBody>
      </p:sp>
      <p:pic>
        <p:nvPicPr>
          <p:cNvPr id="2050" name="Picture 2" descr="RÃ©sultat de recherche d'images pour &quot;pont diviseur de tension&quot;">
            <a:extLst>
              <a:ext uri="{FF2B5EF4-FFF2-40B4-BE49-F238E27FC236}">
                <a16:creationId xmlns:a16="http://schemas.microsoft.com/office/drawing/2014/main" xmlns="" id="{E1055CCF-10F8-4719-9EF1-99442777DF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4644" y="2130515"/>
            <a:ext cx="3782682" cy="3404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xmlns="" id="{DAA4D238-82C8-41B7-A768-4D0D41492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C84E0-8ACB-4FEA-9DBA-EDA23417FAAB}" type="slidenum">
              <a:rPr lang="fr-FR" smtClean="0"/>
              <a:t>12</a:t>
            </a:fld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5939821" y="3111254"/>
                <a:ext cx="6186276" cy="93403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3600" dirty="0">
                    <a:latin typeface="Calibri" panose="020F0502020204030204" pitchFamily="34" charset="0"/>
                    <a:ea typeface="PMingLiU" panose="02020500000000000000" pitchFamily="18" charset="-120"/>
                    <a:cs typeface="Arial" panose="020B0604020202020204" pitchFamily="34" charset="0"/>
                  </a:rPr>
                  <a:t>Us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sz="3600" i="1">
                            <a:effectLst/>
                            <a:latin typeface="Cambria Math" panose="02040503050406030204" pitchFamily="18" charset="0"/>
                            <a:ea typeface="PMingLiU" panose="02020500000000000000" pitchFamily="18" charset="-12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fr-FR" sz="3600" i="1">
                            <a:effectLst/>
                            <a:latin typeface="Cambria Math" panose="02040503050406030204" pitchFamily="18" charset="0"/>
                            <a:ea typeface="PMingLiU" panose="02020500000000000000" pitchFamily="18" charset="-120"/>
                            <a:cs typeface="Arial" panose="020B0604020202020204" pitchFamily="34" charset="0"/>
                          </a:rPr>
                          <m:t>𝑅</m:t>
                        </m:r>
                        <m:r>
                          <a:rPr lang="fr-FR" sz="3600" i="1">
                            <a:effectLst/>
                            <a:latin typeface="Cambria Math" panose="02040503050406030204" pitchFamily="18" charset="0"/>
                            <a:ea typeface="PMingLiU" panose="02020500000000000000" pitchFamily="18" charset="-120"/>
                            <a:cs typeface="Arial" panose="020B0604020202020204" pitchFamily="34" charset="0"/>
                          </a:rPr>
                          <m:t>1</m:t>
                        </m:r>
                      </m:num>
                      <m:den>
                        <m:r>
                          <a:rPr lang="fr-FR" sz="3600" i="1">
                            <a:effectLst/>
                            <a:latin typeface="Cambria Math" panose="02040503050406030204" pitchFamily="18" charset="0"/>
                            <a:ea typeface="PMingLiU" panose="02020500000000000000" pitchFamily="18" charset="-120"/>
                            <a:cs typeface="Arial" panose="020B0604020202020204" pitchFamily="34" charset="0"/>
                          </a:rPr>
                          <m:t>𝑅</m:t>
                        </m:r>
                        <m:r>
                          <a:rPr lang="fr-FR" sz="3600" i="1">
                            <a:effectLst/>
                            <a:latin typeface="Cambria Math" panose="02040503050406030204" pitchFamily="18" charset="0"/>
                            <a:ea typeface="PMingLiU" panose="02020500000000000000" pitchFamily="18" charset="-120"/>
                            <a:cs typeface="Arial" panose="020B0604020202020204" pitchFamily="34" charset="0"/>
                          </a:rPr>
                          <m:t>1+</m:t>
                        </m:r>
                        <m:r>
                          <a:rPr lang="fr-FR" sz="3600" i="1">
                            <a:effectLst/>
                            <a:latin typeface="Cambria Math" panose="02040503050406030204" pitchFamily="18" charset="0"/>
                            <a:ea typeface="PMingLiU" panose="02020500000000000000" pitchFamily="18" charset="-120"/>
                            <a:cs typeface="Arial" panose="020B0604020202020204" pitchFamily="34" charset="0"/>
                          </a:rPr>
                          <m:t>𝑅</m:t>
                        </m:r>
                        <m:r>
                          <a:rPr lang="fr-FR" sz="3600" i="1">
                            <a:effectLst/>
                            <a:latin typeface="Cambria Math" panose="02040503050406030204" pitchFamily="18" charset="0"/>
                            <a:ea typeface="PMingLiU" panose="02020500000000000000" pitchFamily="18" charset="-120"/>
                            <a:cs typeface="Arial" panose="020B0604020202020204" pitchFamily="34" charset="0"/>
                          </a:rPr>
                          <m:t>2</m:t>
                        </m:r>
                      </m:den>
                    </m:f>
                    <m:r>
                      <a:rPr lang="fr-FR" sz="3600" i="1">
                        <a:effectLst/>
                        <a:latin typeface="Cambria Math" panose="02040503050406030204" pitchFamily="18" charset="0"/>
                        <a:ea typeface="PMingLiU" panose="02020500000000000000" pitchFamily="18" charset="-120"/>
                        <a:cs typeface="Arial" panose="020B0604020202020204" pitchFamily="34" charset="0"/>
                      </a:rPr>
                      <m:t>𝑈𝑒</m:t>
                    </m:r>
                  </m:oMath>
                </a14:m>
                <a:endParaRPr lang="fr-FR" sz="3600" dirty="0">
                  <a:effectLst/>
                  <a:latin typeface="Calibri" panose="020F0502020204030204" pitchFamily="34" charset="0"/>
                  <a:ea typeface="PMingLiU" panose="02020500000000000000" pitchFamily="18" charset="-12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9821" y="3111254"/>
                <a:ext cx="6186276" cy="934038"/>
              </a:xfrm>
              <a:prstGeom prst="rect">
                <a:avLst/>
              </a:prstGeom>
              <a:blipFill rotWithShape="0">
                <a:blip r:embed="rId3"/>
                <a:stretch>
                  <a:fillRect l="-2956" b="-1168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61659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BDC96760-2084-40F2-BFE5-ADDC0F30A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72473"/>
            <a:ext cx="10058400" cy="1371600"/>
          </a:xfrm>
        </p:spPr>
        <p:txBody>
          <a:bodyPr>
            <a:normAutofit fontScale="90000"/>
          </a:bodyPr>
          <a:lstStyle/>
          <a:p>
            <a:r>
              <a:rPr lang="fr-FR" dirty="0"/>
              <a:t>Tâche 3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186FD664-8405-4FCA-9E92-CD6A6EE9EE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314184"/>
            <a:ext cx="10058400" cy="3931920"/>
          </a:xfrm>
        </p:spPr>
        <p:txBody>
          <a:bodyPr/>
          <a:lstStyle/>
          <a:p>
            <a:r>
              <a:rPr lang="fr-FR" b="1" dirty="0"/>
              <a:t>Choisir </a:t>
            </a:r>
            <a:r>
              <a:rPr lang="fr-FR" dirty="0"/>
              <a:t>parmi plusieurs modèles proposés, une </a:t>
            </a:r>
            <a:r>
              <a:rPr lang="fr-FR" b="1" dirty="0"/>
              <a:t>carte de prototypage à microcontrôleur</a:t>
            </a:r>
            <a:r>
              <a:rPr lang="fr-FR" dirty="0"/>
              <a:t> (traitement de l’information) disposant de caractéristiques permettant le dialogue avec la carte de communication GSM</a:t>
            </a:r>
            <a:r>
              <a:rPr lang="fr-FR" b="1" dirty="0"/>
              <a:t> et </a:t>
            </a:r>
            <a:r>
              <a:rPr lang="fr-FR" dirty="0"/>
              <a:t>l’acquisition du niveau de charge de la batterie</a:t>
            </a:r>
            <a:r>
              <a:rPr lang="fr-FR" b="1" dirty="0"/>
              <a:t>.</a:t>
            </a:r>
            <a:endParaRPr lang="fr-FR" dirty="0"/>
          </a:p>
        </p:txBody>
      </p:sp>
      <p:pic>
        <p:nvPicPr>
          <p:cNvPr id="3074" name="Picture 2" descr="RÃ©sultat de recherche d'images pour &quot;arduino uno&quot;">
            <a:extLst>
              <a:ext uri="{FF2B5EF4-FFF2-40B4-BE49-F238E27FC236}">
                <a16:creationId xmlns:a16="http://schemas.microsoft.com/office/drawing/2014/main" xmlns="" id="{8F482578-0F62-4C14-B952-59F7AE2E71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1972" y="3048960"/>
            <a:ext cx="3754028" cy="272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xmlns="" id="{BA0C9373-1723-4CC7-8DB1-D698BF69B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C84E0-8ACB-4FEA-9DBA-EDA23417FAAB}" type="slidenum">
              <a:rPr lang="fr-FR" smtClean="0"/>
              <a:t>13</a:t>
            </a:fld>
            <a:endParaRPr lang="fr-FR"/>
          </a:p>
        </p:txBody>
      </p:sp>
      <p:pic>
        <p:nvPicPr>
          <p:cNvPr id="1026" name="Picture 2" descr="RÃ©sultat de recherche d'images pour &quot;arduino logo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9450" y="3439186"/>
            <a:ext cx="2860430" cy="1947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/>
          <p:cNvSpPr txBox="1"/>
          <p:nvPr/>
        </p:nvSpPr>
        <p:spPr>
          <a:xfrm>
            <a:off x="3756454" y="5776887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Arduino</a:t>
            </a:r>
            <a:r>
              <a:rPr lang="fr-FR" dirty="0" smtClean="0"/>
              <a:t> </a:t>
            </a:r>
            <a:r>
              <a:rPr lang="fr-FR" dirty="0" err="1" smtClean="0"/>
              <a:t>Uno</a:t>
            </a:r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455216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D417F321-BB5B-470D-8765-8860E8F7D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12985"/>
            <a:ext cx="10058400" cy="1371600"/>
          </a:xfrm>
        </p:spPr>
        <p:txBody>
          <a:bodyPr/>
          <a:lstStyle/>
          <a:p>
            <a:r>
              <a:rPr lang="fr-FR" dirty="0"/>
              <a:t>Tâche 4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56A89B77-DE9A-48E8-9B6A-310DD96BAA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474" y="1463040"/>
            <a:ext cx="10058400" cy="3931920"/>
          </a:xfrm>
        </p:spPr>
        <p:txBody>
          <a:bodyPr/>
          <a:lstStyle/>
          <a:p>
            <a:r>
              <a:rPr lang="fr-FR" b="1" dirty="0"/>
              <a:t>Définir l’implantation des cartes </a:t>
            </a:r>
            <a:r>
              <a:rPr lang="fr-FR" dirty="0"/>
              <a:t>de communication et traitement en tenant compte des conditions climatiques.</a:t>
            </a:r>
          </a:p>
        </p:txBody>
      </p:sp>
      <p:pic>
        <p:nvPicPr>
          <p:cNvPr id="6" name="Picture 8" descr="RÃ©sultat de recherche d'images pour &quot;ruche&quot;">
            <a:extLst>
              <a:ext uri="{FF2B5EF4-FFF2-40B4-BE49-F238E27FC236}">
                <a16:creationId xmlns:a16="http://schemas.microsoft.com/office/drawing/2014/main" xmlns="" id="{425514CB-63DF-4131-AEE1-2A6694997F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8128" y="2729942"/>
            <a:ext cx="2926760" cy="2665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xmlns="" id="{8A06A3EE-5BD7-43DC-8CB7-DAAE2D6CC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C84E0-8ACB-4FEA-9DBA-EDA23417FAAB}" type="slidenum">
              <a:rPr lang="fr-FR" smtClean="0"/>
              <a:t>14</a:t>
            </a:fld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1186">
            <a:off x="1771369" y="2635916"/>
            <a:ext cx="7621064" cy="5715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7331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C84E0-8ACB-4FEA-9DBA-EDA23417FAAB}" type="slidenum">
              <a:rPr lang="fr-FR" smtClean="0"/>
              <a:t>15</a:t>
            </a:fld>
            <a:endParaRPr lang="fr-FR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xmlns="" id="{D417F321-BB5B-470D-8765-8860E8F7DF80}"/>
              </a:ext>
            </a:extLst>
          </p:cNvPr>
          <p:cNvSpPr txBox="1">
            <a:spLocks/>
          </p:cNvSpPr>
          <p:nvPr/>
        </p:nvSpPr>
        <p:spPr>
          <a:xfrm>
            <a:off x="1066800" y="454789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fr-FR" dirty="0" smtClean="0"/>
              <a:t>Tâche 5 </a:t>
            </a:r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4016" y="308005"/>
            <a:ext cx="5141184" cy="6273987"/>
          </a:xfrm>
          <a:prstGeom prst="rect">
            <a:avLst/>
          </a:prstGeom>
        </p:spPr>
      </p:pic>
      <p:sp>
        <p:nvSpPr>
          <p:cNvPr id="9" name="Espace réservé du contenu 8"/>
          <p:cNvSpPr>
            <a:spLocks noGrp="1"/>
          </p:cNvSpPr>
          <p:nvPr>
            <p:ph idx="1"/>
          </p:nvPr>
        </p:nvSpPr>
        <p:spPr>
          <a:xfrm>
            <a:off x="881449" y="1826389"/>
            <a:ext cx="3641124" cy="3931920"/>
          </a:xfrm>
        </p:spPr>
        <p:txBody>
          <a:bodyPr/>
          <a:lstStyle/>
          <a:p>
            <a:r>
              <a:rPr lang="fr-FR" b="1" dirty="0" smtClean="0"/>
              <a:t>Élaborer </a:t>
            </a:r>
            <a:r>
              <a:rPr lang="fr-FR" b="1" dirty="0"/>
              <a:t>les diagrammes « chaîne d’énergie et chaîne d’informations »</a:t>
            </a:r>
            <a:r>
              <a:rPr lang="fr-FR" dirty="0"/>
              <a:t> relatifs à la transmission des informations de poids, de température, d’hygrométrie et de géolocalisation et niveau batterie par la carte GSM.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893512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7A6FE025-5518-438E-A2E2-CCACA8A8A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61841"/>
            <a:ext cx="10058400" cy="1371600"/>
          </a:xfrm>
        </p:spPr>
        <p:txBody>
          <a:bodyPr/>
          <a:lstStyle/>
          <a:p>
            <a:r>
              <a:rPr lang="fr-FR" dirty="0"/>
              <a:t>Tâche 6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29CA1725-2E83-483A-A9F6-B8295ACAC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614022"/>
            <a:ext cx="10058400" cy="3931920"/>
          </a:xfrm>
        </p:spPr>
        <p:txBody>
          <a:bodyPr/>
          <a:lstStyle/>
          <a:p>
            <a:r>
              <a:rPr lang="fr-FR" b="1" dirty="0"/>
              <a:t>Concevoir le schéma d’interconnexion</a:t>
            </a:r>
            <a:r>
              <a:rPr lang="fr-FR" dirty="0"/>
              <a:t> entre les différents éléments électriques et électroniques composant le système selon documentation constructeur et en utilisant un logiciel de CAO adapté.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xmlns="" id="{4B6BE28D-F188-4B1E-969F-35E12E7A57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7231" y="2985622"/>
            <a:ext cx="10097909" cy="571579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xmlns="" id="{A96EEDEA-FE4E-4319-86C0-02B05CB3B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C84E0-8ACB-4FEA-9DBA-EDA23417FAAB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28449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4B6D398F-1D5C-4669-9AC1-A16C11B8AF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3429000"/>
            <a:ext cx="10058400" cy="3931920"/>
          </a:xfrm>
        </p:spPr>
        <p:txBody>
          <a:bodyPr/>
          <a:lstStyle/>
          <a:p>
            <a:pPr algn="ctr"/>
            <a:r>
              <a:rPr lang="fr-FR" b="1" dirty="0"/>
              <a:t>Elaborer un algorigramme ou un diagramme SYSML</a:t>
            </a:r>
            <a:r>
              <a:rPr lang="fr-FR" dirty="0"/>
              <a:t> de la structure d’un sous</a:t>
            </a:r>
            <a:r>
              <a:rPr lang="fr-FR" b="1" u="sng" dirty="0"/>
              <a:t>-programme de test</a:t>
            </a:r>
            <a:r>
              <a:rPr lang="fr-FR" b="1" dirty="0"/>
              <a:t> simple</a:t>
            </a:r>
            <a:r>
              <a:rPr lang="fr-FR" dirty="0"/>
              <a:t> permettant la mise en évidence du bon fonctionnement de la carte de communication.</a:t>
            </a:r>
          </a:p>
          <a:p>
            <a:endParaRPr lang="fr-FR" dirty="0"/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xmlns="" id="{0511D62E-2026-4017-BCF3-01B00133D7B2}"/>
              </a:ext>
            </a:extLst>
          </p:cNvPr>
          <p:cNvSpPr txBox="1">
            <a:spLocks/>
          </p:cNvSpPr>
          <p:nvPr/>
        </p:nvSpPr>
        <p:spPr>
          <a:xfrm>
            <a:off x="4492172" y="2160452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fr-FR" dirty="0"/>
              <a:t>Tâche 7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xmlns="" id="{41688862-8C41-490E-9E9A-B92754235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C84E0-8ACB-4FEA-9DBA-EDA23417FAAB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83114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BE054A21-3B40-4184-92A6-A1FEC2AC7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xmlns="" id="{82B303BB-CD7D-4AE8-AB14-7AB7BFBB27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4072" y="642594"/>
            <a:ext cx="3524250" cy="5181600"/>
          </a:xfrm>
          <a:prstGeom prst="rect">
            <a:avLst/>
          </a:prstGeom>
        </p:spPr>
      </p:pic>
      <p:pic>
        <p:nvPicPr>
          <p:cNvPr id="10" name="Espace réservé du contenu 9" descr="Une image contenant capture d’écran, texte&#10;&#10;Description générée automatiquement">
            <a:extLst>
              <a:ext uri="{FF2B5EF4-FFF2-40B4-BE49-F238E27FC236}">
                <a16:creationId xmlns:a16="http://schemas.microsoft.com/office/drawing/2014/main" xmlns="" id="{DC4D9AD9-EEF0-4249-98BF-D63EB00DFA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3678" y="331778"/>
            <a:ext cx="2931215" cy="6194444"/>
          </a:xfrm>
        </p:spPr>
      </p:pic>
      <p:pic>
        <p:nvPicPr>
          <p:cNvPr id="11" name="Espace réservé du contenu 3">
            <a:extLst>
              <a:ext uri="{FF2B5EF4-FFF2-40B4-BE49-F238E27FC236}">
                <a16:creationId xmlns:a16="http://schemas.microsoft.com/office/drawing/2014/main" xmlns="" id="{68997B86-3F47-4B1A-90D8-5506F988B5A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33897">
            <a:off x="9913354" y="338005"/>
            <a:ext cx="469937" cy="609178"/>
          </a:xfrm>
          <a:prstGeom prst="rect">
            <a:avLst/>
          </a:prstGeo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xmlns="" id="{05EB405B-999C-49CC-9A2E-2B3240605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C84E0-8ACB-4FEA-9DBA-EDA23417FAAB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26646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Espace réservé du contenu 16" descr="Une image contenant capture d’écran&#10;&#10;Description générée automatiquement">
            <a:extLst>
              <a:ext uri="{FF2B5EF4-FFF2-40B4-BE49-F238E27FC236}">
                <a16:creationId xmlns="" xmlns:a16="http://schemas.microsoft.com/office/drawing/2014/main" id="{25F8CFB1-286F-4E10-8B2F-362F23B497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1045" y="1272865"/>
            <a:ext cx="2764276" cy="4815449"/>
          </a:xfrm>
        </p:spPr>
      </p:pic>
      <p:sp>
        <p:nvSpPr>
          <p:cNvPr id="13" name="Flèche : bas 12">
            <a:extLst>
              <a:ext uri="{FF2B5EF4-FFF2-40B4-BE49-F238E27FC236}">
                <a16:creationId xmlns="" xmlns:a16="http://schemas.microsoft.com/office/drawing/2014/main" id="{0188D7FC-3635-4F3D-9EB7-26BE0B196900}"/>
              </a:ext>
            </a:extLst>
          </p:cNvPr>
          <p:cNvSpPr/>
          <p:nvPr/>
        </p:nvSpPr>
        <p:spPr>
          <a:xfrm>
            <a:off x="3512195" y="1754619"/>
            <a:ext cx="712381" cy="17673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Cube 13">
            <a:extLst>
              <a:ext uri="{FF2B5EF4-FFF2-40B4-BE49-F238E27FC236}">
                <a16:creationId xmlns="" xmlns:a16="http://schemas.microsoft.com/office/drawing/2014/main" id="{00737D6C-3E52-40E2-A342-452FCAD800B3}"/>
              </a:ext>
            </a:extLst>
          </p:cNvPr>
          <p:cNvSpPr/>
          <p:nvPr/>
        </p:nvSpPr>
        <p:spPr>
          <a:xfrm>
            <a:off x="818706" y="4663114"/>
            <a:ext cx="3104707" cy="661901"/>
          </a:xfrm>
          <a:prstGeom prst="cub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Cellule de force </a:t>
            </a:r>
          </a:p>
        </p:txBody>
      </p:sp>
      <p:sp>
        <p:nvSpPr>
          <p:cNvPr id="15" name="Organigramme : Disque magnétique 14">
            <a:extLst>
              <a:ext uri="{FF2B5EF4-FFF2-40B4-BE49-F238E27FC236}">
                <a16:creationId xmlns="" xmlns:a16="http://schemas.microsoft.com/office/drawing/2014/main" id="{7E2C8B7E-5716-4A3F-BD73-F83DF916ED7B}"/>
              </a:ext>
            </a:extLst>
          </p:cNvPr>
          <p:cNvSpPr/>
          <p:nvPr/>
        </p:nvSpPr>
        <p:spPr>
          <a:xfrm>
            <a:off x="1557667" y="2422635"/>
            <a:ext cx="1626782" cy="661901"/>
          </a:xfrm>
          <a:prstGeom prst="flowChartMagneticDisk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50 kg</a:t>
            </a:r>
          </a:p>
        </p:txBody>
      </p:sp>
      <p:pic>
        <p:nvPicPr>
          <p:cNvPr id="19" name="Image 18" descr="Une image contenant capture d’écran&#10;&#10;Description générée automatiquement">
            <a:extLst>
              <a:ext uri="{FF2B5EF4-FFF2-40B4-BE49-F238E27FC236}">
                <a16:creationId xmlns="" xmlns:a16="http://schemas.microsoft.com/office/drawing/2014/main" id="{3D3FA4F5-C0C3-487D-996F-E5C81F8550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7316" y="2545314"/>
            <a:ext cx="1781424" cy="657317"/>
          </a:xfrm>
          <a:prstGeom prst="rect">
            <a:avLst/>
          </a:prstGeom>
        </p:spPr>
      </p:pic>
      <p:pic>
        <p:nvPicPr>
          <p:cNvPr id="21" name="Image 20" descr="Une image contenant texte, carte&#10;&#10;Description générée automatiquement">
            <a:extLst>
              <a:ext uri="{FF2B5EF4-FFF2-40B4-BE49-F238E27FC236}">
                <a16:creationId xmlns="" xmlns:a16="http://schemas.microsoft.com/office/drawing/2014/main" id="{097CF20E-D9CE-49AB-B84E-9A55985DC2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8737" y="3202632"/>
            <a:ext cx="1564333" cy="1012700"/>
          </a:xfrm>
          <a:prstGeom prst="rect">
            <a:avLst/>
          </a:prstGeom>
        </p:spPr>
      </p:pic>
      <p:pic>
        <p:nvPicPr>
          <p:cNvPr id="23" name="Image 22">
            <a:extLst>
              <a:ext uri="{FF2B5EF4-FFF2-40B4-BE49-F238E27FC236}">
                <a16:creationId xmlns="" xmlns:a16="http://schemas.microsoft.com/office/drawing/2014/main" id="{070BC975-A889-4225-975D-9828A4E7956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236698">
            <a:off x="4493836" y="2148220"/>
            <a:ext cx="794190" cy="794190"/>
          </a:xfrm>
          <a:prstGeom prst="rect">
            <a:avLst/>
          </a:prstGeom>
        </p:spPr>
      </p:pic>
      <p:pic>
        <p:nvPicPr>
          <p:cNvPr id="25" name="Image 24" descr="Une image contenant clipart&#10;&#10;Description générée automatiquement">
            <a:extLst>
              <a:ext uri="{FF2B5EF4-FFF2-40B4-BE49-F238E27FC236}">
                <a16:creationId xmlns="" xmlns:a16="http://schemas.microsoft.com/office/drawing/2014/main" id="{E315BE63-E687-49D8-8A1F-B34C7A8B764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0172" y="5499475"/>
            <a:ext cx="921772" cy="690439"/>
          </a:xfrm>
          <a:prstGeom prst="rect">
            <a:avLst/>
          </a:prstGeom>
        </p:spPr>
      </p:pic>
      <p:sp>
        <p:nvSpPr>
          <p:cNvPr id="27" name="Titre 1">
            <a:extLst>
              <a:ext uri="{FF2B5EF4-FFF2-40B4-BE49-F238E27FC236}">
                <a16:creationId xmlns="" xmlns:a16="http://schemas.microsoft.com/office/drawing/2014/main" id="{747C0A04-1A93-4BB5-B416-21ADE15D3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38147"/>
            <a:ext cx="10058400" cy="1371600"/>
          </a:xfrm>
        </p:spPr>
        <p:txBody>
          <a:bodyPr>
            <a:normAutofit/>
          </a:bodyPr>
          <a:lstStyle/>
          <a:p>
            <a:r>
              <a:rPr lang="fr-FR" dirty="0"/>
              <a:t>Le système </a:t>
            </a:r>
          </a:p>
        </p:txBody>
      </p:sp>
      <p:sp>
        <p:nvSpPr>
          <p:cNvPr id="28" name="Espace réservé du numéro de diapositive 27">
            <a:extLst>
              <a:ext uri="{FF2B5EF4-FFF2-40B4-BE49-F238E27FC236}">
                <a16:creationId xmlns="" xmlns:a16="http://schemas.microsoft.com/office/drawing/2014/main" id="{A4F5B4B4-BB6B-425B-833D-4811A7D3D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C84E0-8ACB-4FEA-9DBA-EDA23417FAAB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9568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2.22222E-6 L 0.00091 0.1382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68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3 -0.02639 L 0.00013 0.22361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3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600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7000"/>
                            </p:stCondLst>
                            <p:childTnLst>
                              <p:par>
                                <p:cTn id="27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26 -4.81481E-6 L 0.26081 -4.81481E-6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02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0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5" grpId="0" animBg="1"/>
      <p:bldP spid="15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717800" y="672956"/>
            <a:ext cx="9093200" cy="1442694"/>
          </a:xfrm>
        </p:spPr>
        <p:txBody>
          <a:bodyPr/>
          <a:lstStyle/>
          <a:p>
            <a:r>
              <a:rPr lang="fr-FR" dirty="0"/>
              <a:t>En quoi consiste notre projet ?</a:t>
            </a: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925" y="514064"/>
            <a:ext cx="1730375" cy="2243079"/>
          </a:xfrm>
        </p:spPr>
      </p:pic>
      <p:sp>
        <p:nvSpPr>
          <p:cNvPr id="5" name="ZoneTexte 4"/>
          <p:cNvSpPr txBox="1"/>
          <p:nvPr/>
        </p:nvSpPr>
        <p:spPr>
          <a:xfrm>
            <a:off x="1662112" y="2677609"/>
            <a:ext cx="99822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100" dirty="0"/>
              <a:t>Notre projet consiste en la surveillance d’une ruche à distance, pour faciliter le travail d’un apiculteur.</a:t>
            </a:r>
          </a:p>
          <a:p>
            <a:endParaRPr lang="fr-FR" sz="2100" dirty="0"/>
          </a:p>
          <a:p>
            <a:r>
              <a:rPr lang="fr-FR" sz="2100" dirty="0"/>
              <a:t>Les paramètres à surveiller sont les suivants :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2082801" y="4062604"/>
            <a:ext cx="684106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2100" dirty="0"/>
              <a:t>Le poids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2100" dirty="0"/>
              <a:t>Sa position géographique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2100" dirty="0"/>
              <a:t>Sa température et son hygrométrie intérieure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2100" dirty="0"/>
              <a:t>La température extérieure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="" xmlns:a16="http://schemas.microsoft.com/office/drawing/2014/main" id="{26BCB4CE-3B50-474D-9724-FA3D425C0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C84E0-8ACB-4FEA-9DBA-EDA23417FAAB}" type="slidenum">
              <a:rPr lang="fr-FR" smtClean="0"/>
              <a:t>2</a:t>
            </a:fld>
            <a:endParaRPr lang="fr-FR"/>
          </a:p>
        </p:txBody>
      </p:sp>
      <p:pic>
        <p:nvPicPr>
          <p:cNvPr id="7" name="Picture 2" descr="RÃ©sultat de recherche d'images pour &quot;balance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1794" y="4114953"/>
            <a:ext cx="656965" cy="328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4" descr="RÃ©sultat de recherche d'images pour &quot;LOCALISER&quot;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7639" y="4295670"/>
            <a:ext cx="484608" cy="446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2" descr="RÃ©sultat de recherche d'images pour &quot;tempÃ©rature&quot;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5281" y="4612232"/>
            <a:ext cx="266783" cy="446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9223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C84E0-8ACB-4FEA-9DBA-EDA23417FAAB}" type="slidenum">
              <a:rPr lang="fr-FR" smtClean="0"/>
              <a:t>20</a:t>
            </a:fld>
            <a:endParaRPr lang="fr-FR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7" name="Espace réservé du contenu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923" y="2896323"/>
            <a:ext cx="11008154" cy="1172757"/>
          </a:xfrm>
          <a:prstGeom prst="rect">
            <a:avLst/>
          </a:prstGeom>
        </p:spPr>
      </p:pic>
      <p:pic>
        <p:nvPicPr>
          <p:cNvPr id="8" name="Espace réservé du contenu 3">
            <a:extLst>
              <a:ext uri="{FF2B5EF4-FFF2-40B4-BE49-F238E27FC236}">
                <a16:creationId xmlns="" xmlns:a16="http://schemas.microsoft.com/office/drawing/2014/main" id="{5C295204-0589-43EF-A2E8-D42A6BFBD2B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33897">
            <a:off x="11139930" y="2395954"/>
            <a:ext cx="773989" cy="1003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2641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0C449313-26AD-429E-AE0F-FC1BF9896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6286" y="2441649"/>
            <a:ext cx="10058400" cy="1371600"/>
          </a:xfrm>
        </p:spPr>
        <p:txBody>
          <a:bodyPr>
            <a:normAutofit fontScale="90000"/>
          </a:bodyPr>
          <a:lstStyle/>
          <a:p>
            <a:r>
              <a:rPr lang="fr-FR" dirty="0"/>
              <a:t>Quelle est la place du développement durable ?</a:t>
            </a:r>
          </a:p>
        </p:txBody>
      </p:sp>
      <p:pic>
        <p:nvPicPr>
          <p:cNvPr id="4" name="Espace réservé du contenu 3">
            <a:extLst>
              <a:ext uri="{FF2B5EF4-FFF2-40B4-BE49-F238E27FC236}">
                <a16:creationId xmlns="" xmlns:a16="http://schemas.microsoft.com/office/drawing/2014/main" id="{5C295204-0589-43EF-A2E8-D42A6BFBD2B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33897">
            <a:off x="1285921" y="838472"/>
            <a:ext cx="773989" cy="1003319"/>
          </a:xfrm>
          <a:prstGeom prst="rect">
            <a:avLst/>
          </a:prstGeom>
        </p:spPr>
      </p:pic>
      <p:pic>
        <p:nvPicPr>
          <p:cNvPr id="1026" name="Picture 2" descr="RÃ©sultat de recherche d'images pour &quot;dÃ©veloppement durable&quot;">
            <a:extLst>
              <a:ext uri="{FF2B5EF4-FFF2-40B4-BE49-F238E27FC236}">
                <a16:creationId xmlns="" xmlns:a16="http://schemas.microsoft.com/office/drawing/2014/main" id="{B676E018-AC73-4550-82FA-CE847CDB82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5990" y="4484913"/>
            <a:ext cx="1562101" cy="1562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Ã©sultat de recherche d'images pour &quot;arbre&quot;">
            <a:extLst>
              <a:ext uri="{FF2B5EF4-FFF2-40B4-BE49-F238E27FC236}">
                <a16:creationId xmlns="" xmlns:a16="http://schemas.microsoft.com/office/drawing/2014/main" id="{68B7C1AF-415A-49E9-A0CA-A2F77CC5A8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878" y="4757056"/>
            <a:ext cx="1432561" cy="137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Ã©sultat de recherche d'images pour &quot;mer&quot;">
            <a:extLst>
              <a:ext uri="{FF2B5EF4-FFF2-40B4-BE49-F238E27FC236}">
                <a16:creationId xmlns="" xmlns:a16="http://schemas.microsoft.com/office/drawing/2014/main" id="{A9CA3F4D-9EFF-44BD-9148-EFD3C6887E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8724" y="798067"/>
            <a:ext cx="3896632" cy="971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ce réservé du numéro de diapositive 2">
            <a:extLst>
              <a:ext uri="{FF2B5EF4-FFF2-40B4-BE49-F238E27FC236}">
                <a16:creationId xmlns="" xmlns:a16="http://schemas.microsoft.com/office/drawing/2014/main" id="{67A94BA1-3F75-41DA-8144-846F9C42F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C84E0-8ACB-4FEA-9DBA-EDA23417FAAB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4834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3454824C-9573-4825-8458-E5FD01984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0" y="2514937"/>
            <a:ext cx="10058400" cy="1371600"/>
          </a:xfrm>
        </p:spPr>
        <p:txBody>
          <a:bodyPr/>
          <a:lstStyle/>
          <a:p>
            <a:r>
              <a:rPr lang="fr-FR" dirty="0"/>
              <a:t>Un impact sur les abeilles ?</a:t>
            </a:r>
          </a:p>
        </p:txBody>
      </p:sp>
      <p:pic>
        <p:nvPicPr>
          <p:cNvPr id="2050" name="Picture 2" descr="RÃ©sultat de recherche d'images pour &quot;abeille&quot;">
            <a:extLst>
              <a:ext uri="{FF2B5EF4-FFF2-40B4-BE49-F238E27FC236}">
                <a16:creationId xmlns:a16="http://schemas.microsoft.com/office/drawing/2014/main" xmlns="" id="{C101BDBC-C3EA-4FD3-B164-A1925559F9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2922" y="4578803"/>
            <a:ext cx="1250792" cy="1096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Ã©sultat de recherche d'images pour &quot;abeille&quot;">
            <a:extLst>
              <a:ext uri="{FF2B5EF4-FFF2-40B4-BE49-F238E27FC236}">
                <a16:creationId xmlns:a16="http://schemas.microsoft.com/office/drawing/2014/main" xmlns="" id="{343D79A4-2679-4A36-A770-527484DFFF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541" y="4578803"/>
            <a:ext cx="1236748" cy="1348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RÃ©sultat de recherche d'images pour &quot;abeille&quot;">
            <a:extLst>
              <a:ext uri="{FF2B5EF4-FFF2-40B4-BE49-F238E27FC236}">
                <a16:creationId xmlns:a16="http://schemas.microsoft.com/office/drawing/2014/main" xmlns="" id="{ADC77AC4-7057-4123-915D-9DBC116BDF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2472" y="824488"/>
            <a:ext cx="1250043" cy="1031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RÃ©sultat de recherche d'images pour &quot;abeille&quot;">
            <a:extLst>
              <a:ext uri="{FF2B5EF4-FFF2-40B4-BE49-F238E27FC236}">
                <a16:creationId xmlns:a16="http://schemas.microsoft.com/office/drawing/2014/main" xmlns="" id="{29F8750A-EF5D-47AD-8A70-26FB04A103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4054" y="824488"/>
            <a:ext cx="1519092" cy="1250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xmlns="" id="{CC9BDD2F-6131-4CD2-AFA6-91E55B8CF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C84E0-8ACB-4FEA-9DBA-EDA23417FAAB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65793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6BB4821E-D0FB-458F-A14F-F7BD7BB3C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8394" y="198197"/>
            <a:ext cx="10058400" cy="1371600"/>
          </a:xfrm>
        </p:spPr>
        <p:txBody>
          <a:bodyPr/>
          <a:lstStyle/>
          <a:p>
            <a:r>
              <a:rPr lang="fr-FR" dirty="0"/>
              <a:t>Expérience</a:t>
            </a:r>
          </a:p>
        </p:txBody>
      </p:sp>
      <p:pic>
        <p:nvPicPr>
          <p:cNvPr id="4" name="Picture 8" descr="RÃ©sultat de recherche d'images pour &quot;ruche&quot;">
            <a:extLst>
              <a:ext uri="{FF2B5EF4-FFF2-40B4-BE49-F238E27FC236}">
                <a16:creationId xmlns:a16="http://schemas.microsoft.com/office/drawing/2014/main" xmlns="" id="{CA5634CF-C657-45CD-93EC-2BF339565F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2756" y="1165497"/>
            <a:ext cx="4478444" cy="4077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RÃ©sultat de recherche d'images pour &quot;abeille&quot;">
            <a:extLst>
              <a:ext uri="{FF2B5EF4-FFF2-40B4-BE49-F238E27FC236}">
                <a16:creationId xmlns:a16="http://schemas.microsoft.com/office/drawing/2014/main" xmlns="" id="{AE45F0BD-3189-4EDA-80A6-D3D8B338DB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9950" y="1165497"/>
            <a:ext cx="922564" cy="80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RÃ©sultat de recherche d'images pour &quot;abeille&quot;">
            <a:extLst>
              <a:ext uri="{FF2B5EF4-FFF2-40B4-BE49-F238E27FC236}">
                <a16:creationId xmlns:a16="http://schemas.microsoft.com/office/drawing/2014/main" xmlns="" id="{EEE9C8F1-98EB-4DBD-A54A-EF00A3FC03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9950" y="1728497"/>
            <a:ext cx="922564" cy="80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RÃ©sultat de recherche d'images pour &quot;abeille&quot;">
            <a:extLst>
              <a:ext uri="{FF2B5EF4-FFF2-40B4-BE49-F238E27FC236}">
                <a16:creationId xmlns:a16="http://schemas.microsoft.com/office/drawing/2014/main" xmlns="" id="{D0AE3D81-F9FC-49CD-BF44-653778F0A8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7188" y="1484008"/>
            <a:ext cx="922564" cy="80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RÃ©sultat de recherche d'images pour &quot;abeille&quot;">
            <a:extLst>
              <a:ext uri="{FF2B5EF4-FFF2-40B4-BE49-F238E27FC236}">
                <a16:creationId xmlns:a16="http://schemas.microsoft.com/office/drawing/2014/main" xmlns="" id="{C6A6DBE1-86B0-4179-B88D-7C7E8836BA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690" y="2377286"/>
            <a:ext cx="922564" cy="80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RÃ©sultat de recherche d'images pour &quot;abeille&quot;">
            <a:extLst>
              <a:ext uri="{FF2B5EF4-FFF2-40B4-BE49-F238E27FC236}">
                <a16:creationId xmlns:a16="http://schemas.microsoft.com/office/drawing/2014/main" xmlns="" id="{39262ABA-AD61-4264-B0D9-21C2F36F5D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4010" y="2553968"/>
            <a:ext cx="922564" cy="80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RÃ©sultat de recherche d'images pour &quot;abeille&quot;">
            <a:extLst>
              <a:ext uri="{FF2B5EF4-FFF2-40B4-BE49-F238E27FC236}">
                <a16:creationId xmlns:a16="http://schemas.microsoft.com/office/drawing/2014/main" xmlns="" id="{AEB2912F-45A4-4742-A902-9128B48F7B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0696" y="2206819"/>
            <a:ext cx="922564" cy="80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RÃ©sultat de recherche d'images pour &quot;abeille&quot;">
            <a:extLst>
              <a:ext uri="{FF2B5EF4-FFF2-40B4-BE49-F238E27FC236}">
                <a16:creationId xmlns:a16="http://schemas.microsoft.com/office/drawing/2014/main" xmlns="" id="{607B4253-B970-41E0-9875-5E4C1E9B63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5254" y="1802519"/>
            <a:ext cx="922564" cy="80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RÃ©sultat de recherche d'images pour &quot;abeille&quot;">
            <a:extLst>
              <a:ext uri="{FF2B5EF4-FFF2-40B4-BE49-F238E27FC236}">
                <a16:creationId xmlns:a16="http://schemas.microsoft.com/office/drawing/2014/main" xmlns="" id="{1BE4B875-0BF4-4E15-955D-36528E20DC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4624" y="3161569"/>
            <a:ext cx="922564" cy="80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RÃ©sultat de recherche d'images pour &quot;abeille&quot;">
            <a:extLst>
              <a:ext uri="{FF2B5EF4-FFF2-40B4-BE49-F238E27FC236}">
                <a16:creationId xmlns:a16="http://schemas.microsoft.com/office/drawing/2014/main" xmlns="" id="{E8A94BD5-138D-49D0-8C67-4C22BB79FE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2330" y="3060000"/>
            <a:ext cx="922564" cy="80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RÃ©sultat de recherche d'images pour &quot;abeille&quot;">
            <a:extLst>
              <a:ext uri="{FF2B5EF4-FFF2-40B4-BE49-F238E27FC236}">
                <a16:creationId xmlns:a16="http://schemas.microsoft.com/office/drawing/2014/main" xmlns="" id="{F67A46CE-EE11-4D0E-93CF-91D61DBBEC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2350" y="1317897"/>
            <a:ext cx="922564" cy="80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RÃ©sultat de recherche d'images pour &quot;abeille&quot;">
            <a:extLst>
              <a:ext uri="{FF2B5EF4-FFF2-40B4-BE49-F238E27FC236}">
                <a16:creationId xmlns:a16="http://schemas.microsoft.com/office/drawing/2014/main" xmlns="" id="{C0449CDD-82A9-4D4B-9ACA-E3F44D71D7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9016" y="2958268"/>
            <a:ext cx="922564" cy="80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RÃ©sultat de recherche d'images pour &quot;abeille&quot;">
            <a:extLst>
              <a:ext uri="{FF2B5EF4-FFF2-40B4-BE49-F238E27FC236}">
                <a16:creationId xmlns:a16="http://schemas.microsoft.com/office/drawing/2014/main" xmlns="" id="{F83C0BC9-6CF1-47F5-A53C-EC33C74B3F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8664" y="2516479"/>
            <a:ext cx="922564" cy="80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Espace réservé du contenu 17">
            <a:extLst>
              <a:ext uri="{FF2B5EF4-FFF2-40B4-BE49-F238E27FC236}">
                <a16:creationId xmlns:a16="http://schemas.microsoft.com/office/drawing/2014/main" xmlns="" id="{94430807-1AB5-4DDD-9789-CB25F779D6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xmlns="" id="{5964EDEC-EED4-414E-A429-B15A26518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C84E0-8ACB-4FEA-9DBA-EDA23417FAAB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96348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6BB4821E-D0FB-458F-A14F-F7BD7BB3C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8394" y="198197"/>
            <a:ext cx="10058400" cy="1371600"/>
          </a:xfrm>
        </p:spPr>
        <p:txBody>
          <a:bodyPr/>
          <a:lstStyle/>
          <a:p>
            <a:r>
              <a:rPr lang="fr-FR" dirty="0"/>
              <a:t>Expérience</a:t>
            </a:r>
          </a:p>
        </p:txBody>
      </p:sp>
      <p:pic>
        <p:nvPicPr>
          <p:cNvPr id="4" name="Picture 8" descr="RÃ©sultat de recherche d'images pour &quot;ruche&quot;">
            <a:extLst>
              <a:ext uri="{FF2B5EF4-FFF2-40B4-BE49-F238E27FC236}">
                <a16:creationId xmlns:a16="http://schemas.microsoft.com/office/drawing/2014/main" xmlns="" id="{CA5634CF-C657-45CD-93EC-2BF339565F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2756" y="1165497"/>
            <a:ext cx="4478444" cy="4077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RÃ©sultat de recherche d'images pour &quot;abeille&quot;">
            <a:extLst>
              <a:ext uri="{FF2B5EF4-FFF2-40B4-BE49-F238E27FC236}">
                <a16:creationId xmlns:a16="http://schemas.microsoft.com/office/drawing/2014/main" xmlns="" id="{AE45F0BD-3189-4EDA-80A6-D3D8B338DB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7465" y="1033857"/>
            <a:ext cx="922564" cy="80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RÃ©sultat de recherche d'images pour &quot;abeille&quot;">
            <a:extLst>
              <a:ext uri="{FF2B5EF4-FFF2-40B4-BE49-F238E27FC236}">
                <a16:creationId xmlns:a16="http://schemas.microsoft.com/office/drawing/2014/main" xmlns="" id="{EEE9C8F1-98EB-4DBD-A54A-EF00A3FC03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6677" y="1902458"/>
            <a:ext cx="922564" cy="80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RÃ©sultat de recherche d'images pour &quot;abeille&quot;">
            <a:extLst>
              <a:ext uri="{FF2B5EF4-FFF2-40B4-BE49-F238E27FC236}">
                <a16:creationId xmlns:a16="http://schemas.microsoft.com/office/drawing/2014/main" xmlns="" id="{D0AE3D81-F9FC-49CD-BF44-653778F0A8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2690" y="1375929"/>
            <a:ext cx="922564" cy="80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RÃ©sultat de recherche d'images pour &quot;abeille&quot;">
            <a:extLst>
              <a:ext uri="{FF2B5EF4-FFF2-40B4-BE49-F238E27FC236}">
                <a16:creationId xmlns:a16="http://schemas.microsoft.com/office/drawing/2014/main" xmlns="" id="{C6A6DBE1-86B0-4179-B88D-7C7E8836BA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2916" y="2406801"/>
            <a:ext cx="922564" cy="80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RÃ©sultat de recherche d'images pour &quot;abeille&quot;">
            <a:extLst>
              <a:ext uri="{FF2B5EF4-FFF2-40B4-BE49-F238E27FC236}">
                <a16:creationId xmlns:a16="http://schemas.microsoft.com/office/drawing/2014/main" xmlns="" id="{39262ABA-AD61-4264-B0D9-21C2F36F5D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7300" y="2787499"/>
            <a:ext cx="922564" cy="80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RÃ©sultat de recherche d'images pour &quot;abeille&quot;">
            <a:extLst>
              <a:ext uri="{FF2B5EF4-FFF2-40B4-BE49-F238E27FC236}">
                <a16:creationId xmlns:a16="http://schemas.microsoft.com/office/drawing/2014/main" xmlns="" id="{AEB2912F-45A4-4742-A902-9128B48F7B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0696" y="2206819"/>
            <a:ext cx="922564" cy="80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RÃ©sultat de recherche d'images pour &quot;abeille&quot;">
            <a:extLst>
              <a:ext uri="{FF2B5EF4-FFF2-40B4-BE49-F238E27FC236}">
                <a16:creationId xmlns:a16="http://schemas.microsoft.com/office/drawing/2014/main" xmlns="" id="{607B4253-B970-41E0-9875-5E4C1E9B63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5254" y="1802519"/>
            <a:ext cx="922564" cy="80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RÃ©sultat de recherche d'images pour &quot;abeille&quot;">
            <a:extLst>
              <a:ext uri="{FF2B5EF4-FFF2-40B4-BE49-F238E27FC236}">
                <a16:creationId xmlns:a16="http://schemas.microsoft.com/office/drawing/2014/main" xmlns="" id="{1BE4B875-0BF4-4E15-955D-36528E20DC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854" y="3751532"/>
            <a:ext cx="922564" cy="80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RÃ©sultat de recherche d'images pour &quot;abeille&quot;">
            <a:extLst>
              <a:ext uri="{FF2B5EF4-FFF2-40B4-BE49-F238E27FC236}">
                <a16:creationId xmlns:a16="http://schemas.microsoft.com/office/drawing/2014/main" xmlns="" id="{E8A94BD5-138D-49D0-8C67-4C22BB79FE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3158" y="3525780"/>
            <a:ext cx="922564" cy="80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RÃ©sultat de recherche d'images pour &quot;abeille&quot;">
            <a:extLst>
              <a:ext uri="{FF2B5EF4-FFF2-40B4-BE49-F238E27FC236}">
                <a16:creationId xmlns:a16="http://schemas.microsoft.com/office/drawing/2014/main" xmlns="" id="{F67A46CE-EE11-4D0E-93CF-91D61DBBEC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2847" y="1246723"/>
            <a:ext cx="922564" cy="80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RÃ©sultat de recherche d'images pour &quot;abeille&quot;">
            <a:extLst>
              <a:ext uri="{FF2B5EF4-FFF2-40B4-BE49-F238E27FC236}">
                <a16:creationId xmlns:a16="http://schemas.microsoft.com/office/drawing/2014/main" xmlns="" id="{C0449CDD-82A9-4D4B-9ACA-E3F44D71D7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9016" y="2958268"/>
            <a:ext cx="922564" cy="80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RÃ©sultat de recherche d'images pour &quot;abeille&quot;">
            <a:extLst>
              <a:ext uri="{FF2B5EF4-FFF2-40B4-BE49-F238E27FC236}">
                <a16:creationId xmlns:a16="http://schemas.microsoft.com/office/drawing/2014/main" xmlns="" id="{F83C0BC9-6CF1-47F5-A53C-EC33C74B3F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0756" y="2393350"/>
            <a:ext cx="922564" cy="80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RÃ©sultat de recherche d'images pour &quot;telephone&quot;">
            <a:extLst>
              <a:ext uri="{FF2B5EF4-FFF2-40B4-BE49-F238E27FC236}">
                <a16:creationId xmlns:a16="http://schemas.microsoft.com/office/drawing/2014/main" xmlns="" id="{4B8D376B-FA59-4C02-9F96-4955BDFDDA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7176" y="2649766"/>
            <a:ext cx="674174" cy="1419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RÃ©sultat de recherche d'images pour &quot;telephone&quot;">
            <a:extLst>
              <a:ext uri="{FF2B5EF4-FFF2-40B4-BE49-F238E27FC236}">
                <a16:creationId xmlns:a16="http://schemas.microsoft.com/office/drawing/2014/main" xmlns="" id="{94DB035B-ADDC-46C1-A589-4354B48516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0903" y="2719343"/>
            <a:ext cx="674174" cy="1419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RÃ©sultat de recherche d'images pour &quot;telephone&quot;">
            <a:extLst>
              <a:ext uri="{FF2B5EF4-FFF2-40B4-BE49-F238E27FC236}">
                <a16:creationId xmlns:a16="http://schemas.microsoft.com/office/drawing/2014/main" xmlns="" id="{6D41D862-7A29-4CF0-859C-344F1F6B71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0160" y="2754643"/>
            <a:ext cx="674174" cy="1419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xmlns="" id="{6D33FCE7-73AF-4B2E-A5BC-7491B73FD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C84E0-8ACB-4FEA-9DBA-EDA23417FAAB}" type="slidenum">
              <a:rPr lang="fr-FR" smtClean="0"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9017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2.22222E-6 L -0.27695 -0.187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906" y="-93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0 L -0.38841 0.14583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427" y="729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4000"/>
                            </p:stCondLst>
                            <p:childTnLst>
                              <p:par>
                                <p:cTn id="11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-2.59259E-6 L -0.66732 0.2099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359" y="104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5AD66834-F960-4355-B526-A560D94E7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0" y="559493"/>
            <a:ext cx="10058400" cy="1371600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F0BE573A-5083-4A63-9F84-A846141BD0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xmlns="" id="{44255A03-D585-46AF-B41E-A8FF57CD99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880" y="2447174"/>
            <a:ext cx="5503863" cy="3676792"/>
          </a:xfrm>
          <a:prstGeom prst="rect">
            <a:avLst/>
          </a:prstGeom>
        </p:spPr>
      </p:pic>
      <p:sp>
        <p:nvSpPr>
          <p:cNvPr id="5" name="Flèche : virage 4">
            <a:extLst>
              <a:ext uri="{FF2B5EF4-FFF2-40B4-BE49-F238E27FC236}">
                <a16:creationId xmlns:a16="http://schemas.microsoft.com/office/drawing/2014/main" xmlns="" id="{4B8F81E5-696E-4545-AE9F-05A91F76356C}"/>
              </a:ext>
            </a:extLst>
          </p:cNvPr>
          <p:cNvSpPr/>
          <p:nvPr/>
        </p:nvSpPr>
        <p:spPr>
          <a:xfrm>
            <a:off x="2946401" y="822960"/>
            <a:ext cx="725714" cy="3894183"/>
          </a:xfrm>
          <a:prstGeom prst="bentArrow">
            <a:avLst>
              <a:gd name="adj1" fmla="val 25000"/>
              <a:gd name="adj2" fmla="val 21774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xmlns="" id="{E0C834AA-7D12-4212-B342-6F23566909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0" y="822960"/>
            <a:ext cx="7724550" cy="497840"/>
          </a:xfrm>
          <a:prstGeom prst="rect">
            <a:avLst/>
          </a:prstGeom>
        </p:spPr>
      </p:pic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xmlns="" id="{191EEACC-CDCD-44FB-B62D-3B4E18143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C84E0-8ACB-4FEA-9DBA-EDA23417FAAB}" type="slidenum">
              <a:rPr lang="fr-FR" smtClean="0"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23081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B3A1D7A0-CAC8-42B6-B707-2B982040C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xmlns="" id="{A4EA68F9-4712-4057-9BF5-3AF2236D60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1942" y="0"/>
            <a:ext cx="13178971" cy="9884229"/>
          </a:xfr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xmlns="" id="{605E75F3-0B9E-48F0-BE56-8BD80B8C3B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7600" y="5394960"/>
            <a:ext cx="7724550" cy="497840"/>
          </a:xfrm>
          <a:prstGeom prst="rect">
            <a:avLst/>
          </a:prstGeom>
        </p:spPr>
      </p:pic>
      <p:sp>
        <p:nvSpPr>
          <p:cNvPr id="10" name="Flèche : bas 9">
            <a:extLst>
              <a:ext uri="{FF2B5EF4-FFF2-40B4-BE49-F238E27FC236}">
                <a16:creationId xmlns:a16="http://schemas.microsoft.com/office/drawing/2014/main" xmlns="" id="{24B3BFAD-4DD0-43CA-B8EA-C7EFCB294752}"/>
              </a:ext>
            </a:extLst>
          </p:cNvPr>
          <p:cNvSpPr/>
          <p:nvPr/>
        </p:nvSpPr>
        <p:spPr>
          <a:xfrm rot="10800000">
            <a:off x="4731656" y="4209144"/>
            <a:ext cx="420914" cy="100148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xmlns="" id="{1F68E479-A73D-4710-B724-84EF844D1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C84E0-8ACB-4FEA-9DBA-EDA23417FAAB}" type="slidenum">
              <a:rPr lang="fr-FR" smtClean="0"/>
              <a:t>26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59709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9E25612F-C523-48C0-A97A-4201464E3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Merci de votre attention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="" xmlns:a16="http://schemas.microsoft.com/office/drawing/2014/main" id="{6665C043-B251-43A9-ADCE-8AAD9C71BC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6146" name="Picture 2" descr="RÃ©sultat de recherche d'images pour &quot;abeille&quot;">
            <a:extLst>
              <a:ext uri="{FF2B5EF4-FFF2-40B4-BE49-F238E27FC236}">
                <a16:creationId xmlns="" xmlns:a16="http://schemas.microsoft.com/office/drawing/2014/main" id="{AE4A7EC9-4785-4E64-89DD-1DC95462D9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1424" y="2790304"/>
            <a:ext cx="2653079" cy="2183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 4">
            <a:extLst>
              <a:ext uri="{FF2B5EF4-FFF2-40B4-BE49-F238E27FC236}">
                <a16:creationId xmlns="" xmlns:a16="http://schemas.microsoft.com/office/drawing/2014/main" id="{222DBBA3-4989-4617-B653-D8ACCC2F1D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9853" y="2790304"/>
            <a:ext cx="2242110" cy="1752167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="" xmlns:a16="http://schemas.microsoft.com/office/drawing/2014/main" id="{957CBB0C-84A8-4B49-A6A0-56E40937E7F3}"/>
              </a:ext>
            </a:extLst>
          </p:cNvPr>
          <p:cNvSpPr txBox="1"/>
          <p:nvPr/>
        </p:nvSpPr>
        <p:spPr>
          <a:xfrm>
            <a:off x="10231322" y="6123966"/>
            <a:ext cx="1787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7 février 2019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="" xmlns:a16="http://schemas.microsoft.com/office/drawing/2014/main" id="{8E571193-6630-4C23-A524-72B3FCDA0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C84E0-8ACB-4FEA-9DBA-EDA23417FAAB}" type="slidenum">
              <a:rPr lang="fr-FR" smtClean="0"/>
              <a:t>27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9502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425" y="489350"/>
            <a:ext cx="1730375" cy="2243079"/>
          </a:xfrm>
          <a:prstGeom prst="rect">
            <a:avLst/>
          </a:prstGeom>
        </p:spPr>
      </p:pic>
      <p:sp>
        <p:nvSpPr>
          <p:cNvPr id="6" name="Titre 1"/>
          <p:cNvSpPr txBox="1">
            <a:spLocks/>
          </p:cNvSpPr>
          <p:nvPr/>
        </p:nvSpPr>
        <p:spPr>
          <a:xfrm>
            <a:off x="2717800" y="672956"/>
            <a:ext cx="9093200" cy="14426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fr-FR" dirty="0"/>
              <a:t>En quoi consiste notre projet ?</a:t>
            </a:r>
          </a:p>
        </p:txBody>
      </p:sp>
      <p:sp>
        <p:nvSpPr>
          <p:cNvPr id="7" name="Espace réservé du contenu 6"/>
          <p:cNvSpPr txBox="1">
            <a:spLocks noGrp="1"/>
          </p:cNvSpPr>
          <p:nvPr>
            <p:ph idx="1"/>
          </p:nvPr>
        </p:nvSpPr>
        <p:spPr>
          <a:xfrm>
            <a:off x="2481263" y="3072063"/>
            <a:ext cx="9329737" cy="1177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fr-FR" sz="2100" dirty="0"/>
              <a:t>Toutes ces informations doivent être </a:t>
            </a:r>
            <a:r>
              <a:rPr lang="fr-FR" sz="2100" dirty="0" smtClean="0"/>
              <a:t>envoyée et traitée par </a:t>
            </a:r>
            <a:r>
              <a:rPr lang="fr-FR" sz="2100" dirty="0"/>
              <a:t>un microcontrôleur </a:t>
            </a:r>
            <a:r>
              <a:rPr lang="fr-FR" sz="2100" dirty="0" smtClean="0"/>
              <a:t>puis envoyées par </a:t>
            </a:r>
            <a:r>
              <a:rPr lang="fr-FR" sz="2100" dirty="0"/>
              <a:t>SMS à l’apiculteur.</a:t>
            </a:r>
          </a:p>
          <a:p>
            <a:pPr marL="0" indent="0">
              <a:buNone/>
            </a:pPr>
            <a:endParaRPr lang="fr-FR" sz="2100" dirty="0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="" xmlns:a16="http://schemas.microsoft.com/office/drawing/2014/main" id="{1A381C7D-2E47-42FA-9402-551ACE61E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C84E0-8ACB-4FEA-9DBA-EDA23417FAAB}" type="slidenum">
              <a:rPr lang="fr-FR" smtClean="0"/>
              <a:t>3</a:t>
            </a:fld>
            <a:endParaRPr lang="fr-FR"/>
          </a:p>
        </p:txBody>
      </p:sp>
      <p:pic>
        <p:nvPicPr>
          <p:cNvPr id="8" name="Picture 22" descr="RÃ©sultat de recherche d'images pour &quot;SMS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6075" y="3072063"/>
            <a:ext cx="865188" cy="865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2860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7422" y="3493434"/>
            <a:ext cx="957155" cy="1152244"/>
          </a:xfrm>
        </p:spPr>
      </p:pic>
      <p:sp>
        <p:nvSpPr>
          <p:cNvPr id="4" name="Rectangle 3"/>
          <p:cNvSpPr/>
          <p:nvPr/>
        </p:nvSpPr>
        <p:spPr>
          <a:xfrm>
            <a:off x="609600" y="2726724"/>
            <a:ext cx="3314700" cy="3521676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4470400" y="2726724"/>
            <a:ext cx="3251200" cy="3521676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8267700" y="2726724"/>
            <a:ext cx="3251200" cy="3521676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1771650" y="2890133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Elève 1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5718518" y="2890133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Elève 2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9479280" y="2890807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Elève 3</a:t>
            </a:r>
          </a:p>
        </p:txBody>
      </p:sp>
      <p:pic>
        <p:nvPicPr>
          <p:cNvPr id="1026" name="Picture 2" descr="RÃ©sultat de recherche d'images pour &quot;balance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491" y="3859072"/>
            <a:ext cx="2204720" cy="1102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RÃ©sultat de recherche d'images pour &quot;tempÃ©rature&quot;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1864" y="3376866"/>
            <a:ext cx="1047845" cy="1755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RÃ©sultat de recherche d'images pour &quot;LOCALISER&quot;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2759" y="4575069"/>
            <a:ext cx="1289737" cy="1188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RÃ©sultat de recherche d'images pour &quot;SMS&quot;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5450" y="3873477"/>
            <a:ext cx="1829486" cy="1829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ce réservé du numéro de diapositive 4">
            <a:extLst>
              <a:ext uri="{FF2B5EF4-FFF2-40B4-BE49-F238E27FC236}">
                <a16:creationId xmlns="" xmlns:a16="http://schemas.microsoft.com/office/drawing/2014/main" id="{F5676B78-CAF8-4663-A696-E72276805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C84E0-8ACB-4FEA-9DBA-EDA23417FAAB}" type="slidenum">
              <a:rPr lang="fr-FR" smtClean="0"/>
              <a:t>4</a:t>
            </a:fld>
            <a:endParaRPr lang="fr-FR"/>
          </a:p>
        </p:txBody>
      </p:sp>
      <p:sp>
        <p:nvSpPr>
          <p:cNvPr id="19" name="Rectangle 18"/>
          <p:cNvSpPr/>
          <p:nvPr/>
        </p:nvSpPr>
        <p:spPr>
          <a:xfrm>
            <a:off x="641349" y="623834"/>
            <a:ext cx="10909300" cy="1620879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028" name="Picture 4" descr="RÃ©sultat de recherche d'images pour &quot;alimentation solaire&quot;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1880" y="798857"/>
            <a:ext cx="1138520" cy="1138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RÃ©sultat de recherche d'images pour &quot;batterie dÃ©chargÃ©e&quot;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9197" y="824675"/>
            <a:ext cx="1219199" cy="1219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ZoneTexte 19"/>
          <p:cNvSpPr txBox="1"/>
          <p:nvPr/>
        </p:nvSpPr>
        <p:spPr>
          <a:xfrm>
            <a:off x="756615" y="716234"/>
            <a:ext cx="2030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Tache commue</a:t>
            </a:r>
            <a:endParaRPr lang="fr-FR" b="1" dirty="0"/>
          </a:p>
        </p:txBody>
      </p:sp>
      <p:sp>
        <p:nvSpPr>
          <p:cNvPr id="13" name="ZoneTexte 12"/>
          <p:cNvSpPr txBox="1"/>
          <p:nvPr/>
        </p:nvSpPr>
        <p:spPr>
          <a:xfrm>
            <a:off x="4164943" y="1102745"/>
            <a:ext cx="2409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Alimentation Solaire</a:t>
            </a:r>
            <a:endParaRPr lang="fr-FR" dirty="0"/>
          </a:p>
        </p:txBody>
      </p:sp>
      <p:sp>
        <p:nvSpPr>
          <p:cNvPr id="22" name="ZoneTexte 21"/>
          <p:cNvSpPr txBox="1"/>
          <p:nvPr/>
        </p:nvSpPr>
        <p:spPr>
          <a:xfrm>
            <a:off x="8613228" y="1249607"/>
            <a:ext cx="230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Niveau de batterie</a:t>
            </a:r>
            <a:endParaRPr lang="fr-FR" dirty="0"/>
          </a:p>
        </p:txBody>
      </p:sp>
      <p:sp>
        <p:nvSpPr>
          <p:cNvPr id="23" name="ZoneTexte 22"/>
          <p:cNvSpPr txBox="1"/>
          <p:nvPr/>
        </p:nvSpPr>
        <p:spPr>
          <a:xfrm>
            <a:off x="1883671" y="5074111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Poids</a:t>
            </a:r>
            <a:endParaRPr lang="fr-FR" dirty="0"/>
          </a:p>
        </p:txBody>
      </p:sp>
      <p:sp>
        <p:nvSpPr>
          <p:cNvPr id="24" name="ZoneTexte 23"/>
          <p:cNvSpPr txBox="1"/>
          <p:nvPr/>
        </p:nvSpPr>
        <p:spPr>
          <a:xfrm>
            <a:off x="6095999" y="5763789"/>
            <a:ext cx="1505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Localisation</a:t>
            </a:r>
            <a:endParaRPr lang="fr-FR" dirty="0"/>
          </a:p>
        </p:txBody>
      </p:sp>
      <p:sp>
        <p:nvSpPr>
          <p:cNvPr id="25" name="ZoneTexte 24"/>
          <p:cNvSpPr txBox="1"/>
          <p:nvPr/>
        </p:nvSpPr>
        <p:spPr>
          <a:xfrm>
            <a:off x="4464916" y="5127689"/>
            <a:ext cx="1686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Température </a:t>
            </a:r>
            <a:endParaRPr lang="fr-FR" dirty="0"/>
          </a:p>
        </p:txBody>
      </p:sp>
      <p:sp>
        <p:nvSpPr>
          <p:cNvPr id="26" name="ZoneTexte 25"/>
          <p:cNvSpPr txBox="1"/>
          <p:nvPr/>
        </p:nvSpPr>
        <p:spPr>
          <a:xfrm>
            <a:off x="8970939" y="5702963"/>
            <a:ext cx="2007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Communication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79122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4180" y="1328662"/>
            <a:ext cx="8683640" cy="5047126"/>
          </a:xfrm>
          <a:prstGeom prst="rect">
            <a:avLst/>
          </a:prstGeom>
        </p:spPr>
      </p:pic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33897">
            <a:off x="858711" y="253704"/>
            <a:ext cx="1691317" cy="2192448"/>
          </a:xfrm>
        </p:spPr>
      </p:pic>
      <p:sp>
        <p:nvSpPr>
          <p:cNvPr id="2" name="ZoneTexte 1">
            <a:extLst>
              <a:ext uri="{FF2B5EF4-FFF2-40B4-BE49-F238E27FC236}">
                <a16:creationId xmlns="" xmlns:a16="http://schemas.microsoft.com/office/drawing/2014/main" id="{1A4207EF-46BF-46E7-B504-F7534B0DCF05}"/>
              </a:ext>
            </a:extLst>
          </p:cNvPr>
          <p:cNvSpPr txBox="1"/>
          <p:nvPr/>
        </p:nvSpPr>
        <p:spPr>
          <a:xfrm>
            <a:off x="2535385" y="389056"/>
            <a:ext cx="83523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800" dirty="0"/>
              <a:t>Diagramme des exigences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="" xmlns:a16="http://schemas.microsoft.com/office/drawing/2014/main" id="{EE0BEE57-8BC8-418E-9104-C7B8B2779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C84E0-8ACB-4FEA-9DBA-EDA23417FAAB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7727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25855" y="149852"/>
            <a:ext cx="10058400" cy="1371600"/>
          </a:xfrm>
        </p:spPr>
        <p:txBody>
          <a:bodyPr/>
          <a:lstStyle/>
          <a:p>
            <a:r>
              <a:rPr lang="fr-FR" dirty="0"/>
              <a:t>Diagramme cas d’utilisation</a:t>
            </a: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6737" y="1274289"/>
            <a:ext cx="8349670" cy="4931677"/>
          </a:xfrm>
        </p:spPr>
      </p:pic>
      <p:pic>
        <p:nvPicPr>
          <p:cNvPr id="5" name="Espace réservé du contenu 3">
            <a:extLst>
              <a:ext uri="{FF2B5EF4-FFF2-40B4-BE49-F238E27FC236}">
                <a16:creationId xmlns="" xmlns:a16="http://schemas.microsoft.com/office/drawing/2014/main" id="{B2D69422-E516-41A9-A9D6-19096F8774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33897">
            <a:off x="858711" y="253704"/>
            <a:ext cx="1691317" cy="2192448"/>
          </a:xfrm>
          <a:prstGeom prst="rect">
            <a:avLst/>
          </a:prstGeom>
        </p:spPr>
      </p:pic>
      <p:sp>
        <p:nvSpPr>
          <p:cNvPr id="3" name="Espace réservé du numéro de diapositive 2">
            <a:extLst>
              <a:ext uri="{FF2B5EF4-FFF2-40B4-BE49-F238E27FC236}">
                <a16:creationId xmlns="" xmlns:a16="http://schemas.microsoft.com/office/drawing/2014/main" id="{7BEA0556-8A3F-4D3D-87D4-0C5204857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C84E0-8ACB-4FEA-9DBA-EDA23417FAAB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7926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xmlns="" id="{C07FD06C-A723-4123-ACFC-A4E43BA20FC4}"/>
              </a:ext>
            </a:extLst>
          </p:cNvPr>
          <p:cNvSpPr txBox="1">
            <a:spLocks/>
          </p:cNvSpPr>
          <p:nvPr/>
        </p:nvSpPr>
        <p:spPr>
          <a:xfrm>
            <a:off x="1437503" y="27221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fr-FR" dirty="0"/>
              <a:t>Élève 3 : </a:t>
            </a:r>
            <a:r>
              <a:rPr lang="fr-FR" b="1" dirty="0"/>
              <a:t>Communiquer les valeurs par SMS périodiquement et alerter par SMS en cas de défaut température ou défaut batterie</a:t>
            </a:r>
          </a:p>
          <a:p>
            <a:endParaRPr lang="fr-FR" dirty="0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xmlns="" id="{AE266EEC-804B-4C02-8364-658566D67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C84E0-8ACB-4FEA-9DBA-EDA23417FAAB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92211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BEC48436-63BE-4D76-8D6E-D0F1FDECF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01912"/>
            <a:ext cx="10058400" cy="1371600"/>
          </a:xfrm>
        </p:spPr>
        <p:txBody>
          <a:bodyPr/>
          <a:lstStyle/>
          <a:p>
            <a:r>
              <a:rPr lang="fr-FR" dirty="0"/>
              <a:t>Tâche 1 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5D6150CB-4266-4CE7-921A-A2AADC7AC7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614024"/>
            <a:ext cx="10058400" cy="1325880"/>
          </a:xfrm>
        </p:spPr>
        <p:txBody>
          <a:bodyPr/>
          <a:lstStyle/>
          <a:p>
            <a:r>
              <a:rPr lang="fr-FR" b="1" dirty="0"/>
              <a:t>Choisir une carte d’interface de communication GSM </a:t>
            </a:r>
            <a:r>
              <a:rPr lang="fr-FR" dirty="0"/>
              <a:t>permettant</a:t>
            </a:r>
            <a:r>
              <a:rPr lang="fr-FR" b="1" dirty="0"/>
              <a:t> </a:t>
            </a:r>
            <a:r>
              <a:rPr lang="fr-FR" dirty="0"/>
              <a:t>de transmettre à l’apiculteur l’ensemble des informations de poids, de température, d’hygrométrie et de géolocalisation de la ruche par SMS à intervalles prédéfinis. 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xmlns="" id="{D6366B36-86A6-4EA8-8900-2E8C37B55E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3518210"/>
            <a:ext cx="3152658" cy="1692702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xmlns="" id="{90EECD36-B8E7-41B9-A12C-7A808A799B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3752" y="3205652"/>
            <a:ext cx="2412423" cy="2317818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xmlns="" id="{9E4E2E6F-C917-408C-93A1-B207538199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57171" y="3712889"/>
            <a:ext cx="3578629" cy="1371600"/>
          </a:xfrm>
          <a:prstGeom prst="rect">
            <a:avLst/>
          </a:prstGeom>
        </p:spPr>
      </p:pic>
      <p:pic>
        <p:nvPicPr>
          <p:cNvPr id="9" name="Espace réservé du contenu 3">
            <a:extLst>
              <a:ext uri="{FF2B5EF4-FFF2-40B4-BE49-F238E27FC236}">
                <a16:creationId xmlns:a16="http://schemas.microsoft.com/office/drawing/2014/main" xmlns="" id="{772D4481-B133-4C2E-BB40-A75AD30BE91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33897">
            <a:off x="868013" y="3169891"/>
            <a:ext cx="537406" cy="696638"/>
          </a:xfrm>
          <a:prstGeom prst="rect">
            <a:avLst/>
          </a:prstGeom>
        </p:spPr>
      </p:pic>
      <p:pic>
        <p:nvPicPr>
          <p:cNvPr id="10" name="Espace réservé du contenu 3">
            <a:extLst>
              <a:ext uri="{FF2B5EF4-FFF2-40B4-BE49-F238E27FC236}">
                <a16:creationId xmlns:a16="http://schemas.microsoft.com/office/drawing/2014/main" xmlns="" id="{674B305E-A028-4AF2-899A-4F8F215D7D6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33897">
            <a:off x="4585673" y="2906254"/>
            <a:ext cx="506242" cy="656240"/>
          </a:xfrm>
          <a:prstGeom prst="rect">
            <a:avLst/>
          </a:prstGeom>
        </p:spPr>
      </p:pic>
      <p:pic>
        <p:nvPicPr>
          <p:cNvPr id="11" name="Espace réservé du contenu 3">
            <a:extLst>
              <a:ext uri="{FF2B5EF4-FFF2-40B4-BE49-F238E27FC236}">
                <a16:creationId xmlns:a16="http://schemas.microsoft.com/office/drawing/2014/main" xmlns="" id="{68C416FF-1C5A-4026-9A74-FDDE1A3342A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33897">
            <a:off x="7676683" y="3374287"/>
            <a:ext cx="541108" cy="701436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xmlns="" id="{6FD735FD-DFFF-4927-9990-FB6B750B5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C84E0-8ACB-4FEA-9DBA-EDA23417FAAB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68753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8DA9460A-ED57-472F-8D89-76680B62A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035611"/>
            <a:ext cx="10058400" cy="1371600"/>
          </a:xfrm>
        </p:spPr>
        <p:txBody>
          <a:bodyPr>
            <a:normAutofit fontScale="90000"/>
          </a:bodyPr>
          <a:lstStyle/>
          <a:p>
            <a:r>
              <a:rPr lang="fr-FR" cap="all" dirty="0"/>
              <a:t>ARDUINO GSM MODULE 2 (ANTENNE INTÉGRÉE)</a:t>
            </a:r>
            <a:br>
              <a:rPr lang="fr-FR" cap="all" dirty="0"/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58ABE6DD-F4E8-4245-A017-41BFDF56F7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0437" y="2815501"/>
            <a:ext cx="5234763" cy="3931920"/>
          </a:xfrm>
        </p:spPr>
        <p:txBody>
          <a:bodyPr/>
          <a:lstStyle/>
          <a:p>
            <a:r>
              <a:rPr lang="fr-FR" dirty="0"/>
              <a:t>Alimentation entre 700 et 1000 mA</a:t>
            </a:r>
          </a:p>
          <a:p>
            <a:r>
              <a:rPr lang="fr-FR" dirty="0"/>
              <a:t>Par défaut : broches numériques 6 et 7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xmlns="" id="{214E3D17-9158-46CF-910F-DF1A9809E6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056" y="1937783"/>
            <a:ext cx="4262593" cy="4262593"/>
          </a:xfrm>
          <a:prstGeom prst="rect">
            <a:avLst/>
          </a:prstGeom>
        </p:spPr>
      </p:pic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xmlns="" id="{E317BCE6-D793-418B-A2E4-21554511D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C84E0-8ACB-4FEA-9DBA-EDA23417FAAB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66237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Rouge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188</TotalTime>
  <Words>389</Words>
  <Application>Microsoft Office PowerPoint</Application>
  <PresentationFormat>Grand écran</PresentationFormat>
  <Paragraphs>88</Paragraphs>
  <Slides>27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27</vt:i4>
      </vt:variant>
    </vt:vector>
  </HeadingPairs>
  <TitlesOfParts>
    <vt:vector size="36" baseType="lpstr">
      <vt:lpstr>PMingLiU</vt:lpstr>
      <vt:lpstr>TyponineSans Regular 18</vt:lpstr>
      <vt:lpstr>Arial</vt:lpstr>
      <vt:lpstr>Calibri</vt:lpstr>
      <vt:lpstr>Cambria Math</vt:lpstr>
      <vt:lpstr>Century Gothic</vt:lpstr>
      <vt:lpstr>Garamond</vt:lpstr>
      <vt:lpstr>Wingdings</vt:lpstr>
      <vt:lpstr>Savon</vt:lpstr>
      <vt:lpstr>La ruche connectée</vt:lpstr>
      <vt:lpstr>En quoi consiste notre projet ?</vt:lpstr>
      <vt:lpstr>Présentation PowerPoint</vt:lpstr>
      <vt:lpstr>Présentation PowerPoint</vt:lpstr>
      <vt:lpstr>Présentation PowerPoint</vt:lpstr>
      <vt:lpstr>Diagramme cas d’utilisation</vt:lpstr>
      <vt:lpstr>Présentation PowerPoint</vt:lpstr>
      <vt:lpstr>Tâche 1  </vt:lpstr>
      <vt:lpstr>ARDUINO GSM MODULE 2 (ANTENNE INTÉGRÉE) </vt:lpstr>
      <vt:lpstr>Qu'est ce que le GSM et GPRS?  </vt:lpstr>
      <vt:lpstr>Tâche 2 </vt:lpstr>
      <vt:lpstr>Le pont diviseur de tension</vt:lpstr>
      <vt:lpstr>Tâche 3 </vt:lpstr>
      <vt:lpstr>Tâche 4 </vt:lpstr>
      <vt:lpstr>Présentation PowerPoint</vt:lpstr>
      <vt:lpstr>Tâche 6</vt:lpstr>
      <vt:lpstr>Présentation PowerPoint</vt:lpstr>
      <vt:lpstr>Présentation PowerPoint</vt:lpstr>
      <vt:lpstr>Le système </vt:lpstr>
      <vt:lpstr>Présentation PowerPoint</vt:lpstr>
      <vt:lpstr>Quelle est la place du développement durable ?</vt:lpstr>
      <vt:lpstr>Un impact sur les abeilles ?</vt:lpstr>
      <vt:lpstr>Expérience</vt:lpstr>
      <vt:lpstr>Expérience</vt:lpstr>
      <vt:lpstr>Présentation PowerPoint</vt:lpstr>
      <vt:lpstr>Présentation PowerPoint</vt:lpstr>
      <vt:lpstr>Merci de votre attention</vt:lpstr>
    </vt:vector>
  </TitlesOfParts>
  <Company>Ensemble Scolaire LA SALLE - Clermont Fd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 ruche connectée</dc:title>
  <dc:creator>Anthony Rodrigues</dc:creator>
  <cp:lastModifiedBy>Anthony Rodrigues</cp:lastModifiedBy>
  <cp:revision>65</cp:revision>
  <dcterms:created xsi:type="dcterms:W3CDTF">2019-01-29T14:40:04Z</dcterms:created>
  <dcterms:modified xsi:type="dcterms:W3CDTF">2019-05-21T07:47:39Z</dcterms:modified>
</cp:coreProperties>
</file>