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57" r:id="rId4"/>
    <p:sldId id="272" r:id="rId5"/>
    <p:sldId id="274" r:id="rId6"/>
    <p:sldId id="275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5" r:id="rId15"/>
    <p:sldId id="268" r:id="rId16"/>
    <p:sldId id="276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50665-7834-45F1-9A0A-B0AE62D0535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0A366-E9C0-4E2C-99F2-921BD50D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0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on </a:t>
            </a:r>
            <a:r>
              <a:rPr lang="en-US" dirty="0" err="1"/>
              <a:t>bootcamps</a:t>
            </a:r>
            <a:r>
              <a:rPr lang="en-US" dirty="0"/>
              <a:t>,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A366-E9C0-4E2C-99F2-921BD50D0C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33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A366-E9C0-4E2C-99F2-921BD50D0C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76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personal/company examples. Talk about what has and hasn’t worked. Our limitations. Where we are at now.</a:t>
            </a:r>
          </a:p>
          <a:p>
            <a:r>
              <a:rPr lang="en-US" dirty="0"/>
              <a:t>Matchmaking in </a:t>
            </a:r>
            <a:r>
              <a:rPr lang="en-US" dirty="0" err="1"/>
              <a:t>bootcamps</a:t>
            </a:r>
            <a:endParaRPr lang="en-US" dirty="0"/>
          </a:p>
          <a:p>
            <a:r>
              <a:rPr lang="en-US" dirty="0"/>
              <a:t>Ability to follow up on interview process, did the candidates know the skills that you were looking for.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A366-E9C0-4E2C-99F2-921BD50D0C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0A366-E9C0-4E2C-99F2-921BD50D0C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53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you’re a hiring manager, where can you look for more diversity when you’re hiring?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0A366-E9C0-4E2C-99F2-921BD50D0C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3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slide?: technology changes faster than curriculum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A366-E9C0-4E2C-99F2-921BD50D0C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76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Emphasis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A366-E9C0-4E2C-99F2-921BD50D0C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81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 The breakdown of data seems to be about 4 years behind. Apologies for leaving gender non-conforming, but their stats are generally in line with men and women by race. Apologies for not including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0A366-E9C0-4E2C-99F2-921BD50D0C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18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A366-E9C0-4E2C-99F2-921BD50D0C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90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A366-E9C0-4E2C-99F2-921BD50D0C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69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Picking the median school here (and the one closest to us), about 77% of CS students are male.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A366-E9C0-4E2C-99F2-921BD50D0C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4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5083-1589-4271-BFA7-62B57B212D6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2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5083-1589-4271-BFA7-62B57B212D6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3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5083-1589-4271-BFA7-62B57B212D6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8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5083-1589-4271-BFA7-62B57B212D6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1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5083-1589-4271-BFA7-62B57B212D6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8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5083-1589-4271-BFA7-62B57B212D6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3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5083-1589-4271-BFA7-62B57B212D6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5083-1589-4271-BFA7-62B57B212D6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9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5083-1589-4271-BFA7-62B57B212D6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8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5083-1589-4271-BFA7-62B57B212D6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1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5083-1589-4271-BFA7-62B57B212D6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9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B5083-1589-4271-BFA7-62B57B212D6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6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data.org/average-cost-of-colleg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gfuture.collegeboard.org/pay-for-college/college-costs/college-costs-calculato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DEI is not dead (yet)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to look and actions to take to try to keep diverse ideas in technology</a:t>
            </a:r>
          </a:p>
        </p:txBody>
      </p:sp>
    </p:spTree>
    <p:extLst>
      <p:ext uri="{BB962C8B-B14F-4D97-AF65-F5344CB8AC3E}">
        <p14:creationId xmlns:p14="http://schemas.microsoft.com/office/powerpoint/2010/main" val="3218781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1CE3-9F52-4E82-9250-EA17AF9B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Breakdowns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6604F-68F0-4BE2-9849-47E0AD24BFE6}"/>
              </a:ext>
            </a:extLst>
          </p:cNvPr>
          <p:cNvSpPr txBox="1"/>
          <p:nvPr/>
        </p:nvSpPr>
        <p:spPr>
          <a:xfrm>
            <a:off x="914400" y="6367918"/>
            <a:ext cx="731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https://www.equityinhighered.org/wp-content/uploads/2024/05/REHE2024_Full_Report.pdf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F52AE-7980-5C01-DC1B-F6D44A52E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91" y="1196948"/>
            <a:ext cx="7826418" cy="500677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4F2F17-65BD-5719-C028-634677866913}"/>
              </a:ext>
            </a:extLst>
          </p:cNvPr>
          <p:cNvSpPr/>
          <p:nvPr/>
        </p:nvSpPr>
        <p:spPr>
          <a:xfrm>
            <a:off x="5638800" y="3046269"/>
            <a:ext cx="990600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43CFDB-7E51-EB44-CDB1-230A98C9E514}"/>
              </a:ext>
            </a:extLst>
          </p:cNvPr>
          <p:cNvSpPr/>
          <p:nvPr/>
        </p:nvSpPr>
        <p:spPr>
          <a:xfrm>
            <a:off x="5638800" y="2819400"/>
            <a:ext cx="990600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34FE6-25CB-3A1F-2555-128DF38FE650}"/>
              </a:ext>
            </a:extLst>
          </p:cNvPr>
          <p:cNvSpPr/>
          <p:nvPr/>
        </p:nvSpPr>
        <p:spPr>
          <a:xfrm>
            <a:off x="3429000" y="3484891"/>
            <a:ext cx="990600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41C16-C97D-82DC-19C8-DDD05B4B428C}"/>
              </a:ext>
            </a:extLst>
          </p:cNvPr>
          <p:cNvSpPr/>
          <p:nvPr/>
        </p:nvSpPr>
        <p:spPr>
          <a:xfrm>
            <a:off x="5638800" y="2362200"/>
            <a:ext cx="990600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429B95-9099-5FBC-27D7-70BEB9F8BD49}"/>
              </a:ext>
            </a:extLst>
          </p:cNvPr>
          <p:cNvSpPr/>
          <p:nvPr/>
        </p:nvSpPr>
        <p:spPr>
          <a:xfrm>
            <a:off x="3429000" y="2561609"/>
            <a:ext cx="990600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41371A-A9A4-5D75-896C-C1D80E93E75F}"/>
              </a:ext>
            </a:extLst>
          </p:cNvPr>
          <p:cNvSpPr/>
          <p:nvPr/>
        </p:nvSpPr>
        <p:spPr>
          <a:xfrm>
            <a:off x="5638800" y="4398126"/>
            <a:ext cx="990600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3DAD3F-BE27-916C-2371-60F9BB7FBE09}"/>
              </a:ext>
            </a:extLst>
          </p:cNvPr>
          <p:cNvSpPr/>
          <p:nvPr/>
        </p:nvSpPr>
        <p:spPr>
          <a:xfrm>
            <a:off x="3429000" y="4628862"/>
            <a:ext cx="990600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9AEF89-7CBB-F390-978C-9EDFC4BFBBEF}"/>
              </a:ext>
            </a:extLst>
          </p:cNvPr>
          <p:cNvSpPr/>
          <p:nvPr/>
        </p:nvSpPr>
        <p:spPr>
          <a:xfrm>
            <a:off x="5638800" y="4844306"/>
            <a:ext cx="990600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9AEBAF-3A74-D363-053B-FC1A83D50311}"/>
              </a:ext>
            </a:extLst>
          </p:cNvPr>
          <p:cNvSpPr/>
          <p:nvPr/>
        </p:nvSpPr>
        <p:spPr>
          <a:xfrm>
            <a:off x="5638800" y="5077834"/>
            <a:ext cx="990600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928446-C0EA-0724-BAF3-16191BDCC1DE}"/>
              </a:ext>
            </a:extLst>
          </p:cNvPr>
          <p:cNvSpPr/>
          <p:nvPr/>
        </p:nvSpPr>
        <p:spPr>
          <a:xfrm>
            <a:off x="5638800" y="3467110"/>
            <a:ext cx="990600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130A23-C9C4-CCD5-A898-A9DF45C43A44}"/>
              </a:ext>
            </a:extLst>
          </p:cNvPr>
          <p:cNvSpPr/>
          <p:nvPr/>
        </p:nvSpPr>
        <p:spPr>
          <a:xfrm>
            <a:off x="3429000" y="5553330"/>
            <a:ext cx="990600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99ABDF-91D0-4B6D-23AE-07F4599D7AB0}"/>
              </a:ext>
            </a:extLst>
          </p:cNvPr>
          <p:cNvSpPr/>
          <p:nvPr/>
        </p:nvSpPr>
        <p:spPr>
          <a:xfrm>
            <a:off x="5638800" y="5553330"/>
            <a:ext cx="990600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5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C7F9-74EF-4D80-8145-9A79E476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Breakdowns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F55E8-66A1-485E-80AF-D0CD64DEEB65}"/>
              </a:ext>
            </a:extLst>
          </p:cNvPr>
          <p:cNvSpPr txBox="1"/>
          <p:nvPr/>
        </p:nvSpPr>
        <p:spPr>
          <a:xfrm>
            <a:off x="481012" y="6324600"/>
            <a:ext cx="8181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https://www.census.gov/quickfacts/fact/table/US/PST045224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68C8D6-BC05-487D-BFA4-E7A561D817BB}"/>
              </a:ext>
            </a:extLst>
          </p:cNvPr>
          <p:cNvSpPr txBox="1"/>
          <p:nvPr/>
        </p:nvSpPr>
        <p:spPr>
          <a:xfrm>
            <a:off x="481012" y="1676400"/>
            <a:ext cx="363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 Population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EC565-1BE4-4103-89A9-BE52D9D60F85}"/>
              </a:ext>
            </a:extLst>
          </p:cNvPr>
          <p:cNvSpPr txBox="1"/>
          <p:nvPr/>
        </p:nvSpPr>
        <p:spPr>
          <a:xfrm>
            <a:off x="2209800" y="1147009"/>
            <a:ext cx="456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your workforce match US demographics?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6147A-D570-08D9-0B87-A3E04CC87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8" y="2174341"/>
            <a:ext cx="8344254" cy="242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48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44E9-218B-491F-8AF5-ACD06367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Breakdowns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0839F-AC4D-48AF-AE95-E9D286A2F7E1}"/>
              </a:ext>
            </a:extLst>
          </p:cNvPr>
          <p:cNvSpPr txBox="1"/>
          <p:nvPr/>
        </p:nvSpPr>
        <p:spPr>
          <a:xfrm>
            <a:off x="891540" y="6096000"/>
            <a:ext cx="731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https://www.zippia.com/computer-scientist-jobs/demographics/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46211-273A-4FB8-BEF3-3905D10309E4}"/>
              </a:ext>
            </a:extLst>
          </p:cNvPr>
          <p:cNvSpPr txBox="1"/>
          <p:nvPr/>
        </p:nvSpPr>
        <p:spPr>
          <a:xfrm>
            <a:off x="457200" y="16002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science degrees awarded: gender &amp; race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75B4F8-B84A-60FA-B1C6-4E55F8EAC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44698"/>
            <a:ext cx="4269766" cy="2227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395468-EAE4-51EE-987F-5DA0AE58D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751" y="3943506"/>
            <a:ext cx="5661553" cy="200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7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44E9-218B-491F-8AF5-ACD06367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Breakdowns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0839F-AC4D-48AF-AE95-E9D286A2F7E1}"/>
              </a:ext>
            </a:extLst>
          </p:cNvPr>
          <p:cNvSpPr txBox="1"/>
          <p:nvPr/>
        </p:nvSpPr>
        <p:spPr>
          <a:xfrm>
            <a:off x="891540" y="6096000"/>
            <a:ext cx="731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https://datausa.io/profile/cip/computer-science-110701#enrolled_sex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46211-273A-4FB8-BEF3-3905D10309E4}"/>
              </a:ext>
            </a:extLst>
          </p:cNvPr>
          <p:cNvSpPr txBox="1"/>
          <p:nvPr/>
        </p:nvSpPr>
        <p:spPr>
          <a:xfrm>
            <a:off x="457200" y="16002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science degrees by gender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A1512-64AF-2F37-E6C8-EA3FF015B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114177"/>
            <a:ext cx="8763000" cy="293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5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B439-9AF8-403B-AC97-1367582C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Breakdowns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B8A1A-6662-47C2-9671-CC7231D79170}"/>
              </a:ext>
            </a:extLst>
          </p:cNvPr>
          <p:cNvSpPr txBox="1"/>
          <p:nvPr/>
        </p:nvSpPr>
        <p:spPr>
          <a:xfrm>
            <a:off x="228600" y="1302002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Bootcamp demographics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1F2F89-0F9C-4453-8BA9-B6FF2B190899}"/>
              </a:ext>
            </a:extLst>
          </p:cNvPr>
          <p:cNvSpPr txBox="1"/>
          <p:nvPr/>
        </p:nvSpPr>
        <p:spPr>
          <a:xfrm>
            <a:off x="457200" y="6475640"/>
            <a:ext cx="6858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https://www.coursereport.com/reports/2020-coding-bootcamp-alumni-outcomes-demographics-report-during-covid-19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A31E3C-8206-5A5B-A2D9-DC151BD2D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1362"/>
            <a:ext cx="9144000" cy="18476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6F37BF-A355-F524-DCE5-E2F7672F9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9" y="3429000"/>
            <a:ext cx="8965528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00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8266-4949-44B1-B4F7-C4887240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14C7-81C9-47E3-9034-5C4602FD4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Looking at alternative sources of talent won’t solve tech’s diversity problems, but it is an easily actionable item that can make a difference.</a:t>
            </a:r>
          </a:p>
          <a:p>
            <a:r>
              <a:rPr lang="en-US" dirty="0"/>
              <a:t>There isn’t just one lever to help solve the problem</a:t>
            </a:r>
          </a:p>
          <a:p>
            <a:r>
              <a:rPr lang="en-US" dirty="0"/>
              <a:t>Bootcamps and community colleges typically will be willing to work with you to ensure they are properly structuring their programs</a:t>
            </a:r>
          </a:p>
        </p:txBody>
      </p:sp>
    </p:spTree>
    <p:extLst>
      <p:ext uri="{BB962C8B-B14F-4D97-AF65-F5344CB8AC3E}">
        <p14:creationId xmlns:p14="http://schemas.microsoft.com/office/powerpoint/2010/main" val="4249865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095B-1579-352B-A770-3AF23D01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 realistic about the skills you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8FC41-B726-7BE7-F94A-56E9EC7A3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looking for someone who is an algorithmic expert?</a:t>
            </a:r>
          </a:p>
          <a:p>
            <a:r>
              <a:rPr lang="en-US" dirty="0"/>
              <a:t>Are you looking for someone who can understand complex code bases and can communicate?</a:t>
            </a:r>
          </a:p>
          <a:p>
            <a:r>
              <a:rPr lang="en-US" dirty="0"/>
              <a:t>Make sure your interview questions match what you’re </a:t>
            </a:r>
            <a:r>
              <a:rPr lang="en-US"/>
              <a:t>actually looking for.</a:t>
            </a:r>
          </a:p>
        </p:txBody>
      </p:sp>
    </p:spTree>
    <p:extLst>
      <p:ext uri="{BB962C8B-B14F-4D97-AF65-F5344CB8AC3E}">
        <p14:creationId xmlns:p14="http://schemas.microsoft.com/office/powerpoint/2010/main" val="1648568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2812-5F33-4F0D-B93B-302B97F2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Questions?/Thanks!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D332-85CA-4AC7-A5A8-7FB3F04D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me: @</a:t>
            </a:r>
            <a:r>
              <a:rPr lang="en-US" dirty="0" err="1"/>
              <a:t>tterragnoj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Contact: gwesthov@gmail.com</a:t>
            </a:r>
          </a:p>
          <a:p>
            <a:endParaRPr lang="en-US" dirty="0"/>
          </a:p>
          <a:p>
            <a:r>
              <a:rPr lang="en-US" dirty="0"/>
              <a:t>Presentation: https://github.com/gwesthoven/DiversityPresentation</a:t>
            </a:r>
          </a:p>
        </p:txBody>
      </p:sp>
    </p:spTree>
    <p:extLst>
      <p:ext uri="{BB962C8B-B14F-4D97-AF65-F5344CB8AC3E}">
        <p14:creationId xmlns:p14="http://schemas.microsoft.com/office/powerpoint/2010/main" val="249593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B902-19EE-690E-AD76-51173BEA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group of people in clothing&#10;&#10;Description automatically generated">
            <a:extLst>
              <a:ext uri="{FF2B5EF4-FFF2-40B4-BE49-F238E27FC236}">
                <a16:creationId xmlns:a16="http://schemas.microsoft.com/office/drawing/2014/main" id="{4F2503B1-9877-B13B-EDFD-2F7506798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486819"/>
            <a:ext cx="5143500" cy="2752725"/>
          </a:xfrm>
        </p:spPr>
      </p:pic>
    </p:spTree>
    <p:extLst>
      <p:ext uri="{BB962C8B-B14F-4D97-AF65-F5344CB8AC3E}">
        <p14:creationId xmlns:p14="http://schemas.microsoft.com/office/powerpoint/2010/main" val="3824649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things First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1915319"/>
            <a:ext cx="6877050" cy="3895725"/>
          </a:xfrm>
        </p:spPr>
      </p:pic>
    </p:spTree>
    <p:extLst>
      <p:ext uri="{BB962C8B-B14F-4D97-AF65-F5344CB8AC3E}">
        <p14:creationId xmlns:p14="http://schemas.microsoft.com/office/powerpoint/2010/main" val="184261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C67F-ECD5-FA72-A5A4-958E51D7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DEI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4208AF-6F3A-1877-7891-12CE1D15F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00200"/>
            <a:ext cx="3200677" cy="10821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D271D8-2280-11A6-17B2-F1C3BA78B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42" y="2842051"/>
            <a:ext cx="6294665" cy="13336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7C9901-C108-3B5B-AC4C-E6D2EE02B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68" y="4212538"/>
            <a:ext cx="6378493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3299-4DCA-EA89-BA54-FE6B1D43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“Rank and File” people still care about DEI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9B233E-9D9A-97A5-CCF1-77E723350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987" y="729944"/>
            <a:ext cx="5085525" cy="5395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D1BCD2-0F9E-9E6E-F617-32369BD3444C}"/>
              </a:ext>
            </a:extLst>
          </p:cNvPr>
          <p:cNvSpPr txBox="1"/>
          <p:nvPr/>
        </p:nvSpPr>
        <p:spPr>
          <a:xfrm>
            <a:off x="771525" y="6125726"/>
            <a:ext cx="623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BuiltIn</a:t>
            </a:r>
            <a:r>
              <a:rPr lang="en-US" dirty="0"/>
              <a:t> Employers</a:t>
            </a:r>
          </a:p>
        </p:txBody>
      </p:sp>
    </p:spTree>
    <p:extLst>
      <p:ext uri="{BB962C8B-B14F-4D97-AF65-F5344CB8AC3E}">
        <p14:creationId xmlns:p14="http://schemas.microsoft.com/office/powerpoint/2010/main" val="403011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0645" y="0"/>
            <a:ext cx="5746451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60646" y="-6"/>
            <a:ext cx="8783354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C255E-5073-C747-F69F-F57CC886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406" y="857251"/>
            <a:ext cx="356046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look at some data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20797" y="1034794"/>
            <a:ext cx="2502408" cy="9143999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941" y="1062544"/>
            <a:ext cx="356712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Eye">
            <a:extLst>
              <a:ext uri="{FF2B5EF4-FFF2-40B4-BE49-F238E27FC236}">
                <a16:creationId xmlns:a16="http://schemas.microsoft.com/office/drawing/2014/main" id="{FDF2E828-023E-5B31-750F-9462F77C6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4589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1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03F3-CC91-4D4F-9C6C-89A461B4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year college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9FB3C-A03D-44E7-A97E-8BAC344BE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Avg cost of a 4 year in state school: $27,146</a:t>
            </a:r>
          </a:p>
          <a:p>
            <a:r>
              <a:rPr lang="en-US" dirty="0"/>
              <a:t>X4 = $</a:t>
            </a:r>
            <a:r>
              <a:rPr lang="en-US" b="1" dirty="0"/>
              <a:t>108,584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Avg cost of a 4 year private school: $38,421</a:t>
            </a:r>
          </a:p>
          <a:p>
            <a:r>
              <a:rPr lang="en-US" dirty="0"/>
              <a:t>X4 = $</a:t>
            </a:r>
            <a:r>
              <a:rPr lang="en-US" b="1" dirty="0"/>
              <a:t>153,684</a:t>
            </a:r>
          </a:p>
          <a:p>
            <a:endParaRPr lang="en-US" dirty="0"/>
          </a:p>
          <a:p>
            <a:r>
              <a:rPr lang="en-US" dirty="0"/>
              <a:t>This does not include room &amp; board</a:t>
            </a:r>
          </a:p>
          <a:p>
            <a:r>
              <a:rPr lang="en-US" dirty="0"/>
              <a:t>Costs currently increase at least 3%/year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92A680-29FB-474B-AA6B-DF898F163D53}"/>
              </a:ext>
            </a:extLst>
          </p:cNvPr>
          <p:cNvSpPr txBox="1"/>
          <p:nvPr/>
        </p:nvSpPr>
        <p:spPr>
          <a:xfrm>
            <a:off x="457200" y="6335096"/>
            <a:ext cx="8511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 </a:t>
            </a:r>
            <a:r>
              <a:rPr lang="en-US" sz="800" dirty="0">
                <a:hlinkClick r:id="rId3"/>
              </a:rPr>
              <a:t>https://educationdata.org/average-cost-of-college</a:t>
            </a:r>
            <a:r>
              <a:rPr lang="en-US" sz="800" dirty="0"/>
              <a:t>, https://educationdata.org/college-tuition-inflation-rate</a:t>
            </a:r>
          </a:p>
        </p:txBody>
      </p:sp>
    </p:spTree>
    <p:extLst>
      <p:ext uri="{BB962C8B-B14F-4D97-AF65-F5344CB8AC3E}">
        <p14:creationId xmlns:p14="http://schemas.microsoft.com/office/powerpoint/2010/main" val="96851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F2CA-E986-4453-8079-C8F95639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year college and </a:t>
            </a:r>
            <a:r>
              <a:rPr lang="en-US" dirty="0" err="1"/>
              <a:t>bootcamp</a:t>
            </a:r>
            <a:r>
              <a:rPr lang="en-US"/>
              <a:t>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BB78-80EC-41FE-801F-88805E90D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Avg cost (tuition) of a 2 year in state school: $6,730</a:t>
            </a:r>
          </a:p>
          <a:p>
            <a:pPr lvl="1"/>
            <a:r>
              <a:rPr lang="en-US" dirty="0"/>
              <a:t>X2 = $</a:t>
            </a:r>
            <a:r>
              <a:rPr lang="en-US" b="1" dirty="0"/>
              <a:t>13460</a:t>
            </a:r>
          </a:p>
          <a:p>
            <a:pPr lvl="1"/>
            <a:endParaRPr lang="en-US" dirty="0"/>
          </a:p>
          <a:p>
            <a:r>
              <a:rPr lang="en-US" dirty="0"/>
              <a:t>Local Bootcamp costs:</a:t>
            </a:r>
          </a:p>
          <a:p>
            <a:pPr lvl="1"/>
            <a:r>
              <a:rPr lang="en-US" dirty="0"/>
              <a:t>We Can Code It: $</a:t>
            </a:r>
            <a:r>
              <a:rPr lang="en-US" b="1" dirty="0"/>
              <a:t>14,900</a:t>
            </a:r>
          </a:p>
          <a:p>
            <a:pPr lvl="1"/>
            <a:r>
              <a:rPr lang="en-US" dirty="0"/>
              <a:t>Tech Elevator: $</a:t>
            </a:r>
            <a:r>
              <a:rPr lang="en-US" b="1" dirty="0"/>
              <a:t>15,950</a:t>
            </a:r>
          </a:p>
          <a:p>
            <a:pPr lvl="1"/>
            <a:r>
              <a:rPr lang="en-US" dirty="0"/>
              <a:t>Others average: $</a:t>
            </a:r>
            <a:r>
              <a:rPr lang="en-US" b="1" dirty="0"/>
              <a:t>13,584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2AE80-ECA6-46D4-9F1E-70894594313D}"/>
              </a:ext>
            </a:extLst>
          </p:cNvPr>
          <p:cNvSpPr txBox="1"/>
          <p:nvPr/>
        </p:nvSpPr>
        <p:spPr>
          <a:xfrm>
            <a:off x="457200" y="6324600"/>
            <a:ext cx="8511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>
                <a:hlinkClick r:id="rId3"/>
              </a:rPr>
              <a:t>https://bigfuture.collegeboard.org/pay-for-college/college-costs/college-costs-calculator</a:t>
            </a:r>
            <a:endParaRPr lang="en-US" sz="800" dirty="0"/>
          </a:p>
          <a:p>
            <a:r>
              <a:rPr lang="en-US" sz="800" dirty="0"/>
              <a:t>Source: https://www.coursereport.com/blog/coding-bootcamp-cost-comparison-full-stack-immersives</a:t>
            </a:r>
          </a:p>
        </p:txBody>
      </p:sp>
    </p:spTree>
    <p:extLst>
      <p:ext uri="{BB962C8B-B14F-4D97-AF65-F5344CB8AC3E}">
        <p14:creationId xmlns:p14="http://schemas.microsoft.com/office/powerpoint/2010/main" val="197461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975A-5C68-4210-BADD-24C96902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Median incomes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09BE3A-02C7-8068-8B7D-D22C54403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29E66E-2D39-8236-616F-F03272390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219200"/>
            <a:ext cx="8039100" cy="559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9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</TotalTime>
  <Words>590</Words>
  <Application>Microsoft Office PowerPoint</Application>
  <PresentationFormat>On-screen Show (4:3)</PresentationFormat>
  <Paragraphs>79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DEI is not dead (yet)</vt:lpstr>
      <vt:lpstr>PowerPoint Presentation</vt:lpstr>
      <vt:lpstr>First things First</vt:lpstr>
      <vt:lpstr>Current state of DEI</vt:lpstr>
      <vt:lpstr>“Rank and File” people still care about DEI</vt:lpstr>
      <vt:lpstr>Let’s look at some data</vt:lpstr>
      <vt:lpstr>4 year college costs</vt:lpstr>
      <vt:lpstr>2 year college and bootcamp costs</vt:lpstr>
      <vt:lpstr>Median incomes</vt:lpstr>
      <vt:lpstr>Demographic Breakdowns</vt:lpstr>
      <vt:lpstr>Demographic Breakdowns</vt:lpstr>
      <vt:lpstr>Demographic Breakdowns</vt:lpstr>
      <vt:lpstr>Demographic Breakdowns </vt:lpstr>
      <vt:lpstr>Demographic Breakdowns</vt:lpstr>
      <vt:lpstr>Takeaways</vt:lpstr>
      <vt:lpstr>Be realistic about the skills you need</vt:lpstr>
      <vt:lpstr>Questions?/Thanks!</vt:lpstr>
    </vt:vector>
  </TitlesOfParts>
  <Company>Dealer Tire,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you hiring for?</dc:title>
  <dc:creator>"%username%"</dc:creator>
  <cp:lastModifiedBy>Garrett Westhoven</cp:lastModifiedBy>
  <cp:revision>43</cp:revision>
  <dcterms:created xsi:type="dcterms:W3CDTF">2017-12-05T22:38:26Z</dcterms:created>
  <dcterms:modified xsi:type="dcterms:W3CDTF">2025-01-24T21:52:24Z</dcterms:modified>
</cp:coreProperties>
</file>