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58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50665-7834-45F1-9A0A-B0AE62D053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0A366-E9C0-4E2C-99F2-921BD50D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on </a:t>
            </a:r>
            <a:r>
              <a:rPr lang="en-US" dirty="0" err="1"/>
              <a:t>bootcamps</a:t>
            </a:r>
            <a:r>
              <a:rPr lang="en-US" dirty="0"/>
              <a:t>,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slide?: technology changes faster than curriculum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words: step 1: hiring process : new slide, what should your hiring process be: 1ish. Define candidate or needs. Note add some images. Make prettier.  Hiring question: start fresh, what percentage would you want your workforce to be of women and minorities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personal/company examples. Talk about what has and hasn’t worked. Our limitations. Where we are at now.</a:t>
            </a:r>
          </a:p>
          <a:p>
            <a:r>
              <a:rPr lang="en-US" dirty="0"/>
              <a:t>Matchmaking in </a:t>
            </a:r>
            <a:r>
              <a:rPr lang="en-US" dirty="0" err="1"/>
              <a:t>bootcamps</a:t>
            </a:r>
            <a:endParaRPr lang="en-US" dirty="0"/>
          </a:p>
          <a:p>
            <a:r>
              <a:rPr lang="en-US" dirty="0"/>
              <a:t>Ability to follow up on interview process, did the candidates know the skills that you were looking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5083-1589-4271-BFA7-62B57B212D6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gfuture.collegeboard.org/pay-for-college/college-costs/college-costs-calcul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you hiring for?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Looking beyond a 4 year degree to increase diversity in technology</a:t>
            </a:r>
          </a:p>
        </p:txBody>
      </p:sp>
    </p:spTree>
    <p:extLst>
      <p:ext uri="{BB962C8B-B14F-4D97-AF65-F5344CB8AC3E}">
        <p14:creationId xmlns:p14="http://schemas.microsoft.com/office/powerpoint/2010/main" val="321878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B439-9AF8-403B-AC97-1367582C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B8A1A-6662-47C2-9671-CC7231D79170}"/>
              </a:ext>
            </a:extLst>
          </p:cNvPr>
          <p:cNvSpPr txBox="1"/>
          <p:nvPr/>
        </p:nvSpPr>
        <p:spPr>
          <a:xfrm>
            <a:off x="609600" y="1752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Bootcamp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5C57F-8ED9-4990-AA6A-B9EEC639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87995"/>
            <a:ext cx="4010025" cy="2296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F2F89-0F9C-4453-8BA9-B6FF2B190899}"/>
              </a:ext>
            </a:extLst>
          </p:cNvPr>
          <p:cNvSpPr txBox="1"/>
          <p:nvPr/>
        </p:nvSpPr>
        <p:spPr>
          <a:xfrm>
            <a:off x="457200" y="6475640"/>
            <a:ext cx="685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</a:t>
            </a:r>
            <a:r>
              <a:rPr lang="en-US" sz="800"/>
              <a:t>: https://www.coursereport.com/reports/coding-bootcamp-job-placement-2018</a:t>
            </a:r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1481A-605F-431D-9261-F8D3B05F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469" y="2887994"/>
            <a:ext cx="4279500" cy="693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FDF3A-B421-4311-958C-F374772D6408}"/>
              </a:ext>
            </a:extLst>
          </p:cNvPr>
          <p:cNvSpPr txBox="1"/>
          <p:nvPr/>
        </p:nvSpPr>
        <p:spPr>
          <a:xfrm>
            <a:off x="1981200" y="252043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F5EBE-E55B-46BF-8029-AC48AFB2A42F}"/>
              </a:ext>
            </a:extLst>
          </p:cNvPr>
          <p:cNvSpPr txBox="1"/>
          <p:nvPr/>
        </p:nvSpPr>
        <p:spPr>
          <a:xfrm>
            <a:off x="6533505" y="24954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EBACD8-5686-4E96-B09F-6BC5110D8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678" y="3630820"/>
            <a:ext cx="4279500" cy="11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CE51-8D18-4373-833F-621145E2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3189-D9E8-4BD1-A83C-F0EA199D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computer science interview questions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endParaRPr lang="en-US" dirty="0"/>
          </a:p>
          <a:p>
            <a:r>
              <a:rPr lang="en-US" dirty="0"/>
              <a:t>Do you actually create these as part of any of your day to day development?</a:t>
            </a:r>
          </a:p>
        </p:txBody>
      </p:sp>
    </p:spTree>
    <p:extLst>
      <p:ext uri="{BB962C8B-B14F-4D97-AF65-F5344CB8AC3E}">
        <p14:creationId xmlns:p14="http://schemas.microsoft.com/office/powerpoint/2010/main" val="10071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AEAA-2E7C-4CB8-BB4A-C08F8D6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F448-0003-4EB1-9FBD-543EF556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 individuals come from all walks of life</a:t>
            </a:r>
          </a:p>
          <a:p>
            <a:r>
              <a:rPr lang="en-US" dirty="0"/>
              <a:t>Allow for non-gendered bathrooms</a:t>
            </a:r>
          </a:p>
          <a:p>
            <a:r>
              <a:rPr lang="en-US" dirty="0"/>
              <a:t>Allow people to work from home</a:t>
            </a:r>
          </a:p>
          <a:p>
            <a:r>
              <a:rPr lang="en-US" dirty="0"/>
              <a:t>Have an insurance policy that allows for gender reassignment surgery</a:t>
            </a:r>
          </a:p>
        </p:txBody>
      </p:sp>
    </p:spTree>
    <p:extLst>
      <p:ext uri="{BB962C8B-B14F-4D97-AF65-F5344CB8AC3E}">
        <p14:creationId xmlns:p14="http://schemas.microsoft.com/office/powerpoint/2010/main" val="1946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8266-4949-44B1-B4F7-C4887240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14C7-81C9-47E3-9034-5C4602FD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Looking at alternative sources of talent won’t solve tech’s diversity problems, but it is an easily actionable item that can make a difference.</a:t>
            </a:r>
          </a:p>
          <a:p>
            <a:r>
              <a:rPr lang="en-US" dirty="0"/>
              <a:t>There isn’t just one lever to help solve the problem</a:t>
            </a:r>
          </a:p>
          <a:p>
            <a:r>
              <a:rPr lang="en-US" dirty="0"/>
              <a:t>Bootcamps and community colleges typically will be willing to work with you to ensure they are properly structuring their programs</a:t>
            </a:r>
          </a:p>
          <a:p>
            <a:r>
              <a:rPr lang="en-US" dirty="0"/>
              <a:t>Taylor your interview questions to be relevant to what work the position you’re hiring for will actually do</a:t>
            </a:r>
          </a:p>
        </p:txBody>
      </p:sp>
    </p:spTree>
    <p:extLst>
      <p:ext uri="{BB962C8B-B14F-4D97-AF65-F5344CB8AC3E}">
        <p14:creationId xmlns:p14="http://schemas.microsoft.com/office/powerpoint/2010/main" val="424986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2812-5F33-4F0D-B93B-302B97F2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Questions?/Thanks!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D332-85CA-4AC7-A5A8-7FB3F04D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me: @</a:t>
            </a:r>
            <a:r>
              <a:rPr lang="en-US" dirty="0" err="1"/>
              <a:t>tterragnoj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915319"/>
            <a:ext cx="6877050" cy="3895725"/>
          </a:xfrm>
        </p:spPr>
      </p:pic>
    </p:spTree>
    <p:extLst>
      <p:ext uri="{BB962C8B-B14F-4D97-AF65-F5344CB8AC3E}">
        <p14:creationId xmlns:p14="http://schemas.microsoft.com/office/powerpoint/2010/main" val="18426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03F3-CC91-4D4F-9C6C-89A461B4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year college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FB3C-A03D-44E7-A97E-8BAC344B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 err="1"/>
              <a:t>Avg</a:t>
            </a:r>
            <a:r>
              <a:rPr lang="en-US" dirty="0"/>
              <a:t> cost of a 4 year in state school: $21,447</a:t>
            </a:r>
          </a:p>
          <a:p>
            <a:pPr lvl="1"/>
            <a:r>
              <a:rPr lang="en-US" dirty="0"/>
              <a:t>X4 = $</a:t>
            </a:r>
            <a:r>
              <a:rPr lang="en-US" b="1" dirty="0"/>
              <a:t>85,788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Avg</a:t>
            </a:r>
            <a:r>
              <a:rPr lang="en-US" dirty="0"/>
              <a:t> cost of a 4 year private school: $42,224</a:t>
            </a:r>
          </a:p>
          <a:p>
            <a:pPr lvl="1"/>
            <a:r>
              <a:rPr lang="en-US" dirty="0"/>
              <a:t>X4 = $</a:t>
            </a:r>
            <a:r>
              <a:rPr lang="en-US" b="1" dirty="0"/>
              <a:t>168,896</a:t>
            </a:r>
          </a:p>
          <a:p>
            <a:pPr lvl="1"/>
            <a:endParaRPr lang="en-US" dirty="0"/>
          </a:p>
          <a:p>
            <a:r>
              <a:rPr lang="en-US" dirty="0"/>
              <a:t>This does not include room &amp; board</a:t>
            </a:r>
          </a:p>
          <a:p>
            <a:r>
              <a:rPr lang="en-US" dirty="0"/>
              <a:t>Costs currently increase at least 5%/year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2A680-29FB-474B-AA6B-DF898F163D53}"/>
              </a:ext>
            </a:extLst>
          </p:cNvPr>
          <p:cNvSpPr txBox="1"/>
          <p:nvPr/>
        </p:nvSpPr>
        <p:spPr>
          <a:xfrm>
            <a:off x="457200" y="6324600"/>
            <a:ext cx="851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https://bigfuture.collegeboard.org/pay-for-college/college-costs/college-costs-calculator</a:t>
            </a:r>
          </a:p>
        </p:txBody>
      </p:sp>
    </p:spTree>
    <p:extLst>
      <p:ext uri="{BB962C8B-B14F-4D97-AF65-F5344CB8AC3E}">
        <p14:creationId xmlns:p14="http://schemas.microsoft.com/office/powerpoint/2010/main" val="96851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F2CA-E986-4453-8079-C8F95639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college and </a:t>
            </a:r>
            <a:r>
              <a:rPr lang="en-US" dirty="0" err="1"/>
              <a:t>bootcamp</a:t>
            </a:r>
            <a:r>
              <a:rPr lang="en-US"/>
              <a:t>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BB78-80EC-41FE-801F-88805E90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cost of a 2 year in state school: $15,286</a:t>
            </a:r>
          </a:p>
          <a:p>
            <a:pPr lvl="1"/>
            <a:r>
              <a:rPr lang="en-US" dirty="0"/>
              <a:t>X2 = $</a:t>
            </a:r>
            <a:r>
              <a:rPr lang="en-US" b="1" dirty="0"/>
              <a:t>30,572</a:t>
            </a:r>
          </a:p>
          <a:p>
            <a:pPr lvl="1"/>
            <a:endParaRPr lang="en-US" dirty="0"/>
          </a:p>
          <a:p>
            <a:r>
              <a:rPr lang="en-US" dirty="0"/>
              <a:t>Local Bootcamp costs:</a:t>
            </a:r>
          </a:p>
          <a:p>
            <a:pPr lvl="1"/>
            <a:r>
              <a:rPr lang="en-US" dirty="0"/>
              <a:t>We Can Code It: $</a:t>
            </a:r>
            <a:r>
              <a:rPr lang="en-US" b="1" dirty="0"/>
              <a:t>12,900</a:t>
            </a:r>
          </a:p>
          <a:p>
            <a:pPr lvl="1"/>
            <a:r>
              <a:rPr lang="en-US" dirty="0"/>
              <a:t>Tech Elevator: $</a:t>
            </a:r>
            <a:r>
              <a:rPr lang="en-US" b="1" dirty="0"/>
              <a:t>15,500</a:t>
            </a:r>
          </a:p>
          <a:p>
            <a:pPr lvl="1"/>
            <a:r>
              <a:rPr lang="en-US" dirty="0"/>
              <a:t>Others range from $5000-$2000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2AE80-ECA6-46D4-9F1E-70894594313D}"/>
              </a:ext>
            </a:extLst>
          </p:cNvPr>
          <p:cNvSpPr txBox="1"/>
          <p:nvPr/>
        </p:nvSpPr>
        <p:spPr>
          <a:xfrm>
            <a:off x="457200" y="6324600"/>
            <a:ext cx="851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https://bigfuture.collegeboard.org/pay-for-college/college-costs/college-costs-calculator</a:t>
            </a:r>
            <a:endParaRPr lang="en-US" sz="800" dirty="0"/>
          </a:p>
          <a:p>
            <a:r>
              <a:rPr lang="en-US" sz="800" dirty="0"/>
              <a:t>Source: https://www.coursereport.com/blog/coding-bootcamp-cost-comparison-full-stack-immersives</a:t>
            </a:r>
          </a:p>
        </p:txBody>
      </p:sp>
    </p:spTree>
    <p:extLst>
      <p:ext uri="{BB962C8B-B14F-4D97-AF65-F5344CB8AC3E}">
        <p14:creationId xmlns:p14="http://schemas.microsoft.com/office/powerpoint/2010/main" val="197461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975A-5C68-4210-BADD-24C96902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8D5BE-F8CB-4E57-9B3A-A26325F41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29" y="1600200"/>
            <a:ext cx="67183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9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1CE3-9F52-4E82-9250-EA17AF9B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604F-68F0-4BE2-9849-47E0AD24BFE6}"/>
              </a:ext>
            </a:extLst>
          </p:cNvPr>
          <p:cNvSpPr txBox="1"/>
          <p:nvPr/>
        </p:nvSpPr>
        <p:spPr>
          <a:xfrm>
            <a:off x="914400" y="6096000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https://trends.collegeboard.org/sites/default/files/trends-in-community-colleges-research-brief.pdf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60D6C-0A8E-4F4F-9384-04031FB1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00187"/>
            <a:ext cx="7048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5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C7F9-74EF-4D80-8145-9A79E476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1879B-A31B-47E7-8458-7F2D5704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2243137"/>
            <a:ext cx="8134350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F55E8-66A1-485E-80AF-D0CD64DEEB65}"/>
              </a:ext>
            </a:extLst>
          </p:cNvPr>
          <p:cNvSpPr txBox="1"/>
          <p:nvPr/>
        </p:nvSpPr>
        <p:spPr>
          <a:xfrm>
            <a:off x="481012" y="6324600"/>
            <a:ext cx="818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https://www.census.gov/quickfacts/fact/table/US/PST045216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8C8D6-BC05-487D-BFA4-E7A561D817BB}"/>
              </a:ext>
            </a:extLst>
          </p:cNvPr>
          <p:cNvSpPr txBox="1"/>
          <p:nvPr/>
        </p:nvSpPr>
        <p:spPr>
          <a:xfrm>
            <a:off x="481012" y="1676400"/>
            <a:ext cx="36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C565-1BE4-4103-89A9-BE52D9D60F85}"/>
              </a:ext>
            </a:extLst>
          </p:cNvPr>
          <p:cNvSpPr txBox="1"/>
          <p:nvPr/>
        </p:nvSpPr>
        <p:spPr>
          <a:xfrm>
            <a:off x="2209800" y="1147009"/>
            <a:ext cx="456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your workforce match US demographics?</a:t>
            </a:r>
          </a:p>
        </p:txBody>
      </p:sp>
    </p:spTree>
    <p:extLst>
      <p:ext uri="{BB962C8B-B14F-4D97-AF65-F5344CB8AC3E}">
        <p14:creationId xmlns:p14="http://schemas.microsoft.com/office/powerpoint/2010/main" val="13160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44E9-218B-491F-8AF5-ACD0636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8E0892-361B-47DB-A6DE-DC6CAF615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340" y="2438400"/>
            <a:ext cx="8229600" cy="2575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0839F-AC4D-48AF-AE95-E9D286A2F7E1}"/>
              </a:ext>
            </a:extLst>
          </p:cNvPr>
          <p:cNvSpPr txBox="1"/>
          <p:nvPr/>
        </p:nvSpPr>
        <p:spPr>
          <a:xfrm>
            <a:off x="891540" y="6096000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https://datausa.io/profile/cip/110701/#demographics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6211-273A-4FB8-BEF3-3905D10309E4}"/>
              </a:ext>
            </a:extLst>
          </p:cNvPr>
          <p:cNvSpPr txBox="1"/>
          <p:nvPr/>
        </p:nvSpPr>
        <p:spPr>
          <a:xfrm>
            <a:off x="457200" y="1600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science degrees by race (US Residents)</a:t>
            </a:r>
          </a:p>
        </p:txBody>
      </p:sp>
    </p:spTree>
    <p:extLst>
      <p:ext uri="{BB962C8B-B14F-4D97-AF65-F5344CB8AC3E}">
        <p14:creationId xmlns:p14="http://schemas.microsoft.com/office/powerpoint/2010/main" val="217667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44E9-218B-491F-8AF5-ACD0636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0839F-AC4D-48AF-AE95-E9D286A2F7E1}"/>
              </a:ext>
            </a:extLst>
          </p:cNvPr>
          <p:cNvSpPr txBox="1"/>
          <p:nvPr/>
        </p:nvSpPr>
        <p:spPr>
          <a:xfrm>
            <a:off x="891540" y="6096000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https://datausa.io/profile/cip/110701/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6211-273A-4FB8-BEF3-3905D10309E4}"/>
              </a:ext>
            </a:extLst>
          </p:cNvPr>
          <p:cNvSpPr txBox="1"/>
          <p:nvPr/>
        </p:nvSpPr>
        <p:spPr>
          <a:xfrm>
            <a:off x="457200" y="1600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science degrees by 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014CC-AE24-4F0C-ACF5-173A39CA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809989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5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548</Words>
  <Application>Microsoft Office PowerPoint</Application>
  <PresentationFormat>On-screen Show (4:3)</PresentationFormat>
  <Paragraphs>79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What are you hiring for?</vt:lpstr>
      <vt:lpstr>First things First</vt:lpstr>
      <vt:lpstr>4 year college costs</vt:lpstr>
      <vt:lpstr>2 year college and bootcamp costs</vt:lpstr>
      <vt:lpstr>Median incomes</vt:lpstr>
      <vt:lpstr>Demographic Breakdowns</vt:lpstr>
      <vt:lpstr>Demographic Breakdowns</vt:lpstr>
      <vt:lpstr>Demographic Breakdowns</vt:lpstr>
      <vt:lpstr>Demographic Breakdowns</vt:lpstr>
      <vt:lpstr>Demographic Breakdowns</vt:lpstr>
      <vt:lpstr>Interview questions</vt:lpstr>
      <vt:lpstr>Trans Inclusion</vt:lpstr>
      <vt:lpstr>Takeaways</vt:lpstr>
      <vt:lpstr>Questions?/Thanks!</vt:lpstr>
    </vt:vector>
  </TitlesOfParts>
  <Company>Dealer Tire,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hiring for?</dc:title>
  <dc:creator>"%username%"</dc:creator>
  <cp:lastModifiedBy>Garrett Westhoven</cp:lastModifiedBy>
  <cp:revision>40</cp:revision>
  <dcterms:created xsi:type="dcterms:W3CDTF">2017-12-05T22:38:26Z</dcterms:created>
  <dcterms:modified xsi:type="dcterms:W3CDTF">2020-09-16T18:18:05Z</dcterms:modified>
</cp:coreProperties>
</file>