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7" r:id="rId10"/>
    <p:sldId id="266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al McBurnett" initials="NM" lastIdx="4" clrIdx="0">
    <p:extLst>
      <p:ext uri="{19B8F6BF-5375-455C-9EA6-DF929625EA0E}">
        <p15:presenceInfo xmlns:p15="http://schemas.microsoft.com/office/powerpoint/2012/main" userId="327e5171a64799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E3D6E-CCBF-44D6-86CD-CC4829400780}" v="902" dt="2020-10-14T18:55:37.438"/>
    <p1510:client id="{B2ECB9DC-BD51-40B1-831C-5F06CCA38183}" v="611" dt="2020-10-15T06:47:51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2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4T08:56:27.305" idx="1">
    <p:pos x="10" y="10"/>
    <p:text>More commonly called a Risk Limiting Tabulation Audit, RLTA than Tabulation  RLA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4T10:48:12.949" idx="4">
    <p:pos x="7130" y="985"/>
    <p:text>For Colorado, the sample size for a ballot-level comparison audit with a 5.37% margin would be just 90, with a 100% stopping probability if there were (as usual) no discrepancies, vs 3554 for BRAVO SB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4T09:15:08.417" idx="3">
    <p:pos x="7151" y="1148"/>
    <p:text>Are we comfortable saying that now, without caveat about declaring rounds in advance?
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A8FE-7235-C644-9E95-05075006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B18D4-AB29-CA4F-A462-A5DB4206F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8D91E-1163-CA46-B7E7-4D303702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FF0-833B-7D42-95E8-FD11A480D44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0FBC-691B-0946-9156-EA3811B3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D8EB5-2F44-B745-AD49-D925EE23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5DFB-7692-BB46-BA24-482E36B3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6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EE6B-4F15-8A46-B671-078D7B86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34274-0C35-7D41-BD74-9A0AFFA97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06F92-BC53-874B-802B-A43C7891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FF0-833B-7D42-95E8-FD11A480D44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E2DE7-1FF1-FB40-92C7-EE6C5572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C898-70EB-9B4A-A015-8A2059BB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5DFB-7692-BB46-BA24-482E36B3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8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DF67B-B0F6-E247-8045-C2FCCFDC6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D1F8E-E8B4-C445-B98D-ACD0ECF94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4601-33AF-9B4B-9605-A6792303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FF0-833B-7D42-95E8-FD11A480D44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E1E4A-F394-7A40-9B31-5C78F8C9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BFFA-35DA-8049-9EEF-44B60A2D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5DFB-7692-BB46-BA24-482E36B3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0FA6-01F2-C043-8949-1D9B22D5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3014-1892-7543-848D-FEF45EB4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BFA38-1774-2448-977C-2ACF4802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FF0-833B-7D42-95E8-FD11A480D44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D6807-0B10-664C-9622-E72A9449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AE867-A3E7-474D-9A68-93A2F40F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5DFB-7692-BB46-BA24-482E36B3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7D19-585B-CE43-ABF6-E4FFA887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52EED-1BDA-9A4D-8753-D89504C82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E1D95-2BE7-6F4F-B38D-D89447C3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FF0-833B-7D42-95E8-FD11A480D44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F6031-8E43-644A-A559-994F0A2B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C1D76-B08E-8A4F-BE1A-1A552C73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5DFB-7692-BB46-BA24-482E36B3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2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B7A4-ABB6-804F-8C84-CC79EAB2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F976B-BF00-164B-BAFB-EB3EBC266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4A326-8011-D64D-97E2-4BE7C8073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ECDD1-6A12-0B49-9CD7-010ECF85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FF0-833B-7D42-95E8-FD11A480D44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786D2-F7F5-A344-BB9A-E987D98B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2DAA5-99B8-264B-A27B-9A7DAAC9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5DFB-7692-BB46-BA24-482E36B3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7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CC2F-9F5E-4B49-B2C3-FC017A3C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EF186-A989-0946-8CE3-ECBEC05C8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573C-E29D-0144-8F2D-0E38E819F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A5B7E-B4D0-6E4A-8E51-D79455BD8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3B8B0-C3DF-EA41-B17D-B2116BB96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3C514-5E02-DD4D-B5F1-5BCBBF82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FF0-833B-7D42-95E8-FD11A480D44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D4F02-389D-E242-A91B-ED02BECB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4B16D-3C12-184D-96E0-987C456F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5DFB-7692-BB46-BA24-482E36B3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19F9-D500-0A4C-8136-2EF5979A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E2BA8-5D92-2E43-BC73-71D9B0F6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FF0-833B-7D42-95E8-FD11A480D44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FE36D-C3E7-1040-B3EC-0A8A763A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CA6AC-707C-424E-AE21-4DE55366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5DFB-7692-BB46-BA24-482E36B3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6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4618-6143-5F4F-B428-7ECB00A2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FF0-833B-7D42-95E8-FD11A480D44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A6E25-B518-254F-B524-A731FD02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7DE5B-A2B8-334A-84F4-107FA7AA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5DFB-7692-BB46-BA24-482E36B3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E326-4597-2348-909E-5F2778C9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FDC8C-9B2B-E14C-A826-7985A931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F35AD-F55B-DB43-96CC-68D7042AA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FAFD5-5C9C-B449-AB71-2CE553B0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FF0-833B-7D42-95E8-FD11A480D44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DE5FD-61BD-B947-A09B-1FA3629A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A148D-7F5B-5D42-B503-74F712C7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5DFB-7692-BB46-BA24-482E36B3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8F56-FF99-2343-A173-E94F644E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8E4CD-ACF0-284A-A384-0B4389EF5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CA0CF-0B35-2A46-BEEE-B7ECABFA7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2B933-CD87-1449-97ED-029D49E9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FF0-833B-7D42-95E8-FD11A480D44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D6459-BB81-2643-B76D-8C5F393B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501A1-E436-EB42-B889-73DE62E0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5DFB-7692-BB46-BA24-482E36B3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2C746-A8EE-F142-8049-74BDF170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3AF76-6AED-8D45-AE2F-404CCFB9E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3B05-5737-0748-ABAB-51BBDB733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4FF0-833B-7D42-95E8-FD11A480D44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6D70B-30F0-3E41-B010-57A1A7C4C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86CE6-8534-D348-8BDE-7C52C05CE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5DFB-7692-BB46-BA24-482E36B3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008.0231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763F-00CC-6C45-8D21-9EC879FDD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Athena Class of Ballot Polling Tabulation Audits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85AE5-9890-7D48-B722-6F39C5647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505950" cy="1655762"/>
          </a:xfrm>
        </p:spPr>
        <p:txBody>
          <a:bodyPr/>
          <a:lstStyle/>
          <a:p>
            <a:r>
              <a:rPr lang="en-US" dirty="0"/>
              <a:t>Filip </a:t>
            </a:r>
            <a:r>
              <a:rPr lang="en-US" dirty="0" err="1"/>
              <a:t>Zagórski</a:t>
            </a:r>
            <a:r>
              <a:rPr lang="en-US" dirty="0"/>
              <a:t>, Grant </a:t>
            </a:r>
            <a:r>
              <a:rPr lang="en-US" dirty="0" err="1"/>
              <a:t>McClearn</a:t>
            </a:r>
            <a:r>
              <a:rPr lang="en-US" dirty="0"/>
              <a:t>, Sarah Morin, Neal </a:t>
            </a:r>
            <a:r>
              <a:rPr lang="en-US" dirty="0" err="1"/>
              <a:t>McBurnett</a:t>
            </a:r>
            <a:r>
              <a:rPr lang="en-US" dirty="0"/>
              <a:t>, </a:t>
            </a:r>
            <a:r>
              <a:rPr lang="en-US" dirty="0" err="1"/>
              <a:t>Poorvi</a:t>
            </a:r>
            <a:r>
              <a:rPr lang="en-US" dirty="0"/>
              <a:t> L. Vora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arxiv.org</a:t>
            </a:r>
            <a:r>
              <a:rPr lang="en-US" dirty="0">
                <a:hlinkClick r:id="rId2"/>
              </a:rPr>
              <a:t>/abs/2008.02315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6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A02194-71B5-A048-B316-35153583AC68}"/>
              </a:ext>
            </a:extLst>
          </p:cNvPr>
          <p:cNvSpPr txBox="1"/>
          <p:nvPr/>
        </p:nvSpPr>
        <p:spPr>
          <a:xfrm>
            <a:off x="214314" y="2628900"/>
            <a:ext cx="380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/>
              <a:t>Minerva</a:t>
            </a:r>
            <a:r>
              <a:rPr lang="en-US" dirty="0"/>
              <a:t> First-Round Sizes as a Fraction of BRAVO First-Round Sizes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444D3CA-0F07-5341-8599-B503DC74B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284" y="0"/>
            <a:ext cx="7628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2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282E-B041-A744-9F5F-D481E3E1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A3B60-0B9C-1A4B-AD86-92E28F5EE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The improvement over BRAVO is expected to: 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Be smaller for smaller stopping probabilities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Vary with risk limit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These are only first-round results.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Future rounds are trickier. E.g.: might need to commit to future round sizes in advance</a:t>
            </a:r>
            <a:endParaRPr lang="en-US" sz="2800">
              <a:cs typeface="Calibri"/>
            </a:endParaRPr>
          </a:p>
          <a:p>
            <a:pPr indent="-457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cs typeface="Calibri" panose="020F0502020204030204"/>
              </a:rPr>
              <a:t>When available, ballot comparison uses smaller samples</a:t>
            </a:r>
          </a:p>
        </p:txBody>
      </p:sp>
    </p:spTree>
    <p:extLst>
      <p:ext uri="{BB962C8B-B14F-4D97-AF65-F5344CB8AC3E}">
        <p14:creationId xmlns:p14="http://schemas.microsoft.com/office/powerpoint/2010/main" val="266452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BEE8-C8D7-0643-93A8-D2212BE6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3E10-5D95-494D-8CD6-3F249FAA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Open source code: </a:t>
            </a:r>
            <a:r>
              <a:rPr lang="en-US" dirty="0">
                <a:ea typeface="+mn-lt"/>
                <a:cs typeface="+mn-lt"/>
              </a:rPr>
              <a:t>https://github.com/gwexploratoryaudits/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Proofs appear reasonable to those who have reviewed them.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First round simulations.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/>
              <a:t>Working on simulations to 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/>
              <a:t>Substantiate proven claims for further rounds</a:t>
            </a:r>
          </a:p>
          <a:p>
            <a:pPr lvl="1"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dirty="0"/>
              <a:t>Examine audit behavior when election outcome is correct but announced tally is not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/>
              <a:t>Paper in review.</a:t>
            </a:r>
          </a:p>
        </p:txBody>
      </p:sp>
    </p:spTree>
    <p:extLst>
      <p:ext uri="{BB962C8B-B14F-4D97-AF65-F5344CB8AC3E}">
        <p14:creationId xmlns:p14="http://schemas.microsoft.com/office/powerpoint/2010/main" val="421437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83FA-DB14-DC44-9921-D0C1FAA4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Risk Limiting Tabulation Audit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7E3DA-2334-B345-8118-31E6ACC6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ea typeface="+mn-lt"/>
                <a:cs typeface="+mn-lt"/>
              </a:rPr>
              <a:t>Designed to check tabulation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ea typeface="+mn-lt"/>
                <a:cs typeface="+mn-lt"/>
              </a:rPr>
              <a:t>Evidence-based elections require more: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ea typeface="+mn-lt"/>
                <a:cs typeface="+mn-lt"/>
              </a:rPr>
              <a:t>Eligibility checks 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ea typeface="+mn-lt"/>
                <a:cs typeface="+mn-lt"/>
              </a:rPr>
              <a:t>Voter-verified paper trail </a:t>
            </a:r>
            <a:endParaRPr lang="en-US" sz="3200" b="1" dirty="0">
              <a:solidFill>
                <a:srgbClr val="C00000"/>
              </a:solidFill>
              <a:cs typeface="Calibri"/>
            </a:endParaRP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Compliance audits</a:t>
            </a:r>
            <a:r>
              <a:rPr lang="en-US" sz="3200" b="1" dirty="0">
                <a:solidFill>
                  <a:srgbClr val="C00000"/>
                </a:solidFill>
              </a:rPr>
              <a:t> </a:t>
            </a:r>
            <a:r>
              <a:rPr lang="en-US" sz="3200" dirty="0"/>
              <a:t>to ensure that the paper trail accurately represents all the properly cast ballots</a:t>
            </a:r>
            <a:endParaRPr lang="en-US" dirty="0"/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Set desired risk limit for the RLTA up front</a:t>
            </a:r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149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D846-887B-3943-A13B-752A982C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 Polling RLTA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090D4-17FB-EC43-A4F8-A7781D085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Draw a sample of ballots, identified at random from the ballot manifest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457200" lvl="1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If the sample passes the audit</a:t>
            </a:r>
          </a:p>
          <a:p>
            <a:pPr marL="914400" lvl="3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Stop and declare the RLTA successful</a:t>
            </a:r>
            <a:endParaRPr lang="en-US" sz="2400" dirty="0">
              <a:cs typeface="Calibri"/>
            </a:endParaRPr>
          </a:p>
          <a:p>
            <a:pPr marL="457200" lvl="1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Else </a:t>
            </a:r>
          </a:p>
          <a:p>
            <a:pPr marL="914400" lvl="3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Draw more ballots or go to a full hand count</a:t>
            </a:r>
          </a:p>
          <a:p>
            <a:pPr mar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6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D846-887B-3943-A13B-752A982C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Note: Ballot Comparison RLTA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090D4-17FB-EC43-A4F8-A7781D085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Far more efficient than any ballot polling RLTA</a:t>
            </a:r>
          </a:p>
          <a:p>
            <a:pPr marL="457200" lvl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In Colorado, the sample size for a ballot-level comparison audit with a 5.37% margin (2016 Presidential) would be just 90, with a 100% stopping probability if there were (as usual) no discrepancies, vs 3,554 for BRAVO with 90% stopping probability</a:t>
            </a:r>
            <a:endParaRPr lang="en-US" dirty="0">
              <a:cs typeface="Calibri"/>
            </a:endParaRPr>
          </a:p>
          <a:p>
            <a:pPr mar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Can be used only if you can identify individual ballots to compare with the machine’s interpretation of the vote</a:t>
            </a:r>
            <a:endParaRPr lang="en-US" dirty="0">
              <a:cs typeface="Calibri"/>
            </a:endParaRPr>
          </a:p>
          <a:p>
            <a:pPr mar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When individual ballots cannot be identified</a:t>
            </a:r>
          </a:p>
          <a:p>
            <a:pPr marL="457200" lvl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Ballot polling RLTAs are a choice </a:t>
            </a:r>
            <a:endParaRPr lang="en-US" dirty="0">
              <a:cs typeface="Calibri"/>
            </a:endParaRPr>
          </a:p>
          <a:p>
            <a:pPr marL="457200" lvl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Other choices include batch comparison RLTAs</a:t>
            </a:r>
            <a:endParaRPr lang="en-US" dirty="0">
              <a:cs typeface="Calibri" panose="020F0502020204030204"/>
            </a:endParaRPr>
          </a:p>
          <a:p>
            <a:pPr mar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9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D445-3684-8945-978D-61F57BF8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BRAVO: most popular ballot polling RLTA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6CF3-A5D8-F440-9C20-AFB1666CA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Designed for use after each (single) ballot is drawn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Requires fewest ballots, on average, in this setting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When ballots are drawn in large numbers at a time: 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End-of-round BRAVO: decision based on the tally of the sample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Selection-ordered BRAVO: decision based on order of the ballots drawn </a:t>
            </a:r>
          </a:p>
        </p:txBody>
      </p:sp>
    </p:spTree>
    <p:extLst>
      <p:ext uri="{BB962C8B-B14F-4D97-AF65-F5344CB8AC3E}">
        <p14:creationId xmlns:p14="http://schemas.microsoft.com/office/powerpoint/2010/main" val="349745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BEE8-C8D7-0643-93A8-D2212BE6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cap="small" dirty="0"/>
              <a:t>Athena</a:t>
            </a:r>
            <a:r>
              <a:rPr lang="en-US" dirty="0"/>
              <a:t> Class of Audits: </a:t>
            </a:r>
            <a:r>
              <a:rPr lang="en-US" cap="small" dirty="0"/>
              <a:t>Minerva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3E10-5D95-494D-8CD6-3F249FAA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Designed for use when ballots are drawn in large </a:t>
            </a:r>
            <a:r>
              <a:rPr lang="en-US" b="1" i="1" dirty="0">
                <a:solidFill>
                  <a:srgbClr val="C00000"/>
                </a:solidFill>
              </a:rPr>
              <a:t>rounds</a:t>
            </a:r>
            <a:r>
              <a:rPr lang="en-US" b="1" i="1" dirty="0"/>
              <a:t>.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Requires fewer ballots than BRAVO</a:t>
            </a:r>
            <a:r>
              <a:rPr lang="en-US" b="1" i="1" dirty="0"/>
              <a:t>.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We considered first rounds with a 90% probability of stopping if the election tally is as announced, thus limiting the need for going to a next round.</a:t>
            </a:r>
            <a:endParaRPr lang="en-US" dirty="0">
              <a:cs typeface="Calibri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Example results on statewide Presidential contest, 2016</a:t>
            </a:r>
          </a:p>
        </p:txBody>
      </p:sp>
    </p:spTree>
    <p:extLst>
      <p:ext uri="{BB962C8B-B14F-4D97-AF65-F5344CB8AC3E}">
        <p14:creationId xmlns:p14="http://schemas.microsoft.com/office/powerpoint/2010/main" val="252950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FE8D-60BA-1745-93D7-0256828C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10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cap="small" dirty="0"/>
              <a:t>Minerva</a:t>
            </a:r>
            <a:r>
              <a:rPr lang="en-US" sz="3200" dirty="0"/>
              <a:t> and BRAVO: Distinct Ballots drawn</a:t>
            </a:r>
            <a:br>
              <a:rPr lang="en-US" sz="3200" dirty="0"/>
            </a:br>
            <a:r>
              <a:rPr lang="en-US" sz="2400" dirty="0"/>
              <a:t>stopping probability = 90%; risk limit =10% margin &gt; 5%</a:t>
            </a:r>
            <a:endParaRPr lang="en-US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0F5BAB-9C23-B147-9D94-A61B6B65A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428691"/>
              </p:ext>
            </p:extLst>
          </p:nvPr>
        </p:nvGraphicFramePr>
        <p:xfrm>
          <a:off x="1222024" y="1419380"/>
          <a:ext cx="10183631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049">
                  <a:extLst>
                    <a:ext uri="{9D8B030D-6E8A-4147-A177-3AD203B41FA5}">
                      <a16:colId xmlns:a16="http://schemas.microsoft.com/office/drawing/2014/main" val="3823968098"/>
                    </a:ext>
                  </a:extLst>
                </a:gridCol>
                <a:gridCol w="1389481">
                  <a:extLst>
                    <a:ext uri="{9D8B030D-6E8A-4147-A177-3AD203B41FA5}">
                      <a16:colId xmlns:a16="http://schemas.microsoft.com/office/drawing/2014/main" val="2075364524"/>
                    </a:ext>
                  </a:extLst>
                </a:gridCol>
                <a:gridCol w="1392376">
                  <a:extLst>
                    <a:ext uri="{9D8B030D-6E8A-4147-A177-3AD203B41FA5}">
                      <a16:colId xmlns:a16="http://schemas.microsoft.com/office/drawing/2014/main" val="3002307246"/>
                    </a:ext>
                  </a:extLst>
                </a:gridCol>
                <a:gridCol w="1120574">
                  <a:extLst>
                    <a:ext uri="{9D8B030D-6E8A-4147-A177-3AD203B41FA5}">
                      <a16:colId xmlns:a16="http://schemas.microsoft.com/office/drawing/2014/main" val="3051973537"/>
                    </a:ext>
                  </a:extLst>
                </a:gridCol>
                <a:gridCol w="1078820">
                  <a:extLst>
                    <a:ext uri="{9D8B030D-6E8A-4147-A177-3AD203B41FA5}">
                      <a16:colId xmlns:a16="http://schemas.microsoft.com/office/drawing/2014/main" val="582930605"/>
                    </a:ext>
                  </a:extLst>
                </a:gridCol>
                <a:gridCol w="1662140">
                  <a:extLst>
                    <a:ext uri="{9D8B030D-6E8A-4147-A177-3AD203B41FA5}">
                      <a16:colId xmlns:a16="http://schemas.microsoft.com/office/drawing/2014/main" val="153250218"/>
                    </a:ext>
                  </a:extLst>
                </a:gridCol>
                <a:gridCol w="1578191">
                  <a:extLst>
                    <a:ext uri="{9D8B030D-6E8A-4147-A177-3AD203B41FA5}">
                      <a16:colId xmlns:a16="http://schemas.microsoft.com/office/drawing/2014/main" val="1467658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Margin in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cap="small" baseline="0" dirty="0"/>
                        <a:t>Minerva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BRAVO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cap="small" baseline="0" dirty="0"/>
                        <a:t>Minerva</a:t>
                      </a:r>
                      <a:r>
                        <a:rPr lang="en-US" dirty="0"/>
                        <a:t> round size as a percentage of BRAVO round size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0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EoR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EoR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29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53.38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79.80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1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51.93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77.05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0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51.47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9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74.65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5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Rhode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49.82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73.30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Jersey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49.79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73.22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74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Oregon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73.90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3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Ohio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49.01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72.56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1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4,788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3,228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72.13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34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5,470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3,685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72.59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5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Georgia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5,263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3,554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72.23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037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84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FE8D-60BA-1745-93D7-0256828C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10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cap="small" dirty="0"/>
              <a:t>Minerva</a:t>
            </a:r>
            <a:r>
              <a:rPr lang="en-US" sz="3200" dirty="0"/>
              <a:t> and BRAVO: Distinct Ballots drawn</a:t>
            </a:r>
            <a:br>
              <a:rPr lang="en-US" sz="3200" dirty="0"/>
            </a:br>
            <a:r>
              <a:rPr lang="en-US" sz="2400" dirty="0"/>
              <a:t>stopping probability = 90%; risk limit =10% margin &lt; 5%</a:t>
            </a:r>
            <a:endParaRPr lang="en-US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0F5BAB-9C23-B147-9D94-A61B6B65A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60425"/>
              </p:ext>
            </p:extLst>
          </p:nvPr>
        </p:nvGraphicFramePr>
        <p:xfrm>
          <a:off x="1977081" y="1686148"/>
          <a:ext cx="8711503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872">
                  <a:extLst>
                    <a:ext uri="{9D8B030D-6E8A-4147-A177-3AD203B41FA5}">
                      <a16:colId xmlns:a16="http://schemas.microsoft.com/office/drawing/2014/main" val="3823968098"/>
                    </a:ext>
                  </a:extLst>
                </a:gridCol>
                <a:gridCol w="1364923">
                  <a:extLst>
                    <a:ext uri="{9D8B030D-6E8A-4147-A177-3AD203B41FA5}">
                      <a16:colId xmlns:a16="http://schemas.microsoft.com/office/drawing/2014/main" val="2075364524"/>
                    </a:ext>
                  </a:extLst>
                </a:gridCol>
                <a:gridCol w="1176757">
                  <a:extLst>
                    <a:ext uri="{9D8B030D-6E8A-4147-A177-3AD203B41FA5}">
                      <a16:colId xmlns:a16="http://schemas.microsoft.com/office/drawing/2014/main" val="1677272825"/>
                    </a:ext>
                  </a:extLst>
                </a:gridCol>
                <a:gridCol w="1331088">
                  <a:extLst>
                    <a:ext uri="{9D8B030D-6E8A-4147-A177-3AD203B41FA5}">
                      <a16:colId xmlns:a16="http://schemas.microsoft.com/office/drawing/2014/main" val="3051973537"/>
                    </a:ext>
                  </a:extLst>
                </a:gridCol>
                <a:gridCol w="1194717">
                  <a:extLst>
                    <a:ext uri="{9D8B030D-6E8A-4147-A177-3AD203B41FA5}">
                      <a16:colId xmlns:a16="http://schemas.microsoft.com/office/drawing/2014/main" val="2141177468"/>
                    </a:ext>
                  </a:extLst>
                </a:gridCol>
                <a:gridCol w="1031073">
                  <a:extLst>
                    <a:ext uri="{9D8B030D-6E8A-4147-A177-3AD203B41FA5}">
                      <a16:colId xmlns:a16="http://schemas.microsoft.com/office/drawing/2014/main" val="153250218"/>
                    </a:ext>
                  </a:extLst>
                </a:gridCol>
                <a:gridCol w="1031073">
                  <a:extLst>
                    <a:ext uri="{9D8B030D-6E8A-4147-A177-3AD203B41FA5}">
                      <a16:colId xmlns:a16="http://schemas.microsoft.com/office/drawing/2014/main" val="1347565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Margin in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cap="small" baseline="0" dirty="0"/>
                        <a:t>Minerva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BRAVO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cap="small" baseline="0" dirty="0"/>
                        <a:t>Minerva</a:t>
                      </a:r>
                      <a:r>
                        <a:rPr lang="en-US" dirty="0"/>
                        <a:t> round size as a percentage of BRAVO round size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0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EoR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EoR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96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North Carolina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4,998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10,319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6,956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71.85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1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Arizona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5,199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10,710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7,217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72.04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0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Nevada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11,056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22,711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15,357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71.99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9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Minnesota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27,294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56,139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37,939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71.94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5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46,449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96,115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64,827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Wisconsin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108,592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220,878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49.16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74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Pennsylvania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126,477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259,621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3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Michigan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1,107,933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2,018,381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54.89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16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71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9E8FE2-C11A-CF44-9616-C2BA25F839B8}"/>
              </a:ext>
            </a:extLst>
          </p:cNvPr>
          <p:cNvSpPr txBox="1"/>
          <p:nvPr/>
        </p:nvSpPr>
        <p:spPr>
          <a:xfrm>
            <a:off x="854194" y="2616544"/>
            <a:ext cx="380047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cap="small" dirty="0"/>
              <a:t>Minerva</a:t>
            </a:r>
            <a:r>
              <a:rPr lang="en-US" dirty="0"/>
              <a:t> and BRAVO First-Round Sizes (log plot)</a:t>
            </a: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542830F0-AF46-444E-A46E-56A5AB53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668" y="0"/>
            <a:ext cx="7408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4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681</Words>
  <Application>Microsoft Macintosh PowerPoint</Application>
  <PresentationFormat>Widescreen</PresentationFormat>
  <Paragraphs>199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 Theme</vt:lpstr>
      <vt:lpstr>The Athena Class of Ballot Polling Tabulation Audits</vt:lpstr>
      <vt:lpstr>Risk Limiting Tabulation Audit</vt:lpstr>
      <vt:lpstr>Ballot Polling RLTA</vt:lpstr>
      <vt:lpstr>Quick Note: Ballot Comparison RLTA</vt:lpstr>
      <vt:lpstr>BRAVO: most popular ballot polling RLTA</vt:lpstr>
      <vt:lpstr>The Athena Class of Audits: Minerva</vt:lpstr>
      <vt:lpstr>Minerva and BRAVO: Distinct Ballots drawn stopping probability = 90%; risk limit =10% margin &gt; 5%</vt:lpstr>
      <vt:lpstr>Minerva and BRAVO: Distinct Ballots drawn stopping probability = 90%; risk limit =10% margin &lt; 5%</vt:lpstr>
      <vt:lpstr>PowerPoint Presentation</vt:lpstr>
      <vt:lpstr>PowerPoint Presentation</vt:lpstr>
      <vt:lpstr>Caveats</vt:lpstr>
      <vt:lpstr>Where are we?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Athena Class of Ballot Polling Audits</dc:title>
  <dc:creator>Microsoft Office User</dc:creator>
  <cp:lastModifiedBy>Vora, Poorvi</cp:lastModifiedBy>
  <cp:revision>325</cp:revision>
  <dcterms:created xsi:type="dcterms:W3CDTF">2020-10-13T16:56:13Z</dcterms:created>
  <dcterms:modified xsi:type="dcterms:W3CDTF">2020-10-15T06:50:35Z</dcterms:modified>
</cp:coreProperties>
</file>