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986"/>
    <p:restoredTop sz="94712"/>
  </p:normalViewPr>
  <p:slideViewPr>
    <p:cSldViewPr snapToGrid="0" snapToObjects="1">
      <p:cViewPr varScale="1">
        <p:scale>
          <a:sx n="69" d="100"/>
          <a:sy n="69" d="100"/>
        </p:scale>
        <p:origin x="21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02D2-5160-784E-9142-460378F15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AEEFB-0733-304F-9EF3-8D83AD82F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D9AC4-D606-DF44-8596-DD34F88A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9FBD-4C10-3C46-B5B1-1CAB4998376C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206FC-E662-E347-ADF9-BF76D5B9D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4ECE-E198-0147-83A4-1901FF89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6A70D-56EB-0D4B-A341-7F4FD6E98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B7C22-D0AB-F346-9928-DDD5EB613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47301-38AC-F44D-8AC4-A4AD6D68C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7F63E-4E38-1548-9CFF-E70D216F0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9FBD-4C10-3C46-B5B1-1CAB4998376C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35BFE-8136-454D-BB93-2B225CE6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37CAB-E8A7-CC44-906E-83F4D940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6A70D-56EB-0D4B-A341-7F4FD6E98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8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D680A4-A650-064A-8179-BF3F5E809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7F87F-CB54-8C4D-AD61-1878FD91B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0071F-3F46-124F-9916-54631BDEF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9FBD-4C10-3C46-B5B1-1CAB4998376C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39755-A051-6842-9698-01C7C67A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8345-75D8-EE42-9477-F5693016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6A70D-56EB-0D4B-A341-7F4FD6E98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6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57561-E9F7-5D4C-97FC-DFAB0A8F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19BF3-F951-3248-9620-8405E7694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944E0-85AB-AF41-BB0C-2CFD29C2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9FBD-4C10-3C46-B5B1-1CAB4998376C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17AC7-493E-3A41-B66E-F4C886C3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F3E97-2240-FC42-B2E0-FE6DD1DE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6A70D-56EB-0D4B-A341-7F4FD6E98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7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1F2A-96DF-2642-A28C-11C2AA0C0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C7F10-667A-094E-B54D-D0DE9EB9B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F22E-58EA-3244-8CF7-B10660EEA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9FBD-4C10-3C46-B5B1-1CAB4998376C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7F11E-CD1B-5C4C-A19E-6E201FDF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9CC72-2F7F-E940-9479-C4FBAB27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6A70D-56EB-0D4B-A341-7F4FD6E98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2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D2BB-AF68-294A-A371-A2586C12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6B0F6-3D85-AE44-9722-2CA5228A1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D4D10-206B-974B-9C43-8EED93849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9C93D-A568-664D-BF66-766852DE0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9FBD-4C10-3C46-B5B1-1CAB4998376C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0CE62-C793-0B4C-A012-003A9D8F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F82F8-3698-A340-B4D7-767D3955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6A70D-56EB-0D4B-A341-7F4FD6E98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1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571B-788D-F346-8F9A-298096C00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7D79B-BDB1-BA4A-BA95-2913AC1A3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02C3F-B732-D544-AC2A-0DF2D937A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41CA9-37B2-4A46-9728-5770D3A44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29803-816B-CE4F-94BD-C8C868127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4CE917-CA90-D946-A81D-5F315DF0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9FBD-4C10-3C46-B5B1-1CAB4998376C}" type="datetimeFigureOut">
              <a:rPr lang="en-US" smtClean="0"/>
              <a:t>3/18/20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A76CE-4C89-2C4E-AB81-AEECBB51B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79279-01E9-F745-A176-99BDD7F3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6A70D-56EB-0D4B-A341-7F4FD6E98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5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322C-E157-394C-BB0F-7222BAB4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91AFB-69E2-6447-8739-AB659273A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9FBD-4C10-3C46-B5B1-1CAB4998376C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6CE36-41C9-734B-AD47-5C832023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801A3-40AD-0641-B693-171CA295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6A70D-56EB-0D4B-A341-7F4FD6E98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3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B01EB-9F4B-2249-A28A-92BF0318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9FBD-4C10-3C46-B5B1-1CAB4998376C}" type="datetimeFigureOut">
              <a:rPr lang="en-US" smtClean="0"/>
              <a:t>3/18/20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F54CC-5DD1-5047-8602-5F4936E1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BAFA5-91B4-DC40-8ACD-2414C76F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6A70D-56EB-0D4B-A341-7F4FD6E98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4903-AEBD-B240-AF6F-3918458EE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AE1CC-7C7B-0C41-8129-49F302069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A7856-EC87-3440-8361-13D8AF74F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3630F-0CC8-B740-AA4A-C3890E95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9FBD-4C10-3C46-B5B1-1CAB4998376C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91FA7-E211-6C41-A667-0EF76326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22E86-B593-FA4A-BD8B-88D98663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6A70D-56EB-0D4B-A341-7F4FD6E98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3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FB1C-E0AE-A846-B4E8-FE8792E6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C3A84-6F92-0D40-B87E-8A5CF1ED5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F78C-B655-F445-82E9-E735FD153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C50E8-758F-BE40-BF39-71E181FA6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9FBD-4C10-3C46-B5B1-1CAB4998376C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00103-BD9E-6F4A-AB27-1D5A3B80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D6ED4-DB62-3C45-90F0-6E08E047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6A70D-56EB-0D4B-A341-7F4FD6E98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2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4DBA0-F162-3D4B-899B-557BBD570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840C2-7D22-0E41-852B-954F78AF7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948A-FE4B-844D-A69F-CC5A8E07C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F9FBD-4C10-3C46-B5B1-1CAB4998376C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F9A24-9422-0F4E-A95B-7C720F2AB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50830-774F-DB45-8875-FE665FA34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6A70D-56EB-0D4B-A341-7F4FD6E98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1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2B862-AC89-C840-885C-BE8072EC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7307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R2B2/Athena vs BRAVO</a:t>
            </a:r>
            <a:br>
              <a:rPr lang="en-US" dirty="0"/>
            </a:br>
            <a:r>
              <a:rPr lang="en-US" sz="2200" dirty="0"/>
              <a:t>Sample Sizes: 90% probability of ending a Ballot Polling Audit of 2016 statewide Presidential contest with risk limit 0.1, larger margins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72FFF2-D3B5-6340-95B8-083CDA75D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019549"/>
              </p:ext>
            </p:extLst>
          </p:nvPr>
        </p:nvGraphicFramePr>
        <p:xfrm>
          <a:off x="1704975" y="1649186"/>
          <a:ext cx="8631011" cy="439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482">
                  <a:extLst>
                    <a:ext uri="{9D8B030D-6E8A-4147-A177-3AD203B41FA5}">
                      <a16:colId xmlns:a16="http://schemas.microsoft.com/office/drawing/2014/main" val="3999151382"/>
                    </a:ext>
                  </a:extLst>
                </a:gridCol>
                <a:gridCol w="1992086">
                  <a:extLst>
                    <a:ext uri="{9D8B030D-6E8A-4147-A177-3AD203B41FA5}">
                      <a16:colId xmlns:a16="http://schemas.microsoft.com/office/drawing/2014/main" val="2806869148"/>
                    </a:ext>
                  </a:extLst>
                </a:gridCol>
                <a:gridCol w="1698171">
                  <a:extLst>
                    <a:ext uri="{9D8B030D-6E8A-4147-A177-3AD203B41FA5}">
                      <a16:colId xmlns:a16="http://schemas.microsoft.com/office/drawing/2014/main" val="20179014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328000840"/>
                    </a:ext>
                  </a:extLst>
                </a:gridCol>
                <a:gridCol w="1926772">
                  <a:extLst>
                    <a:ext uri="{9D8B030D-6E8A-4147-A177-3AD203B41FA5}">
                      <a16:colId xmlns:a16="http://schemas.microsoft.com/office/drawing/2014/main" val="675292835"/>
                    </a:ext>
                  </a:extLst>
                </a:gridCol>
              </a:tblGrid>
              <a:tr h="8320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Margin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BRAVO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Sample Size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Athena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Sample Size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Ratio</a:t>
                      </a:r>
                    </a:p>
                    <a:p>
                      <a:r>
                        <a:rPr lang="en-US" dirty="0"/>
                        <a:t>Athena: BRAVO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555032"/>
                  </a:ext>
                </a:extLst>
              </a:tr>
              <a:tr h="44504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28.75%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Alabama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181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94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702346"/>
                  </a:ext>
                </a:extLst>
              </a:tr>
              <a:tr h="44504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28.03%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Maryland</a:t>
                      </a: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197</a:t>
                      </a: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98</a:t>
                      </a: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595838"/>
                  </a:ext>
                </a:extLst>
              </a:tr>
              <a:tr h="44504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23.54%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82706"/>
                  </a:ext>
                </a:extLst>
              </a:tr>
              <a:tr h="44504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Rhode Island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681729"/>
                  </a:ext>
                </a:extLst>
              </a:tr>
              <a:tr h="44504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14.57%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Jersey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03763"/>
                  </a:ext>
                </a:extLst>
              </a:tr>
              <a:tr h="44504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Ohio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2,077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1,018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852278"/>
                  </a:ext>
                </a:extLst>
              </a:tr>
              <a:tr h="44504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Virginia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4,790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2,329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807907"/>
                  </a:ext>
                </a:extLst>
              </a:tr>
              <a:tr h="44504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Georgia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5,266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2,567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049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15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2B862-AC89-C840-885C-BE8072EC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7307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R2B2/Athena </a:t>
            </a:r>
            <a:r>
              <a:rPr lang="en-US" sz="3600" dirty="0"/>
              <a:t>vs BRAVO</a:t>
            </a:r>
            <a:br>
              <a:rPr lang="en-US" dirty="0"/>
            </a:br>
            <a:r>
              <a:rPr lang="en-US" sz="2200" dirty="0"/>
              <a:t>Sample Sizes: 90% probability of ending a Ballot Polling Audit of 2016 statewide Presidential contest with risk limit 0.1, smaller margins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72FFF2-D3B5-6340-95B8-083CDA75D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523412"/>
              </p:ext>
            </p:extLst>
          </p:nvPr>
        </p:nvGraphicFramePr>
        <p:xfrm>
          <a:off x="1654628" y="1650821"/>
          <a:ext cx="8882743" cy="4444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281">
                  <a:extLst>
                    <a:ext uri="{9D8B030D-6E8A-4147-A177-3AD203B41FA5}">
                      <a16:colId xmlns:a16="http://schemas.microsoft.com/office/drawing/2014/main" val="3999151382"/>
                    </a:ext>
                  </a:extLst>
                </a:gridCol>
                <a:gridCol w="1982099">
                  <a:extLst>
                    <a:ext uri="{9D8B030D-6E8A-4147-A177-3AD203B41FA5}">
                      <a16:colId xmlns:a16="http://schemas.microsoft.com/office/drawing/2014/main" val="2806869148"/>
                    </a:ext>
                  </a:extLst>
                </a:gridCol>
                <a:gridCol w="213376">
                  <a:extLst>
                    <a:ext uri="{9D8B030D-6E8A-4147-A177-3AD203B41FA5}">
                      <a16:colId xmlns:a16="http://schemas.microsoft.com/office/drawing/2014/main" val="201790143"/>
                    </a:ext>
                  </a:extLst>
                </a:gridCol>
                <a:gridCol w="1640255">
                  <a:extLst>
                    <a:ext uri="{9D8B030D-6E8A-4147-A177-3AD203B41FA5}">
                      <a16:colId xmlns:a16="http://schemas.microsoft.com/office/drawing/2014/main" val="3807204205"/>
                    </a:ext>
                  </a:extLst>
                </a:gridCol>
                <a:gridCol w="553021">
                  <a:extLst>
                    <a:ext uri="{9D8B030D-6E8A-4147-A177-3AD203B41FA5}">
                      <a16:colId xmlns:a16="http://schemas.microsoft.com/office/drawing/2014/main" val="2328000840"/>
                    </a:ext>
                  </a:extLst>
                </a:gridCol>
                <a:gridCol w="1208846">
                  <a:extLst>
                    <a:ext uri="{9D8B030D-6E8A-4147-A177-3AD203B41FA5}">
                      <a16:colId xmlns:a16="http://schemas.microsoft.com/office/drawing/2014/main" val="369693197"/>
                    </a:ext>
                  </a:extLst>
                </a:gridCol>
                <a:gridCol w="1761865">
                  <a:extLst>
                    <a:ext uri="{9D8B030D-6E8A-4147-A177-3AD203B41FA5}">
                      <a16:colId xmlns:a16="http://schemas.microsoft.com/office/drawing/2014/main" val="675292835"/>
                    </a:ext>
                  </a:extLst>
                </a:gridCol>
              </a:tblGrid>
              <a:tr h="8311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Margin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BRAVO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Sample Size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Athena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Sample Size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Ratio</a:t>
                      </a:r>
                    </a:p>
                    <a:p>
                      <a:r>
                        <a:rPr lang="en-US" dirty="0"/>
                        <a:t>Athena: BRAVO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555032"/>
                  </a:ext>
                </a:extLst>
              </a:tr>
              <a:tr h="44211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3.81%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North Carolina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/>
                        <a:t>10,330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/>
                        <a:t>5,000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515672"/>
                  </a:ext>
                </a:extLst>
              </a:tr>
              <a:tr h="44211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Arizona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/>
                        <a:t>10,732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/>
                        <a:t>5,204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618342"/>
                  </a:ext>
                </a:extLst>
              </a:tr>
              <a:tr h="44708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Nevada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/>
                        <a:t>22,943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/>
                        <a:t>11,110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3047"/>
                  </a:ext>
                </a:extLst>
              </a:tr>
              <a:tr h="49676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Minnesota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/>
                        <a:t>56,680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/>
                        <a:t>27,421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791553"/>
                  </a:ext>
                </a:extLst>
              </a:tr>
              <a:tr h="47192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Florida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/>
                        <a:t>96,608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/>
                        <a:t>46,563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15457"/>
                  </a:ext>
                </a:extLst>
              </a:tr>
              <a:tr h="43777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Wisconsin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/>
                        <a:t>229,503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/>
                        <a:t>103,621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67382"/>
                  </a:ext>
                </a:extLst>
              </a:tr>
              <a:tr h="43777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Pennsylvania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/>
                        <a:t>265,245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/>
                        <a:t>127,792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55254"/>
                  </a:ext>
                </a:extLst>
              </a:tr>
              <a:tr h="43777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Michigan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094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89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181</Words>
  <Application>Microsoft Macintosh PowerPoint</Application>
  <PresentationFormat>Widescreen</PresentationFormat>
  <Paragraphs>95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R2B2/Athena vs BRAVO Sample Sizes: 90% probability of ending a Ballot Polling Audit of 2016 statewide Presidential contest with risk limit 0.1, larger margins</vt:lpstr>
      <vt:lpstr>R2B2/Athena vs BRAVO Sample Sizes: 90% probability of ending a Ballot Polling Audit of 2016 statewide Presidential contest with risk limit 0.1, smaller margins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Athena vs BRAVO Ballot Polling Audits</dc:title>
  <dc:creator>Microsoft Office User</dc:creator>
  <cp:lastModifiedBy>Microsoft Office User</cp:lastModifiedBy>
  <cp:revision>22</cp:revision>
  <dcterms:created xsi:type="dcterms:W3CDTF">2020-03-18T03:33:57Z</dcterms:created>
  <dcterms:modified xsi:type="dcterms:W3CDTF">2020-03-18T16:04:57Z</dcterms:modified>
</cp:coreProperties>
</file>