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61" r:id="rId2"/>
    <p:sldMasterId id="2147483676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6841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R/entry/r_to_oracle_database_connectivit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81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12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74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good part of this information is that most diamonds fall into the lower priced category. The downside my wife likes the ones on the right side of this histogram.</a:t>
            </a:r>
          </a:p>
        </p:txBody>
      </p:sp>
    </p:spTree>
    <p:extLst>
      <p:ext uri="{BB962C8B-B14F-4D97-AF65-F5344CB8AC3E}">
        <p14:creationId xmlns:p14="http://schemas.microsoft.com/office/powerpoint/2010/main" val="220185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78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1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64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70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6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066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42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3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map showing the number of flights to various destinations from Houston.</a:t>
            </a:r>
          </a:p>
        </p:txBody>
      </p:sp>
    </p:spTree>
    <p:extLst>
      <p:ext uri="{BB962C8B-B14F-4D97-AF65-F5344CB8AC3E}">
        <p14:creationId xmlns:p14="http://schemas.microsoft.com/office/powerpoint/2010/main" val="40347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8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Locations of Colorado microbreweries. </a:t>
            </a:r>
          </a:p>
        </p:txBody>
      </p:sp>
    </p:spTree>
    <p:extLst>
      <p:ext uri="{BB962C8B-B14F-4D97-AF65-F5344CB8AC3E}">
        <p14:creationId xmlns:p14="http://schemas.microsoft.com/office/powerpoint/2010/main" val="564361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3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52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47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6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0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7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9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2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on Github contain a list of R classes. Most of the classes listed are free. </a:t>
            </a:r>
          </a:p>
        </p:txBody>
      </p:sp>
    </p:spTree>
    <p:extLst>
      <p:ext uri="{BB962C8B-B14F-4D97-AF65-F5344CB8AC3E}">
        <p14:creationId xmlns:p14="http://schemas.microsoft.com/office/powerpoint/2010/main" val="90094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https://blogs.oracle.com/R/entry/r_to_oracle_database_connectivity</a:t>
            </a:r>
            <a:r>
              <a:rPr lang="en"/>
              <a:t> post describing these methods for using R with Oracle databases. </a:t>
            </a:r>
          </a:p>
        </p:txBody>
      </p:sp>
    </p:spTree>
    <p:extLst>
      <p:ext uri="{BB962C8B-B14F-4D97-AF65-F5344CB8AC3E}">
        <p14:creationId xmlns:p14="http://schemas.microsoft.com/office/powerpoint/2010/main" val="107864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751656"/>
      </p:ext>
    </p:extLst>
  </p:cSld>
  <p:clrMapOvr>
    <a:masterClrMapping/>
  </p:clrMapOvr>
  <p:transition spd="slow">
    <p:cut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0634-F1E7-4F42-B7F2-04F33F3FC49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8C0-F724-4BAD-9CEE-EBBC2606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9925"/>
      </p:ext>
    </p:extLst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798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40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872" indent="0">
              <a:buFontTx/>
              <a:buNone/>
              <a:defRPr/>
            </a:lvl2pPr>
            <a:lvl3pPr marL="685743" indent="0">
              <a:buFontTx/>
              <a:buNone/>
              <a:defRPr/>
            </a:lvl3pPr>
            <a:lvl4pPr marL="1028615" indent="0">
              <a:buFontTx/>
              <a:buNone/>
              <a:defRPr/>
            </a:lvl4pPr>
            <a:lvl5pPr marL="13714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355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5709" tIns="12854" rIns="25709" bIns="1285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cs typeface="+mn-cs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Arial" pitchFamily="34" charset="0"/>
              <a:buNone/>
              <a:defRPr sz="13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45239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931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510087"/>
      </p:ext>
    </p:extLst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Arial" pitchFamily="34" charset="0"/>
              <a:buNone/>
              <a:defRPr sz="13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1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5711" tIns="12855" rIns="25711" bIns="12855" anchor="ctr"/>
          <a:lstStyle/>
          <a:p>
            <a:pPr lvl="0"/>
            <a:endParaRPr lang="en-US" sz="105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9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060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Arial" pitchFamily="34" charset="0"/>
              <a:buNone/>
              <a:defRPr sz="13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45244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1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5711" tIns="12855" rIns="25711" bIns="12855" anchor="ctr"/>
          <a:lstStyle/>
          <a:p>
            <a:pPr lvl="0"/>
            <a:endParaRPr lang="en-US" sz="105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9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4324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504156"/>
      </p:ext>
    </p:extLst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38330"/>
      </p:ext>
    </p:extLst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40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857" indent="0">
              <a:buFontTx/>
              <a:buNone/>
              <a:defRPr/>
            </a:lvl2pPr>
            <a:lvl3pPr marL="685715" indent="0">
              <a:buFontTx/>
              <a:buNone/>
              <a:defRPr/>
            </a:lvl3pPr>
            <a:lvl4pPr marL="1028572" indent="0">
              <a:buFontTx/>
              <a:buNone/>
              <a:defRPr/>
            </a:lvl4pPr>
            <a:lvl5pPr marL="137142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031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206623"/>
      </p:ext>
    </p:extLst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669170"/>
      </p:ext>
    </p:extLst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396877"/>
      </p:ext>
    </p:extLst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09776"/>
            <a:ext cx="8229600" cy="25848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27314"/>
      </p:ext>
    </p:extLst>
  </p:cSld>
  <p:clrMapOvr>
    <a:masterClrMapping/>
  </p:clrMapOvr>
  <p:transition spd="slow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9776"/>
            <a:ext cx="4038600" cy="2543175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9776"/>
            <a:ext cx="4038600" cy="2543175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3507"/>
      </p:ext>
    </p:extLst>
  </p:cSld>
  <p:clrMapOvr>
    <a:masterClrMapping/>
  </p:clrMapOvr>
  <p:transition spd="slow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36015"/>
      </p:ext>
    </p:extLst>
  </p:cSld>
  <p:clrMapOvr>
    <a:masterClrMapping/>
  </p:clrMapOvr>
  <p:transition spd="slow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386"/>
      </p:ext>
    </p:extLst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760898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305407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060489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</p:spPr>
        <p:txBody>
          <a:bodyPr anchor="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776"/>
            <a:ext cx="8229600" cy="2584847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4767263"/>
            <a:ext cx="571500" cy="273844"/>
          </a:xfrm>
        </p:spPr>
        <p:txBody>
          <a:bodyPr/>
          <a:lstStyle>
            <a:lvl1pPr>
              <a:defRPr sz="675"/>
            </a:lvl1pPr>
          </a:lstStyle>
          <a:p>
            <a:fld id="{D31ADE5A-476D-EA43-A191-5EA290862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8" y="4805992"/>
            <a:ext cx="5696724" cy="1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8503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9776"/>
            <a:ext cx="4038600" cy="2543175"/>
          </a:xfr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9776"/>
            <a:ext cx="4038600" cy="2543175"/>
          </a:xfr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7957" y="4767263"/>
            <a:ext cx="538843" cy="273844"/>
          </a:xfrm>
        </p:spPr>
        <p:txBody>
          <a:bodyPr/>
          <a:lstStyle>
            <a:lvl1pPr>
              <a:defRPr sz="675"/>
            </a:lvl1pPr>
          </a:lstStyle>
          <a:p>
            <a:fld id="{D31ADE5A-476D-EA43-A191-5EA2908627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</p:spPr>
        <p:txBody>
          <a:bodyPr anchor="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8" y="4805988"/>
            <a:ext cx="5696724" cy="1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8126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</p:spPr>
        <p:txBody>
          <a:bodyPr anchor="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32777"/>
      </p:ext>
    </p:extLst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4620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isant_PP_Cover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" y="0"/>
            <a:ext cx="91419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ransition spd="slow">
    <p:cut/>
  </p:transition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DE5A-476D-EA43-A191-5EA290862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isant_PP_Pages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81" r:id="rId15"/>
    <p:sldLayoutId id="2147483682" r:id="rId16"/>
  </p:sldLayoutIdLst>
  <p:transition spd="slow">
    <p:cut/>
  </p:transition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Content Placeholder 3" descr="DIAMONDS.jpg"/>
          <p:cNvPicPr>
            <a:picLocks noChangeAspect="1"/>
          </p:cNvPicPr>
          <p:nvPr/>
        </p:nvPicPr>
        <p:blipFill>
          <a:blip r:embed="rId6"/>
          <a:srcRect l="-60428" r="-60428"/>
          <a:stretch>
            <a:fillRect/>
          </a:stretch>
        </p:blipFill>
        <p:spPr>
          <a:xfrm>
            <a:off x="-241300" y="209551"/>
            <a:ext cx="2374900" cy="7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 spd="slow">
    <p:cut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ln>
            <a:noFill/>
          </a:ln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497D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1F497D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1F497D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1F497D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gary.garrison@arisant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garrisongw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R/entry/r_to_oracle_database_connectiv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 idx="4294967295"/>
          </p:nvPr>
        </p:nvSpPr>
        <p:spPr>
          <a:xfrm>
            <a:off x="556952" y="3310731"/>
            <a:ext cx="7772400" cy="1101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solidFill>
                  <a:schemeClr val="bg1"/>
                </a:solidFill>
              </a:rPr>
              <a:t>Slapping Some Lipstick on the Big Data </a:t>
            </a:r>
            <a:r>
              <a:rPr lang="en" sz="3200" dirty="0" smtClean="0">
                <a:solidFill>
                  <a:schemeClr val="bg1"/>
                </a:solidFill>
              </a:rPr>
              <a:t>Pig: </a:t>
            </a:r>
            <a:r>
              <a:rPr lang="en" sz="3200" dirty="0">
                <a:solidFill>
                  <a:schemeClr val="bg1"/>
                </a:solidFill>
              </a:rPr>
              <a:t>Visualize Voluminous Quantities of Data with Oracle R Enterprise</a:t>
            </a:r>
            <a:r>
              <a:rPr lang="en" sz="3600" dirty="0">
                <a:solidFill>
                  <a:schemeClr val="bg1"/>
                </a:solidFill>
              </a:rPr>
              <a:t/>
            </a:r>
            <a:br>
              <a:rPr lang="en" sz="3600" dirty="0">
                <a:solidFill>
                  <a:schemeClr val="bg1"/>
                </a:solidFill>
              </a:rPr>
            </a:br>
            <a:endParaRPr lang="en" sz="3600" dirty="0">
              <a:solidFill>
                <a:schemeClr val="bg1"/>
              </a:solidFill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subTitle" idx="4294967295"/>
          </p:nvPr>
        </p:nvSpPr>
        <p:spPr>
          <a:xfrm>
            <a:off x="1795549" y="4030662"/>
            <a:ext cx="5012575" cy="7635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Gary </a:t>
            </a:r>
            <a:r>
              <a:rPr lang="en" dirty="0" smtClean="0"/>
              <a:t>Garrison</a:t>
            </a:r>
            <a:endParaRPr lang="e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762298"/>
            <a:ext cx="8229600" cy="3112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Summary statistics can be misleading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Anscombe’s Quartet (demo)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Good for getting a quick look at large amounts of data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Combing through tables/data sets is </a:t>
            </a:r>
            <a:r>
              <a:rPr lang="en" dirty="0" smtClean="0"/>
              <a:t>tedious</a:t>
            </a:r>
          </a:p>
          <a:p>
            <a:pPr marL="457200" indent="-4318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We are good at processing visualizations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68811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Why Do We Need Exploratory Plots?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Anscombe’s Quartet (demo)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875" y="1349250"/>
            <a:ext cx="56483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Developed by Hadley Wickham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Based on the “The Grammar </a:t>
            </a:r>
            <a:r>
              <a:rPr lang="en-US" dirty="0"/>
              <a:t>of Graphics”, by Leland </a:t>
            </a:r>
            <a:r>
              <a:rPr lang="en-US" dirty="0" smtClean="0"/>
              <a:t>Wilkinson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than base R for creating plotting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0436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Often first exploratory plot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Shows the distribution of a continuous variable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Histogram</a:t>
            </a:r>
            <a:endParaRPr lang="en" dirty="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377525"/>
            <a:ext cx="6038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Display the distribution of numerical/continuous variable grouped by a categorical variable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Show median and quantiles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Good for spotting outliers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Boxplot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Boxplot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1296525"/>
            <a:ext cx="549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Display relationship between two continuous variables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Often overplotting issue with </a:t>
            </a:r>
            <a:r>
              <a:rPr lang="en" dirty="0" smtClean="0"/>
              <a:t>a lot of data</a:t>
            </a:r>
            <a:endParaRPr lang="en" dirty="0"/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Can show a third variable with color or shape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Scatterplot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Scatterplots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50" y="1286400"/>
            <a:ext cx="6038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Scatter with </a:t>
            </a:r>
            <a:r>
              <a:rPr lang="en" dirty="0" smtClean="0"/>
              <a:t>smoother</a:t>
            </a:r>
            <a:endParaRPr lang="en"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1372300"/>
            <a:ext cx="6038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Learn a little about creating plots in R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Boring presentation slides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Demos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Questions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Finish in time for lunch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914400" y="205975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Interesting baseball plot with </a:t>
            </a:r>
            <a:r>
              <a:rPr lang="en" sz="3600" dirty="0" smtClean="0"/>
              <a:t>smoother</a:t>
            </a:r>
            <a:endParaRPr lang="en" sz="3600"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50" y="1200175"/>
            <a:ext cx="6368100" cy="37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Most of our time and effort manipulating data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Why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Fixing data</a:t>
            </a:r>
          </a:p>
          <a:p>
            <a:pPr marL="914400" lvl="1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dirty="0"/>
              <a:t>Aggregation</a:t>
            </a:r>
          </a:p>
          <a:p>
            <a:pPr marL="914400" lvl="1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dirty="0"/>
              <a:t>Discretization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dplyr package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diversion for data munging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Why put plots on maps?</a:t>
            </a:r>
          </a:p>
          <a:p>
            <a:pPr marL="757238" lvl="1" indent="-431800">
              <a:lnSpc>
                <a:spcPct val="150000"/>
              </a:lnSpc>
              <a:buClr>
                <a:schemeClr val="dk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dirty="0"/>
              <a:t>They are fun</a:t>
            </a:r>
          </a:p>
          <a:p>
            <a:pPr marL="757238" lvl="1" indent="-431800">
              <a:lnSpc>
                <a:spcPct val="150000"/>
              </a:lnSpc>
              <a:buClr>
                <a:schemeClr val="dk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dirty="0"/>
              <a:t>Quickly display data with geographic context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Map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25" y="1306650"/>
            <a:ext cx="6400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Based on ggplot and Internet mapping APIs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Give context to your data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geocode() function for finding latitude/longitude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“Real maps” with ggmap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14400" y="172727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Location of Colorado Microbreweries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75" y="1367400"/>
            <a:ext cx="549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756458" y="205975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Colorado Microbrewery Count by City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25" y="1200175"/>
            <a:ext cx="549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ggvis</a:t>
            </a:r>
            <a:endParaRPr lang="en" dirty="0"/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 (if we have time)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R Interactive Plots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49" y="1749200"/>
            <a:ext cx="2493950" cy="3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dirty="0"/>
              <a:t>Chang, Winston. R Graphics Cookbook, 2013.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dirty="0"/>
              <a:t>Rittman, Mark. Using Oracle R Enterprise to Analyze Large In-Database Datasets, 2014. URL http://www.rittmanmead.com/2014/03/using-oracle-r-enterprise-to-analyze-large-in-database-datasets/.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dirty="0"/>
              <a:t>Wickham, Hadley. ggplot2: Elegant Graphics for Data Analysis (Use R!), 2009.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Briefly describe Oracle R Enterprise (ORE)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Exploratory plots in R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Map based plots with R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Interactive pots with </a:t>
            </a:r>
            <a:r>
              <a:rPr lang="en" dirty="0" smtClean="0"/>
              <a:t>R (if we have time)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Contact: </a:t>
            </a:r>
          </a:p>
          <a:p>
            <a:pPr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gary.garrison@arisant.com</a:t>
            </a:r>
            <a:r>
              <a:rPr lang="en" sz="3000"/>
              <a:t> or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garrisongw@gmail.com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3000"/>
              <a:t>Github Repository: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https://github.com/gwgarrison/rmoug_2015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Oracle Advanced Analytics Option ($$)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Integrates R with Oracle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Overcomes memory limitation of R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Keep data in the database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Run </a:t>
            </a:r>
            <a:r>
              <a:rPr lang="en" dirty="0" smtClean="0"/>
              <a:t>R </a:t>
            </a:r>
            <a:r>
              <a:rPr lang="en" dirty="0"/>
              <a:t>code on database server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FF0000"/>
                </a:solidFill>
              </a:rPr>
              <a:t>Our focus will be on the R portion of ORE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Oracle R Enterprise (ORE)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225" y="1206200"/>
            <a:ext cx="3593550" cy="2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Open Source environment for statistical computing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Inspired by S (Bell Labs)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Developed by Robert Gentleman and Ross Ihaka of the Statistics Department of the University of Auckland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R 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Cheap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free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most popular development tool (RStudio) is free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Powerful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Over 6000 packages on Comprehensive R Archive Network (CRAN)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Popular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R?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Classes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Other sources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Application help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?&lt;function&gt;, &lt;dataset&gt;, etc.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??&lt;search term&gt;</a:t>
            </a:r>
          </a:p>
          <a:p>
            <a:pPr marL="914400" lvl="1" indent="-4064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example(&lt;function&gt;)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Help with R (demo)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63040"/>
            <a:ext cx="8229600" cy="2921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Oracle R Enterprise (ORE)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ROracle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RODBC/RJDBC</a:t>
            </a:r>
            <a:endParaRPr lang="en" dirty="0"/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Output table query to csv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Use R to access Oracle data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Using R with Oracle Database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sa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Warehousing and Big Data with Oracle 12c.pptx" id="{53EBE8D0-F7B3-4513-AD0C-634E3919B56F}" vid="{647484C1-46B0-46B1-A4F2-66F9A6C608E2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Warehousing and Big Data with Oracle 12c.pptx" id="{53EBE8D0-F7B3-4513-AD0C-634E3919B56F}" vid="{DD1C4C33-10D9-4567-A6B8-33CE5C5E55AD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Warehousing and Big Data with Oracle 12c.pptx" id="{53EBE8D0-F7B3-4513-AD0C-634E3919B56F}" vid="{7A4A122F-A944-40BA-842C-68B334B879FF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arisant_template</Template>
  <TotalTime>452</TotalTime>
  <Words>588</Words>
  <Application>Microsoft Office PowerPoint</Application>
  <PresentationFormat>On-screen Show (16:9)</PresentationFormat>
  <Paragraphs>111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Trebuchet MS</vt:lpstr>
      <vt:lpstr>arisant_template</vt:lpstr>
      <vt:lpstr>1_Office Theme</vt:lpstr>
      <vt:lpstr>2_Office Theme</vt:lpstr>
      <vt:lpstr>Slapping Some Lipstick on the Big Data Pig: Visualize Voluminous Quantities of Data with Oracle R Enterprise </vt:lpstr>
      <vt:lpstr>Goals</vt:lpstr>
      <vt:lpstr>Agenda</vt:lpstr>
      <vt:lpstr>Oracle R Enterprise (ORE)</vt:lpstr>
      <vt:lpstr>PowerPoint Presentation</vt:lpstr>
      <vt:lpstr>What is R ?</vt:lpstr>
      <vt:lpstr>Why use R?</vt:lpstr>
      <vt:lpstr>Help with R (demo)</vt:lpstr>
      <vt:lpstr>Using R with Oracle Database</vt:lpstr>
      <vt:lpstr>Why Do We Need Exploratory Plots?</vt:lpstr>
      <vt:lpstr>Anscombe’s Quartet (demo)</vt:lpstr>
      <vt:lpstr>ggplot package</vt:lpstr>
      <vt:lpstr>Histogram</vt:lpstr>
      <vt:lpstr>Histogram</vt:lpstr>
      <vt:lpstr>Boxplot</vt:lpstr>
      <vt:lpstr>Boxplot</vt:lpstr>
      <vt:lpstr>Scatterplot</vt:lpstr>
      <vt:lpstr>Scatterplots</vt:lpstr>
      <vt:lpstr>Scatter with smoother</vt:lpstr>
      <vt:lpstr>Interesting baseball plot with smoother</vt:lpstr>
      <vt:lpstr>A diversion for data munging</vt:lpstr>
      <vt:lpstr>Maps</vt:lpstr>
      <vt:lpstr>Simple Map</vt:lpstr>
      <vt:lpstr>“Real maps” with ggmap</vt:lpstr>
      <vt:lpstr>Location of Colorado Microbreweries</vt:lpstr>
      <vt:lpstr>Colorado Microbrewery Count by City</vt:lpstr>
      <vt:lpstr>Demo R Interactive Plots</vt:lpstr>
      <vt:lpstr>PowerPoint Presentation</vt:lpstr>
      <vt:lpstr>References</vt:lpstr>
      <vt:lpstr>Important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Slapping Some Lipstick on the Big Data Pig</dc:title>
  <dc:creator>Gary</dc:creator>
  <cp:lastModifiedBy>Gary</cp:lastModifiedBy>
  <cp:revision>13</cp:revision>
  <dcterms:modified xsi:type="dcterms:W3CDTF">2015-01-13T02:47:54Z</dcterms:modified>
</cp:coreProperties>
</file>