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661" r:id="rId2"/>
    <p:sldMasterId id="2147483676" r:id="rId3"/>
  </p:sldMasterIdLst>
  <p:notesMasterIdLst>
    <p:notesMasterId r:id="rId35"/>
  </p:notesMasterIdLst>
  <p:sldIdLst>
    <p:sldId id="256" r:id="rId4"/>
    <p:sldId id="286" r:id="rId5"/>
    <p:sldId id="257" r:id="rId6"/>
    <p:sldId id="258" r:id="rId7"/>
    <p:sldId id="259" r:id="rId8"/>
    <p:sldId id="260" r:id="rId9"/>
    <p:sldId id="261" r:id="rId10"/>
    <p:sldId id="262" r:id="rId11"/>
    <p:sldId id="263" r:id="rId12"/>
    <p:sldId id="264" r:id="rId13"/>
    <p:sldId id="265" r:id="rId14"/>
    <p:sldId id="266" r:id="rId15"/>
    <p:sldId id="285"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8" r:id="rId32"/>
    <p:sldId id="283" r:id="rId33"/>
    <p:sldId id="284" r:id="rId3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112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8206841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logs.oracle.com/R/entry/r_to_oracle_database_connectivit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oracle.com/webapps/dialogue/ns/dlgwelcome.jsp?p_ext=Y&amp;p_dlg_id=13367869&amp;src=7634271&amp;Act=143"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64817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u="sng">
                <a:solidFill>
                  <a:schemeClr val="hlink"/>
                </a:solidFill>
                <a:hlinkClick r:id="rId3"/>
              </a:rPr>
              <a:t>https://blogs.oracle.com/R/entry/r_to_oracle_database_connectivity</a:t>
            </a:r>
            <a:r>
              <a:rPr lang="en"/>
              <a:t> post describing these methods for using R with Oracle databases. </a:t>
            </a:r>
          </a:p>
        </p:txBody>
      </p:sp>
    </p:spTree>
    <p:extLst>
      <p:ext uri="{BB962C8B-B14F-4D97-AF65-F5344CB8AC3E}">
        <p14:creationId xmlns:p14="http://schemas.microsoft.com/office/powerpoint/2010/main" val="1078645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1457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67122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17747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good part of this information is that most diamonds fall into the lower priced category. The downside my wife likes the ones on the right side of this histogram.</a:t>
            </a:r>
          </a:p>
        </p:txBody>
      </p:sp>
    </p:spTree>
    <p:extLst>
      <p:ext uri="{BB962C8B-B14F-4D97-AF65-F5344CB8AC3E}">
        <p14:creationId xmlns:p14="http://schemas.microsoft.com/office/powerpoint/2010/main" val="2201859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67675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7778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18119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42649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8127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3962846" y="8816396"/>
            <a:ext cx="3031649" cy="46410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65" eaLnBrk="0" hangingPunct="0">
              <a:defRPr sz="3200">
                <a:solidFill>
                  <a:schemeClr val="tx1"/>
                </a:solidFill>
                <a:latin typeface="Arial" pitchFamily="34" charset="0"/>
              </a:defRPr>
            </a:lvl1pPr>
            <a:lvl2pPr marL="741597" indent="-285229" defTabSz="930165" eaLnBrk="0" hangingPunct="0">
              <a:defRPr sz="3200">
                <a:solidFill>
                  <a:schemeClr val="tx1"/>
                </a:solidFill>
                <a:latin typeface="Arial" pitchFamily="34" charset="0"/>
              </a:defRPr>
            </a:lvl2pPr>
            <a:lvl3pPr marL="1140918" indent="-228183" defTabSz="930165" eaLnBrk="0" hangingPunct="0">
              <a:defRPr sz="3200">
                <a:solidFill>
                  <a:schemeClr val="tx1"/>
                </a:solidFill>
                <a:latin typeface="Arial" pitchFamily="34" charset="0"/>
              </a:defRPr>
            </a:lvl3pPr>
            <a:lvl4pPr marL="1597285" indent="-228183" defTabSz="930165" eaLnBrk="0" hangingPunct="0">
              <a:defRPr sz="3200">
                <a:solidFill>
                  <a:schemeClr val="tx1"/>
                </a:solidFill>
                <a:latin typeface="Arial" pitchFamily="34" charset="0"/>
              </a:defRPr>
            </a:lvl4pPr>
            <a:lvl5pPr marL="2053653" indent="-228183" defTabSz="930165" eaLnBrk="0" hangingPunct="0">
              <a:defRPr sz="3200">
                <a:solidFill>
                  <a:schemeClr val="tx1"/>
                </a:solidFill>
                <a:latin typeface="Arial" pitchFamily="34" charset="0"/>
              </a:defRPr>
            </a:lvl5pPr>
            <a:lvl6pPr marL="2510019" indent="-228183" algn="ctr" defTabSz="930165"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66386" indent="-228183" algn="ctr" defTabSz="930165"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2754" indent="-228183" algn="ctr" defTabSz="930165"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79121" indent="-228183" algn="ctr" defTabSz="930165"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fld id="{FD078407-2267-483E-BCDD-70A4C335E902}" type="slidenum">
              <a:rPr lang="en-US" sz="1200">
                <a:latin typeface="Times" pitchFamily="18" charset="0"/>
              </a:rPr>
              <a:pPr/>
              <a:t>2</a:t>
            </a:fld>
            <a:endParaRPr lang="en-US" sz="1200">
              <a:latin typeface="Times" pitchFamily="18" charset="0"/>
            </a:endParaRPr>
          </a:p>
        </p:txBody>
      </p:sp>
      <p:sp>
        <p:nvSpPr>
          <p:cNvPr id="54275" name="Rectangle 3"/>
          <p:cNvSpPr txBox="1">
            <a:spLocks noGrp="1" noChangeArrowheads="1"/>
          </p:cNvSpPr>
          <p:nvPr/>
        </p:nvSpPr>
        <p:spPr bwMode="auto">
          <a:xfrm>
            <a:off x="3962248" y="1"/>
            <a:ext cx="3032282" cy="46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0" tIns="46881" rIns="93760" bIns="46881"/>
          <a:lstStyle>
            <a:lvl1pPr defTabSz="939800" eaLnBrk="0" hangingPunct="0">
              <a:defRPr sz="3200">
                <a:solidFill>
                  <a:schemeClr val="tx1"/>
                </a:solidFill>
                <a:latin typeface="Arial" pitchFamily="34" charset="0"/>
              </a:defRPr>
            </a:lvl1pPr>
            <a:lvl2pPr marL="742950" indent="-285750" defTabSz="939800" eaLnBrk="0" hangingPunct="0">
              <a:defRPr sz="3200">
                <a:solidFill>
                  <a:schemeClr val="tx1"/>
                </a:solidFill>
                <a:latin typeface="Arial" pitchFamily="34" charset="0"/>
              </a:defRPr>
            </a:lvl2pPr>
            <a:lvl3pPr marL="1143000" indent="-228600" defTabSz="939800" eaLnBrk="0" hangingPunct="0">
              <a:defRPr sz="3200">
                <a:solidFill>
                  <a:schemeClr val="tx1"/>
                </a:solidFill>
                <a:latin typeface="Arial" pitchFamily="34" charset="0"/>
              </a:defRPr>
            </a:lvl3pPr>
            <a:lvl4pPr marL="1600200" indent="-228600" defTabSz="939800" eaLnBrk="0" hangingPunct="0">
              <a:defRPr sz="3200">
                <a:solidFill>
                  <a:schemeClr val="tx1"/>
                </a:solidFill>
                <a:latin typeface="Arial" pitchFamily="34" charset="0"/>
              </a:defRPr>
            </a:lvl4pPr>
            <a:lvl5pPr marL="2057400" indent="-228600" defTabSz="939800" eaLnBrk="0" hangingPunct="0">
              <a:defRPr sz="3200">
                <a:solidFill>
                  <a:schemeClr val="tx1"/>
                </a:solidFill>
                <a:latin typeface="Arial" pitchFamily="34" charset="0"/>
              </a:defRPr>
            </a:lvl5pPr>
            <a:lvl6pPr marL="25146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718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90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862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pPr algn="r" eaLnBrk="1" hangingPunct="1">
              <a:lnSpc>
                <a:spcPct val="100000"/>
              </a:lnSpc>
              <a:spcBef>
                <a:spcPct val="0"/>
              </a:spcBef>
              <a:buClrTx/>
            </a:pPr>
            <a:fld id="{08DA9A12-02AD-4E8E-B26C-6446E9DFDD9C}" type="datetime1">
              <a:rPr lang="en-US" sz="1200">
                <a:cs typeface="Arial" pitchFamily="34" charset="0"/>
              </a:rPr>
              <a:pPr algn="r" eaLnBrk="1" hangingPunct="1">
                <a:lnSpc>
                  <a:spcPct val="100000"/>
                </a:lnSpc>
                <a:spcBef>
                  <a:spcPct val="0"/>
                </a:spcBef>
                <a:buClrTx/>
              </a:pPr>
              <a:t>1/15/2015</a:t>
            </a:fld>
            <a:endParaRPr lang="en-US" sz="1200">
              <a:cs typeface="Arial" pitchFamily="34" charset="0"/>
            </a:endParaRPr>
          </a:p>
        </p:txBody>
      </p:sp>
      <p:sp>
        <p:nvSpPr>
          <p:cNvPr id="54276" name="Rectangle 6"/>
          <p:cNvSpPr txBox="1">
            <a:spLocks noGrp="1" noChangeArrowheads="1"/>
          </p:cNvSpPr>
          <p:nvPr/>
        </p:nvSpPr>
        <p:spPr bwMode="auto">
          <a:xfrm>
            <a:off x="2" y="8816106"/>
            <a:ext cx="3032282" cy="46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0" tIns="46881" rIns="93760" bIns="46881" anchor="b"/>
          <a:lstStyle>
            <a:lvl1pPr defTabSz="939800" eaLnBrk="0" hangingPunct="0">
              <a:defRPr sz="3200">
                <a:solidFill>
                  <a:schemeClr val="tx1"/>
                </a:solidFill>
                <a:latin typeface="Arial" pitchFamily="34" charset="0"/>
              </a:defRPr>
            </a:lvl1pPr>
            <a:lvl2pPr marL="742950" indent="-285750" defTabSz="939800" eaLnBrk="0" hangingPunct="0">
              <a:defRPr sz="3200">
                <a:solidFill>
                  <a:schemeClr val="tx1"/>
                </a:solidFill>
                <a:latin typeface="Arial" pitchFamily="34" charset="0"/>
              </a:defRPr>
            </a:lvl2pPr>
            <a:lvl3pPr marL="1143000" indent="-228600" defTabSz="939800" eaLnBrk="0" hangingPunct="0">
              <a:defRPr sz="3200">
                <a:solidFill>
                  <a:schemeClr val="tx1"/>
                </a:solidFill>
                <a:latin typeface="Arial" pitchFamily="34" charset="0"/>
              </a:defRPr>
            </a:lvl3pPr>
            <a:lvl4pPr marL="1600200" indent="-228600" defTabSz="939800" eaLnBrk="0" hangingPunct="0">
              <a:defRPr sz="3200">
                <a:solidFill>
                  <a:schemeClr val="tx1"/>
                </a:solidFill>
                <a:latin typeface="Arial" pitchFamily="34" charset="0"/>
              </a:defRPr>
            </a:lvl4pPr>
            <a:lvl5pPr marL="2057400" indent="-228600" defTabSz="939800" eaLnBrk="0" hangingPunct="0">
              <a:defRPr sz="3200">
                <a:solidFill>
                  <a:schemeClr val="tx1"/>
                </a:solidFill>
                <a:latin typeface="Arial" pitchFamily="34" charset="0"/>
              </a:defRPr>
            </a:lvl5pPr>
            <a:lvl6pPr marL="25146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718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90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862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pPr algn="l" eaLnBrk="1" hangingPunct="1">
              <a:lnSpc>
                <a:spcPct val="100000"/>
              </a:lnSpc>
              <a:spcBef>
                <a:spcPct val="0"/>
              </a:spcBef>
              <a:buClrTx/>
            </a:pPr>
            <a:r>
              <a:rPr lang="en-US" sz="1200">
                <a:cs typeface="Arial" pitchFamily="34" charset="0"/>
              </a:rPr>
              <a:t>Oracle Confidential</a:t>
            </a:r>
          </a:p>
        </p:txBody>
      </p:sp>
      <p:sp>
        <p:nvSpPr>
          <p:cNvPr id="54277" name="Rectangle 7"/>
          <p:cNvSpPr txBox="1">
            <a:spLocks noGrp="1" noChangeArrowheads="1"/>
          </p:cNvSpPr>
          <p:nvPr/>
        </p:nvSpPr>
        <p:spPr bwMode="auto">
          <a:xfrm>
            <a:off x="3962248" y="8816106"/>
            <a:ext cx="3032282" cy="46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0" tIns="46881" rIns="93760" bIns="46881" anchor="b"/>
          <a:lstStyle>
            <a:lvl1pPr defTabSz="939800" eaLnBrk="0" hangingPunct="0">
              <a:defRPr sz="3200">
                <a:solidFill>
                  <a:schemeClr val="tx1"/>
                </a:solidFill>
                <a:latin typeface="Arial" pitchFamily="34" charset="0"/>
              </a:defRPr>
            </a:lvl1pPr>
            <a:lvl2pPr marL="742950" indent="-285750" defTabSz="939800" eaLnBrk="0" hangingPunct="0">
              <a:defRPr sz="3200">
                <a:solidFill>
                  <a:schemeClr val="tx1"/>
                </a:solidFill>
                <a:latin typeface="Arial" pitchFamily="34" charset="0"/>
              </a:defRPr>
            </a:lvl2pPr>
            <a:lvl3pPr marL="1143000" indent="-228600" defTabSz="939800" eaLnBrk="0" hangingPunct="0">
              <a:defRPr sz="3200">
                <a:solidFill>
                  <a:schemeClr val="tx1"/>
                </a:solidFill>
                <a:latin typeface="Arial" pitchFamily="34" charset="0"/>
              </a:defRPr>
            </a:lvl3pPr>
            <a:lvl4pPr marL="1600200" indent="-228600" defTabSz="939800" eaLnBrk="0" hangingPunct="0">
              <a:defRPr sz="3200">
                <a:solidFill>
                  <a:schemeClr val="tx1"/>
                </a:solidFill>
                <a:latin typeface="Arial" pitchFamily="34" charset="0"/>
              </a:defRPr>
            </a:lvl4pPr>
            <a:lvl5pPr marL="2057400" indent="-228600" defTabSz="939800" eaLnBrk="0" hangingPunct="0">
              <a:defRPr sz="3200">
                <a:solidFill>
                  <a:schemeClr val="tx1"/>
                </a:solidFill>
                <a:latin typeface="Arial" pitchFamily="34" charset="0"/>
              </a:defRPr>
            </a:lvl5pPr>
            <a:lvl6pPr marL="25146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718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90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86200" indent="-228600" algn="ctr" defTabSz="939800"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pPr algn="r" eaLnBrk="1" hangingPunct="1">
              <a:lnSpc>
                <a:spcPct val="100000"/>
              </a:lnSpc>
              <a:spcBef>
                <a:spcPct val="0"/>
              </a:spcBef>
              <a:buClrTx/>
            </a:pPr>
            <a:fld id="{5D6301F1-7C1D-4065-A150-1BA251FFBF6B}" type="slidenum">
              <a:rPr lang="en-US" sz="1200">
                <a:cs typeface="Arial" pitchFamily="34" charset="0"/>
              </a:rPr>
              <a:pPr algn="r" eaLnBrk="1" hangingPunct="1">
                <a:lnSpc>
                  <a:spcPct val="100000"/>
                </a:lnSpc>
                <a:spcBef>
                  <a:spcPct val="0"/>
                </a:spcBef>
                <a:buClrTx/>
              </a:pPr>
              <a:t>2</a:t>
            </a:fld>
            <a:endParaRPr lang="en-US" sz="1200">
              <a:cs typeface="Arial" pitchFamily="34" charset="0"/>
            </a:endParaRPr>
          </a:p>
        </p:txBody>
      </p:sp>
      <p:sp>
        <p:nvSpPr>
          <p:cNvPr id="54278" name="Rectangle 2"/>
          <p:cNvSpPr>
            <a:spLocks noGrp="1" noRot="1" noChangeAspect="1" noChangeArrowheads="1" noTextEdit="1"/>
          </p:cNvSpPr>
          <p:nvPr>
            <p:ph type="sldImg"/>
          </p:nvPr>
        </p:nvSpPr>
        <p:spPr>
          <a:xfrm>
            <a:off x="406400" y="696913"/>
            <a:ext cx="6184900" cy="3479800"/>
          </a:xfrm>
          <a:ln/>
        </p:spPr>
      </p:sp>
      <p:sp>
        <p:nvSpPr>
          <p:cNvPr id="54279" name="Rectangle 3"/>
          <p:cNvSpPr>
            <a:spLocks noGrp="1" noChangeArrowheads="1"/>
          </p:cNvSpPr>
          <p:nvPr>
            <p:ph type="body" idx="1"/>
          </p:nvPr>
        </p:nvSpPr>
        <p:spPr>
          <a:xfrm>
            <a:off x="700245" y="4409638"/>
            <a:ext cx="5595623" cy="41766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760" tIns="46881" rIns="93760" bIns="46881"/>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The problem is</a:t>
            </a:r>
            <a:r>
              <a:rPr lang="en-US" sz="1200" kern="1200" baseline="0" dirty="0" smtClean="0">
                <a:solidFill>
                  <a:schemeClr val="tx1"/>
                </a:solidFill>
                <a:effectLst/>
                <a:latin typeface="+mn-lt"/>
                <a:ea typeface="+mn-ea"/>
                <a:cs typeface="+mn-cs"/>
              </a:rPr>
              <a:t> the world’s ability to produce data has outstripped most organizations’ ability to use it.</a:t>
            </a: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One</a:t>
            </a:r>
            <a:r>
              <a:rPr lang="en-US" baseline="0" dirty="0" smtClean="0"/>
              <a:t> of the largest airlines in the world, employing dozens of operational research analysts, throws away most of its fleet operational data at the end of the day because it’s so big there’s nowhere to put it and analyze it.</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(Source: a presentation by Jim Diamond, Managing Director of Operations &amp; Research at American Airlines. Given at the </a:t>
            </a:r>
            <a:r>
              <a:rPr lang="en-US" sz="1200" i="1" kern="1200" dirty="0" err="1" smtClean="0">
                <a:solidFill>
                  <a:schemeClr val="tx1"/>
                </a:solidFill>
                <a:effectLst/>
                <a:latin typeface="+mn-lt"/>
                <a:ea typeface="+mn-ea"/>
                <a:cs typeface="+mn-cs"/>
              </a:rPr>
              <a:t>Evanta</a:t>
            </a:r>
            <a:r>
              <a:rPr lang="en-US" sz="1200" i="1" kern="1200" dirty="0" smtClean="0">
                <a:solidFill>
                  <a:schemeClr val="tx1"/>
                </a:solidFill>
                <a:effectLst/>
                <a:latin typeface="+mn-lt"/>
                <a:ea typeface="+mn-ea"/>
                <a:cs typeface="+mn-cs"/>
              </a:rPr>
              <a:t> CIO event in Dallas, TX 6/7/13)</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The same is true for many businesses: the information they need to improve products and services already exists, they’re just not quite sure how to use it.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According to a study we conducted with The Economist Intelligence Unit, only 12% of executives feel they understand the impact data will have on their organizations over the next three years.” </a:t>
            </a:r>
            <a:r>
              <a:rPr lang="en-US" sz="1200" i="1" kern="1200" dirty="0" smtClean="0">
                <a:solidFill>
                  <a:schemeClr val="tx1"/>
                </a:solidFill>
                <a:effectLst/>
                <a:latin typeface="+mn-lt"/>
                <a:ea typeface="+mn-ea"/>
                <a:cs typeface="+mn-cs"/>
              </a:rPr>
              <a:t>(Source: </a:t>
            </a:r>
            <a:r>
              <a:rPr lang="en-US" sz="1200" i="1" u="sng" kern="1200" dirty="0" smtClean="0">
                <a:solidFill>
                  <a:schemeClr val="tx1"/>
                </a:solidFill>
                <a:effectLst/>
                <a:latin typeface="+mn-lt"/>
                <a:ea typeface="+mn-ea"/>
                <a:cs typeface="+mn-cs"/>
                <a:hlinkClick r:id="rId3"/>
              </a:rPr>
              <a:t>http://www.oracle.com/webapps/dialogue/ns/dlgwelcome.jsp?p_ext=Y&amp;p_dlg_id=13367869&amp;src=7634271&amp;Act=143</a:t>
            </a:r>
            <a:r>
              <a:rPr lang="en-US" sz="1200" i="1" kern="1200" dirty="0" smtClean="0">
                <a:solidFill>
                  <a:schemeClr val="tx1"/>
                </a:solidFill>
                <a:effectLst/>
                <a:latin typeface="+mn-lt"/>
                <a:ea typeface="+mn-ea"/>
                <a:cs typeface="+mn-cs"/>
              </a:rPr>
              <a:t> )</a:t>
            </a:r>
          </a:p>
          <a:p>
            <a:pPr marL="171450" indent="-171450">
              <a:buFont typeface="Arial" pitchFamily="34" charset="0"/>
              <a:buChar cha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Business Intelligence has always held the promise of being able to provide timely information to the knowledge workers within an organization.  The use of BI will continue to grow for the next several years as new technologies, such as mobile devices, enables BI to become more pervasive.  This will open up BI to a whole new set of users.  However, with this new pervasiveness comes a set of challenges…..</a:t>
            </a:r>
          </a:p>
          <a:p>
            <a:pPr eaLnBrk="1" hangingPunct="1"/>
            <a:endParaRPr lang="en-US" dirty="0" smtClean="0">
              <a:latin typeface="Arial" pitchFamily="34" charset="0"/>
            </a:endParaRPr>
          </a:p>
        </p:txBody>
      </p:sp>
    </p:spTree>
    <p:extLst>
      <p:ext uri="{BB962C8B-B14F-4D97-AF65-F5344CB8AC3E}">
        <p14:creationId xmlns:p14="http://schemas.microsoft.com/office/powerpoint/2010/main" val="1518859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51641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17542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88633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Simple map showing the number of flights to various destinations from Houston.</a:t>
            </a:r>
          </a:p>
        </p:txBody>
      </p:sp>
    </p:spTree>
    <p:extLst>
      <p:ext uri="{BB962C8B-B14F-4D97-AF65-F5344CB8AC3E}">
        <p14:creationId xmlns:p14="http://schemas.microsoft.com/office/powerpoint/2010/main" val="403470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687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Locations of Colorado microbreweries. </a:t>
            </a:r>
          </a:p>
        </p:txBody>
      </p:sp>
    </p:spTree>
    <p:extLst>
      <p:ext uri="{BB962C8B-B14F-4D97-AF65-F5344CB8AC3E}">
        <p14:creationId xmlns:p14="http://schemas.microsoft.com/office/powerpoint/2010/main" val="564361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27769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9483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09647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577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92066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08167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6120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827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12093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0982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References on Github contain a list of R classes. Most of the classes listed are free. </a:t>
            </a:r>
          </a:p>
        </p:txBody>
      </p:sp>
    </p:spTree>
    <p:extLst>
      <p:ext uri="{BB962C8B-B14F-4D97-AF65-F5344CB8AC3E}">
        <p14:creationId xmlns:p14="http://schemas.microsoft.com/office/powerpoint/2010/main" val="900941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751656"/>
      </p:ext>
    </p:extLst>
  </p:cSld>
  <p:clrMapOvr>
    <a:masterClrMapping/>
  </p:clrMapOvr>
  <p:transition spd="slow">
    <p:cut/>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620634-F1E7-4F42-B7F2-04F33F3FC495}"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938C0-F724-4BAD-9CEE-EBBC26069EB7}" type="slidenum">
              <a:rPr lang="en-US" smtClean="0"/>
              <a:t>‹#›</a:t>
            </a:fld>
            <a:endParaRPr lang="en-US"/>
          </a:p>
        </p:txBody>
      </p:sp>
    </p:spTree>
    <p:extLst>
      <p:ext uri="{BB962C8B-B14F-4D97-AF65-F5344CB8AC3E}">
        <p14:creationId xmlns:p14="http://schemas.microsoft.com/office/powerpoint/2010/main" val="3229599925"/>
      </p:ext>
    </p:extLst>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Squa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1798369"/>
      </p:ext>
    </p:extLst>
  </p:cSld>
  <p:clrMapOvr>
    <a:masterClrMapping/>
  </p:clrMapOvr>
  <p:transition spd="slow">
    <p:cu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40"/>
            <a:ext cx="8229586" cy="406395"/>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804347" y="1522102"/>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1500">
                <a:solidFill>
                  <a:schemeClr val="accent1"/>
                </a:solidFill>
              </a:defRPr>
            </a:lvl1pPr>
            <a:lvl2pPr marL="342872" indent="0">
              <a:buFontTx/>
              <a:buNone/>
              <a:defRPr/>
            </a:lvl2pPr>
            <a:lvl3pPr marL="685743" indent="0">
              <a:buFontTx/>
              <a:buNone/>
              <a:defRPr/>
            </a:lvl3pPr>
            <a:lvl4pPr marL="1028615" indent="0">
              <a:buFontTx/>
              <a:buNone/>
              <a:defRPr/>
            </a:lvl4pPr>
            <a:lvl5pPr marL="1371486"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398355971"/>
      </p:ext>
    </p:extLst>
  </p:cSld>
  <p:clrMapOvr>
    <a:masterClrMapping/>
  </p:clrMapOvr>
  <p:transition spd="slow">
    <p:cu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5" name="Rectangle 26"/>
          <p:cNvSpPr>
            <a:spLocks noChangeArrowheads="1"/>
          </p:cNvSpPr>
          <p:nvPr userDrawn="1"/>
        </p:nvSpPr>
        <p:spPr bwMode="auto">
          <a:xfrm flipH="1">
            <a:off x="3171825" y="1117600"/>
            <a:ext cx="26988" cy="3155950"/>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25709" tIns="12854" rIns="25709" bIns="12854" anchor="ctr"/>
          <a:lstStyle/>
          <a:p>
            <a:pPr fontAlgn="auto">
              <a:spcBef>
                <a:spcPts val="0"/>
              </a:spcBef>
              <a:spcAft>
                <a:spcPts val="0"/>
              </a:spcAft>
              <a:defRPr/>
            </a:pPr>
            <a:endParaRPr lang="en-US" sz="1050" dirty="0">
              <a:latin typeface="+mn-lt"/>
              <a:cs typeface="+mn-cs"/>
            </a:endParaRPr>
          </a:p>
        </p:txBody>
      </p:sp>
      <p:sp>
        <p:nvSpPr>
          <p:cNvPr id="12" name="Text Placeholder 22"/>
          <p:cNvSpPr>
            <a:spLocks noGrp="1"/>
          </p:cNvSpPr>
          <p:nvPr>
            <p:ph type="body" sz="quarter" idx="16"/>
          </p:nvPr>
        </p:nvSpPr>
        <p:spPr>
          <a:xfrm>
            <a:off x="457201" y="1517907"/>
            <a:ext cx="2607406" cy="2488686"/>
          </a:xfrm>
          <a:noFill/>
        </p:spPr>
        <p:txBody>
          <a:bodyPr anchor="ctr">
            <a:noAutofit/>
          </a:bodyPr>
          <a:lstStyle>
            <a:lvl1pPr marL="0" indent="0">
              <a:lnSpc>
                <a:spcPct val="90000"/>
              </a:lnSpc>
              <a:spcBef>
                <a:spcPts val="0"/>
              </a:spcBef>
              <a:spcAft>
                <a:spcPts val="1350"/>
              </a:spcAft>
              <a:buFont typeface="Arial" pitchFamily="34" charset="0"/>
              <a:buNone/>
              <a:defRPr sz="1350" b="0" cap="none" baseline="0">
                <a:solidFill>
                  <a:schemeClr val="tx1"/>
                </a:solidFill>
              </a:defRPr>
            </a:lvl1pPr>
          </a:lstStyle>
          <a:p>
            <a:pPr lvl="0"/>
            <a:r>
              <a:rPr lang="en-US" smtClean="0"/>
              <a:t>Click to edit Master text styles</a:t>
            </a:r>
          </a:p>
        </p:txBody>
      </p:sp>
      <p:sp>
        <p:nvSpPr>
          <p:cNvPr id="3" name="Chart Placeholder 2"/>
          <p:cNvSpPr>
            <a:spLocks noGrp="1"/>
          </p:cNvSpPr>
          <p:nvPr>
            <p:ph type="chart" sz="quarter" idx="17"/>
          </p:nvPr>
        </p:nvSpPr>
        <p:spPr>
          <a:xfrm>
            <a:off x="3482976" y="1123950"/>
            <a:ext cx="5236560" cy="3284538"/>
          </a:xfrm>
        </p:spPr>
        <p:txBody>
          <a:bodyPr rtlCol="0" anchor="ctr" anchorCtr="1">
            <a:noAutofit/>
          </a:bodyPr>
          <a:lstStyle>
            <a:lvl1pPr marL="45239" indent="0" algn="ctr">
              <a:buNone/>
              <a:defRPr/>
            </a:lvl1pPr>
          </a:lstStyle>
          <a:p>
            <a:pPr lvl="0"/>
            <a:r>
              <a:rPr lang="en-US" noProof="0" smtClean="0"/>
              <a:t>Click icon to add chart</a:t>
            </a:r>
            <a:endParaRPr lang="en-US" noProof="0" dirty="0"/>
          </a:p>
        </p:txBody>
      </p:sp>
      <p:sp>
        <p:nvSpPr>
          <p:cNvPr id="9" name="Title 1"/>
          <p:cNvSpPr>
            <a:spLocks noGrp="1"/>
          </p:cNvSpPr>
          <p:nvPr>
            <p:ph type="title"/>
          </p:nvPr>
        </p:nvSpPr>
        <p:spPr>
          <a:xfrm>
            <a:off x="804347" y="245539"/>
            <a:ext cx="8229586" cy="770462"/>
          </a:xfrm>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288793103"/>
      </p:ext>
    </p:extLst>
  </p:cSld>
  <p:clrMapOvr>
    <a:masterClrMapping/>
  </p:clrMapOvr>
  <p:transition spd="slow">
    <p:cu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9"/>
            <a:ext cx="8229586" cy="768803"/>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804347" y="1522102"/>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806510087"/>
      </p:ext>
    </p:extLst>
  </p:cSld>
  <p:clrMapOvr>
    <a:masterClrMapping/>
  </p:clrMapOvr>
  <p:transition spd="slow">
    <p:cu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hasCustomPrompt="1"/>
          </p:nvPr>
        </p:nvSpPr>
        <p:spPr>
          <a:xfrm>
            <a:off x="457201" y="1517907"/>
            <a:ext cx="2607406" cy="2488686"/>
          </a:xfrm>
          <a:noFill/>
        </p:spPr>
        <p:txBody>
          <a:bodyPr lIns="0" tIns="0" rIns="0" bIns="0" anchor="ctr" anchorCtr="0">
            <a:noAutofit/>
          </a:bodyPr>
          <a:lstStyle>
            <a:lvl1pPr marL="0" indent="0">
              <a:lnSpc>
                <a:spcPct val="90000"/>
              </a:lnSpc>
              <a:spcBef>
                <a:spcPts val="0"/>
              </a:spcBef>
              <a:spcAft>
                <a:spcPts val="1350"/>
              </a:spcAft>
              <a:buFont typeface="Arial" pitchFamily="34" charset="0"/>
              <a:buNone/>
              <a:defRPr sz="1350" b="0" cap="none" baseline="0">
                <a:solidFill>
                  <a:schemeClr val="tx1"/>
                </a:solidFill>
              </a:defRPr>
            </a:lvl1pPr>
          </a:lstStyle>
          <a:p>
            <a:pPr lvl="0"/>
            <a:r>
              <a:rPr lang="en-US" dirty="0" smtClean="0"/>
              <a:t>Click to edit master text</a:t>
            </a:r>
          </a:p>
        </p:txBody>
      </p:sp>
      <p:sp>
        <p:nvSpPr>
          <p:cNvPr id="8" name="Rectangle 26"/>
          <p:cNvSpPr>
            <a:spLocks noChangeArrowheads="1"/>
          </p:cNvSpPr>
          <p:nvPr userDrawn="1"/>
        </p:nvSpPr>
        <p:spPr bwMode="auto">
          <a:xfrm flipH="1">
            <a:off x="3171825" y="1118351"/>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25711" tIns="12855" rIns="25711" bIns="12855" anchor="ctr"/>
          <a:lstStyle/>
          <a:p>
            <a:pPr lvl="0"/>
            <a:endParaRPr lang="en-US" sz="1050" dirty="0"/>
          </a:p>
        </p:txBody>
      </p:sp>
      <p:sp>
        <p:nvSpPr>
          <p:cNvPr id="10" name="Title 1"/>
          <p:cNvSpPr>
            <a:spLocks noGrp="1"/>
          </p:cNvSpPr>
          <p:nvPr>
            <p:ph type="title" hasCustomPrompt="1"/>
          </p:nvPr>
        </p:nvSpPr>
        <p:spPr>
          <a:xfrm>
            <a:off x="804347" y="245539"/>
            <a:ext cx="8229586" cy="406395"/>
          </a:xfrm>
        </p:spPr>
        <p:txBody>
          <a:bodyPr anchor="t" anchorCtr="0"/>
          <a:lstStyle/>
          <a:p>
            <a:r>
              <a:rPr lang="en-US" dirty="0" smtClean="0"/>
              <a:t>Click to edit Master title style</a:t>
            </a:r>
            <a:br>
              <a:rPr lang="en-US" dirty="0" smtClean="0"/>
            </a:b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187060317"/>
      </p:ext>
    </p:extLst>
  </p:cSld>
  <p:clrMapOvr>
    <a:masterClrMapping/>
  </p:clrMapOvr>
  <p:transition spd="slow">
    <p:cu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hasCustomPrompt="1"/>
          </p:nvPr>
        </p:nvSpPr>
        <p:spPr>
          <a:xfrm>
            <a:off x="457201" y="1517907"/>
            <a:ext cx="2607406" cy="2488686"/>
          </a:xfrm>
          <a:noFill/>
        </p:spPr>
        <p:txBody>
          <a:bodyPr lIns="0" tIns="0" rIns="0" bIns="0" anchor="ctr" anchorCtr="0">
            <a:noAutofit/>
          </a:bodyPr>
          <a:lstStyle>
            <a:lvl1pPr marL="0" indent="0">
              <a:lnSpc>
                <a:spcPct val="90000"/>
              </a:lnSpc>
              <a:spcBef>
                <a:spcPts val="0"/>
              </a:spcBef>
              <a:spcAft>
                <a:spcPts val="1350"/>
              </a:spcAft>
              <a:buFont typeface="Arial" pitchFamily="34" charset="0"/>
              <a:buNone/>
              <a:defRPr sz="1350" b="0" cap="none" baseline="0">
                <a:solidFill>
                  <a:schemeClr val="tx1"/>
                </a:solidFill>
              </a:defRPr>
            </a:lvl1pPr>
          </a:lstStyle>
          <a:p>
            <a:pPr lvl="0"/>
            <a:r>
              <a:rPr lang="en-US" dirty="0" smtClean="0"/>
              <a:t>Click to edit master text</a:t>
            </a:r>
          </a:p>
        </p:txBody>
      </p:sp>
      <p:sp>
        <p:nvSpPr>
          <p:cNvPr id="3" name="Chart Placeholder 2"/>
          <p:cNvSpPr>
            <a:spLocks noGrp="1"/>
          </p:cNvSpPr>
          <p:nvPr>
            <p:ph type="chart" sz="quarter" idx="17" hasCustomPrompt="1"/>
          </p:nvPr>
        </p:nvSpPr>
        <p:spPr>
          <a:xfrm>
            <a:off x="3482976" y="1123950"/>
            <a:ext cx="5236560" cy="3284538"/>
          </a:xfrm>
        </p:spPr>
        <p:txBody>
          <a:bodyPr anchor="ctr" anchorCtr="1"/>
          <a:lstStyle>
            <a:lvl1pPr marL="45244" indent="0" algn="ctr">
              <a:buNone/>
              <a:defRPr/>
            </a:lvl1pPr>
          </a:lstStyle>
          <a:p>
            <a:r>
              <a:rPr lang="en-US" dirty="0" smtClean="0"/>
              <a:t>Insert Chart Here</a:t>
            </a:r>
            <a:endParaRPr lang="en-US" dirty="0"/>
          </a:p>
        </p:txBody>
      </p:sp>
      <p:sp>
        <p:nvSpPr>
          <p:cNvPr id="8" name="Rectangle 26"/>
          <p:cNvSpPr>
            <a:spLocks noChangeArrowheads="1"/>
          </p:cNvSpPr>
          <p:nvPr userDrawn="1"/>
        </p:nvSpPr>
        <p:spPr bwMode="auto">
          <a:xfrm flipH="1">
            <a:off x="3171825" y="1118351"/>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25711" tIns="12855" rIns="25711" bIns="12855" anchor="ctr"/>
          <a:lstStyle/>
          <a:p>
            <a:pPr lvl="0"/>
            <a:endParaRPr lang="en-US" sz="1050" dirty="0"/>
          </a:p>
        </p:txBody>
      </p:sp>
      <p:sp>
        <p:nvSpPr>
          <p:cNvPr id="10" name="Title 1"/>
          <p:cNvSpPr>
            <a:spLocks noGrp="1"/>
          </p:cNvSpPr>
          <p:nvPr>
            <p:ph type="title" hasCustomPrompt="1"/>
          </p:nvPr>
        </p:nvSpPr>
        <p:spPr>
          <a:xfrm>
            <a:off x="804347" y="245539"/>
            <a:ext cx="8229586" cy="406395"/>
          </a:xfrm>
        </p:spPr>
        <p:txBody>
          <a:bodyPr anchor="t" anchorCtr="0"/>
          <a:lstStyle/>
          <a:p>
            <a:r>
              <a:rPr lang="en-US" dirty="0" smtClean="0"/>
              <a:t>Click to edit Master title style</a:t>
            </a:r>
            <a:br>
              <a:rPr lang="en-US" dirty="0" smtClean="0"/>
            </a:b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81432400"/>
      </p:ext>
    </p:extLst>
  </p:cSld>
  <p:clrMapOvr>
    <a:masterClrMapping/>
  </p:clrMapOvr>
  <p:transition spd="slow">
    <p:cu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457200" y="480486"/>
            <a:ext cx="8229600" cy="423784"/>
          </a:xfrm>
        </p:spPr>
        <p:txBody>
          <a:bodyPr/>
          <a:lstStyle>
            <a:lvl1pPr>
              <a:defRPr/>
            </a:lvl1pPr>
          </a:lstStyle>
          <a:p>
            <a:r>
              <a:rPr lang="en-US" smtClean="0"/>
              <a:t>Click to edit Master title style</a:t>
            </a:r>
            <a:endParaRPr lang="en-US" dirty="0"/>
          </a:p>
        </p:txBody>
      </p:sp>
      <p:sp>
        <p:nvSpPr>
          <p:cNvPr id="8" name="Text Placeholder 4"/>
          <p:cNvSpPr>
            <a:spLocks noGrp="1"/>
          </p:cNvSpPr>
          <p:nvPr>
            <p:ph type="body" sz="quarter" idx="13"/>
          </p:nvPr>
        </p:nvSpPr>
        <p:spPr>
          <a:xfrm>
            <a:off x="457200" y="919160"/>
            <a:ext cx="8229600" cy="304800"/>
          </a:xfrm>
        </p:spPr>
        <p:txBody>
          <a:bodyPr>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4272504156"/>
      </p:ext>
    </p:extLst>
  </p:cSld>
  <p:clrMapOvr>
    <a:masterClrMapping/>
  </p:clrMapOvr>
  <p:transition spd="slow">
    <p:cu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480486"/>
            <a:ext cx="8229600" cy="423784"/>
          </a:xfrm>
        </p:spPr>
        <p:txBody>
          <a:bodyPr/>
          <a:lstStyle/>
          <a:p>
            <a:r>
              <a:rPr lang="en-US" smtClean="0"/>
              <a:t>Click to edit Master title style</a:t>
            </a:r>
            <a:endParaRPr lang="en-US" dirty="0"/>
          </a:p>
        </p:txBody>
      </p:sp>
      <p:sp>
        <p:nvSpPr>
          <p:cNvPr id="6" name="Content Placeholder 5"/>
          <p:cNvSpPr>
            <a:spLocks noGrp="1"/>
          </p:cNvSpPr>
          <p:nvPr>
            <p:ph sz="quarter" idx="12"/>
          </p:nvPr>
        </p:nvSpPr>
        <p:spPr>
          <a:xfrm>
            <a:off x="457200" y="141203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457200" y="919160"/>
            <a:ext cx="8229600" cy="304800"/>
          </a:xfrm>
        </p:spPr>
        <p:txBody>
          <a:bodyPr>
            <a:noAutofit/>
          </a:bodyPr>
          <a:lstStyle>
            <a:lvl1pPr marL="0" indent="0">
              <a:spcAft>
                <a:spcPts val="0"/>
              </a:spcAft>
              <a:buFontTx/>
              <a:buNone/>
              <a:defRPr sz="15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522738330"/>
      </p:ext>
    </p:extLst>
  </p:cSld>
  <p:clrMapOvr>
    <a:masterClrMapping/>
  </p:clrMapOvr>
  <p:transition spd="slow">
    <p:cu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40"/>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2"/>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1500">
                <a:solidFill>
                  <a:schemeClr val="accent1"/>
                </a:solidFill>
              </a:defRPr>
            </a:lvl1pPr>
            <a:lvl2pPr marL="342857" indent="0">
              <a:buFontTx/>
              <a:buNone/>
              <a:defRPr/>
            </a:lvl2pPr>
            <a:lvl3pPr marL="685715" indent="0">
              <a:buFontTx/>
              <a:buNone/>
              <a:defRPr/>
            </a:lvl3pPr>
            <a:lvl4pPr marL="1028572" indent="0">
              <a:buFontTx/>
              <a:buNone/>
              <a:defRPr/>
            </a:lvl4pPr>
            <a:lvl5pPr marL="1371429" indent="0">
              <a:buFontTx/>
              <a:buNone/>
              <a:defRPr/>
            </a:lvl5pPr>
          </a:lstStyle>
          <a:p>
            <a:pPr lvl="0"/>
            <a:r>
              <a:rPr lang="en-US" smtClean="0"/>
              <a:t>Click to edit Master text styles</a:t>
            </a:r>
          </a:p>
        </p:txBody>
      </p:sp>
    </p:spTree>
    <p:extLst>
      <p:ext uri="{BB962C8B-B14F-4D97-AF65-F5344CB8AC3E}">
        <p14:creationId xmlns:p14="http://schemas.microsoft.com/office/powerpoint/2010/main" val="4094031356"/>
      </p:ext>
    </p:extLst>
  </p:cSld>
  <p:clrMapOvr>
    <a:masterClrMapping/>
  </p:clrMapOvr>
  <p:transition spd="slow">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14" name="Shape 14"/>
          <p:cNvSpPr txBox="1">
            <a:spLocks noGrp="1"/>
          </p:cNvSpPr>
          <p:nvPr>
            <p:ph type="ctrTitle"/>
          </p:nvPr>
        </p:nvSpPr>
        <p:spPr>
          <a:xfrm>
            <a:off x="1082040" y="1242060"/>
            <a:ext cx="7050900" cy="1102500"/>
          </a:xfrm>
          <a:prstGeom prst="rect">
            <a:avLst/>
          </a:prstGeom>
        </p:spPr>
        <p:txBody>
          <a:bodyPr lIns="91425" tIns="91425" rIns="91425" bIns="91425" anchor="b" anchorCtr="0"/>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a:endParaRPr/>
          </a:p>
        </p:txBody>
      </p:sp>
      <p:sp>
        <p:nvSpPr>
          <p:cNvPr id="15" name="Shape 15"/>
          <p:cNvSpPr txBox="1">
            <a:spLocks noGrp="1"/>
          </p:cNvSpPr>
          <p:nvPr>
            <p:ph type="subTitle" idx="1"/>
          </p:nvPr>
        </p:nvSpPr>
        <p:spPr>
          <a:xfrm>
            <a:off x="1082040" y="2423159"/>
            <a:ext cx="7035899" cy="694199"/>
          </a:xfrm>
          <a:prstGeom prst="rect">
            <a:avLst/>
          </a:prstGeom>
        </p:spPr>
        <p:txBody>
          <a:bodyPr lIns="91425" tIns="91425" rIns="91425" bIns="91425" anchor="t" anchorCtr="0"/>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a:endParaRPr/>
          </a:p>
        </p:txBody>
      </p:sp>
      <p:sp>
        <p:nvSpPr>
          <p:cNvPr id="16" name="Shape 1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949206623"/>
      </p:ext>
    </p:extLst>
  </p:cSld>
  <p:clrMapOvr>
    <a:masterClrMapping/>
  </p:clrMapOvr>
  <p:transition spd="slow">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9" name="Shape 19"/>
          <p:cNvSpPr txBox="1">
            <a:spLocks noGrp="1"/>
          </p:cNvSpPr>
          <p:nvPr>
            <p:ph type="body" idx="1"/>
          </p:nvPr>
        </p:nvSpPr>
        <p:spPr>
          <a:xfrm>
            <a:off x="457200" y="1244242"/>
            <a:ext cx="8229600"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902669170"/>
      </p:ext>
    </p:extLst>
  </p:cSld>
  <p:clrMapOvr>
    <a:masterClrMapping/>
  </p:clrMapOvr>
  <p:transition spd="slow">
    <p:cu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6" name="Shape 36"/>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7" name="Shape 3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565396877"/>
      </p:ext>
    </p:extLst>
  </p:cSld>
  <p:clrMapOvr>
    <a:masterClrMapping/>
  </p:clrMapOvr>
  <p:transition spd="slow">
    <p:cu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C7FAB7-A015-1C4E-BC6D-609B5E539335}" type="slidenum">
              <a:rPr lang="en-US" smtClean="0"/>
              <a:pPr/>
              <a:t>‹#›</a:t>
            </a:fld>
            <a:endParaRPr lang="en-US" dirty="0"/>
          </a:p>
        </p:txBody>
      </p:sp>
      <p:sp>
        <p:nvSpPr>
          <p:cNvPr id="7" name="Title 1"/>
          <p:cNvSpPr>
            <a:spLocks noGrp="1"/>
          </p:cNvSpPr>
          <p:nvPr>
            <p:ph type="title"/>
          </p:nvPr>
        </p:nvSpPr>
        <p:spPr>
          <a:xfrm>
            <a:off x="457200" y="1025129"/>
            <a:ext cx="8229600" cy="857250"/>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
        <p:nvSpPr>
          <p:cNvPr id="8" name="Content Placeholder 2"/>
          <p:cNvSpPr>
            <a:spLocks noGrp="1"/>
          </p:cNvSpPr>
          <p:nvPr>
            <p:ph idx="1"/>
          </p:nvPr>
        </p:nvSpPr>
        <p:spPr>
          <a:xfrm>
            <a:off x="457200" y="2009776"/>
            <a:ext cx="8229600" cy="2584847"/>
          </a:xfrm>
          <a:prstGeom prst="rect">
            <a:avLst/>
          </a:prstGeom>
        </p:spPr>
        <p:txBody>
          <a:bodyPr/>
          <a:lstStyle>
            <a:lvl1pPr>
              <a:defRPr>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8127314"/>
      </p:ext>
    </p:extLst>
  </p:cSld>
  <p:clrMapOvr>
    <a:masterClrMapping/>
  </p:clrMapOvr>
  <p:transition spd="slow">
    <p:cu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C7FAB7-A015-1C4E-BC6D-609B5E539335}" type="slidenum">
              <a:rPr lang="en-US" smtClean="0"/>
              <a:pPr/>
              <a:t>‹#›</a:t>
            </a:fld>
            <a:endParaRPr lang="en-US" dirty="0"/>
          </a:p>
        </p:txBody>
      </p:sp>
      <p:sp>
        <p:nvSpPr>
          <p:cNvPr id="8" name="Content Placeholder 2"/>
          <p:cNvSpPr>
            <a:spLocks noGrp="1"/>
          </p:cNvSpPr>
          <p:nvPr>
            <p:ph sz="half" idx="1"/>
          </p:nvPr>
        </p:nvSpPr>
        <p:spPr>
          <a:xfrm>
            <a:off x="457200" y="2009776"/>
            <a:ext cx="4038600" cy="2543175"/>
          </a:xfrm>
          <a:prstGeom prst="rect">
            <a:avLst/>
          </a:prstGeom>
        </p:spPr>
        <p:txBody>
          <a:bodyPr/>
          <a:lstStyle>
            <a:lvl1pPr>
              <a:defRPr sz="2100">
                <a:solidFill>
                  <a:srgbClr val="1F497D"/>
                </a:solidFill>
              </a:defRPr>
            </a:lvl1pPr>
            <a:lvl2pPr>
              <a:defRPr sz="1800">
                <a:solidFill>
                  <a:srgbClr val="1F497D"/>
                </a:solidFill>
              </a:defRPr>
            </a:lvl2pPr>
            <a:lvl3pPr>
              <a:defRPr sz="1500">
                <a:solidFill>
                  <a:srgbClr val="1F497D"/>
                </a:solidFill>
              </a:defRPr>
            </a:lvl3pPr>
            <a:lvl4pPr>
              <a:defRPr sz="1350">
                <a:solidFill>
                  <a:srgbClr val="1F497D"/>
                </a:solidFill>
              </a:defRPr>
            </a:lvl4pPr>
            <a:lvl5pPr>
              <a:defRPr sz="1350">
                <a:solidFill>
                  <a:srgbClr val="1F497D"/>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2009776"/>
            <a:ext cx="4038600" cy="2543175"/>
          </a:xfrm>
          <a:prstGeom prst="rect">
            <a:avLst/>
          </a:prstGeom>
        </p:spPr>
        <p:txBody>
          <a:bodyPr/>
          <a:lstStyle>
            <a:lvl1pPr>
              <a:defRPr sz="2100">
                <a:solidFill>
                  <a:srgbClr val="1F497D"/>
                </a:solidFill>
              </a:defRPr>
            </a:lvl1pPr>
            <a:lvl2pPr>
              <a:defRPr sz="1800">
                <a:solidFill>
                  <a:srgbClr val="1F497D"/>
                </a:solidFill>
              </a:defRPr>
            </a:lvl2pPr>
            <a:lvl3pPr>
              <a:defRPr sz="1500">
                <a:solidFill>
                  <a:srgbClr val="1F497D"/>
                </a:solidFill>
              </a:defRPr>
            </a:lvl3pPr>
            <a:lvl4pPr>
              <a:defRPr sz="1350">
                <a:solidFill>
                  <a:srgbClr val="1F497D"/>
                </a:solidFill>
              </a:defRPr>
            </a:lvl4pPr>
            <a:lvl5pPr>
              <a:defRPr sz="1350">
                <a:solidFill>
                  <a:srgbClr val="1F497D"/>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1025129"/>
            <a:ext cx="8229600" cy="857250"/>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53403507"/>
      </p:ext>
    </p:extLst>
  </p:cSld>
  <p:clrMapOvr>
    <a:masterClrMapping/>
  </p:clrMapOvr>
  <p:transition spd="slow">
    <p:cu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C7FAB7-A015-1C4E-BC6D-609B5E539335}" type="slidenum">
              <a:rPr lang="en-US" smtClean="0"/>
              <a:pPr/>
              <a:t>‹#›</a:t>
            </a:fld>
            <a:endParaRPr lang="en-US" dirty="0"/>
          </a:p>
        </p:txBody>
      </p:sp>
      <p:sp>
        <p:nvSpPr>
          <p:cNvPr id="6" name="Title 1"/>
          <p:cNvSpPr>
            <a:spLocks noGrp="1"/>
          </p:cNvSpPr>
          <p:nvPr>
            <p:ph type="title"/>
          </p:nvPr>
        </p:nvSpPr>
        <p:spPr>
          <a:xfrm>
            <a:off x="457200" y="1025129"/>
            <a:ext cx="8229600" cy="857250"/>
          </a:xfrm>
          <a:prstGeom prst="rect">
            <a:avLst/>
          </a:prstGeom>
        </p:spPr>
        <p:txBody>
          <a:bodyPr/>
          <a:lstStyle>
            <a:lvl1pPr algn="l">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55036015"/>
      </p:ext>
    </p:extLst>
  </p:cSld>
  <p:clrMapOvr>
    <a:masterClrMapping/>
  </p:clrMapOvr>
  <p:transition spd="slow">
    <p:cu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C7FAB7-A015-1C4E-BC6D-609B5E539335}" type="slidenum">
              <a:rPr lang="en-US" smtClean="0"/>
              <a:pPr/>
              <a:t>‹#›</a:t>
            </a:fld>
            <a:endParaRPr lang="en-US" dirty="0"/>
          </a:p>
        </p:txBody>
      </p:sp>
    </p:spTree>
    <p:extLst>
      <p:ext uri="{BB962C8B-B14F-4D97-AF65-F5344CB8AC3E}">
        <p14:creationId xmlns:p14="http://schemas.microsoft.com/office/powerpoint/2010/main" val="339777386"/>
      </p:ext>
    </p:extLst>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9" name="Shape 19"/>
          <p:cNvSpPr txBox="1">
            <a:spLocks noGrp="1"/>
          </p:cNvSpPr>
          <p:nvPr>
            <p:ph type="body" idx="1"/>
          </p:nvPr>
        </p:nvSpPr>
        <p:spPr>
          <a:xfrm>
            <a:off x="457200" y="1244242"/>
            <a:ext cx="8229600"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500760898"/>
      </p:ext>
    </p:extLst>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5"/>
        <p:cNvGrpSpPr/>
        <p:nvPr/>
      </p:nvGrpSpPr>
      <p:grpSpPr>
        <a:xfrm>
          <a:off x="0" y="0"/>
          <a:ext cx="0" cy="0"/>
          <a:chOff x="0" y="0"/>
          <a:chExt cx="0" cy="0"/>
        </a:xfrm>
      </p:grpSpPr>
      <p:sp>
        <p:nvSpPr>
          <p:cNvPr id="46" name="Shape 4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989305407"/>
      </p:ext>
    </p:extLst>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6" name="Shape 36"/>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7" name="Shape 3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295060489"/>
      </p:ext>
    </p:extLst>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25129"/>
            <a:ext cx="8229600" cy="857250"/>
          </a:xfrm>
        </p:spPr>
        <p:txBody>
          <a:bodyPr anchor="t"/>
          <a:lstStyle>
            <a:lvl1pPr algn="l">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009776"/>
            <a:ext cx="8229600" cy="2584847"/>
          </a:xfrm>
        </p:spPr>
        <p:txBody>
          <a:bodyPr/>
          <a:lstStyle>
            <a:lvl1pPr>
              <a:defRPr>
                <a:solidFill>
                  <a:srgbClr val="1F497D"/>
                </a:solidFill>
              </a:defRPr>
            </a:lvl1pPr>
            <a:lvl2pPr>
              <a:defRPr>
                <a:solidFill>
                  <a:srgbClr val="1F497D"/>
                </a:solidFill>
              </a:defRPr>
            </a:lvl2pPr>
            <a:lvl3pPr>
              <a:defRPr>
                <a:solidFill>
                  <a:srgbClr val="1F497D"/>
                </a:solidFill>
              </a:defRPr>
            </a:lvl3pPr>
            <a:lvl4pPr>
              <a:defRPr>
                <a:solidFill>
                  <a:srgbClr val="1F497D"/>
                </a:solidFill>
              </a:defRPr>
            </a:lvl4pPr>
            <a:lvl5pPr>
              <a:defRPr>
                <a:solidFill>
                  <a:srgbClr val="1F497D"/>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115300" y="4767263"/>
            <a:ext cx="571500" cy="273844"/>
          </a:xfrm>
        </p:spPr>
        <p:txBody>
          <a:bodyPr/>
          <a:lstStyle>
            <a:lvl1pPr>
              <a:defRPr sz="675"/>
            </a:lvl1pPr>
          </a:lstStyle>
          <a:p>
            <a:fld id="{D31ADE5A-476D-EA43-A191-5EA290862710}" type="slidenum">
              <a:rPr lang="en-US" smtClean="0"/>
              <a:pPr/>
              <a:t>‹#›</a:t>
            </a:fld>
            <a:endParaRPr lang="en-US"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723638" y="4805992"/>
            <a:ext cx="5696724" cy="185167"/>
          </a:xfrm>
          <a:prstGeom prst="rect">
            <a:avLst/>
          </a:prstGeom>
        </p:spPr>
      </p:pic>
    </p:spTree>
    <p:extLst>
      <p:ext uri="{BB962C8B-B14F-4D97-AF65-F5344CB8AC3E}">
        <p14:creationId xmlns:p14="http://schemas.microsoft.com/office/powerpoint/2010/main" val="3751248503"/>
      </p:ext>
    </p:extLst>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009776"/>
            <a:ext cx="4038600" cy="2543175"/>
          </a:xfrm>
        </p:spPr>
        <p:txBody>
          <a:bodyPr/>
          <a:lstStyle>
            <a:lvl1pPr>
              <a:defRPr sz="2100">
                <a:solidFill>
                  <a:srgbClr val="1F497D"/>
                </a:solidFill>
              </a:defRPr>
            </a:lvl1pPr>
            <a:lvl2pPr>
              <a:defRPr sz="1800">
                <a:solidFill>
                  <a:srgbClr val="1F497D"/>
                </a:solidFill>
              </a:defRPr>
            </a:lvl2pPr>
            <a:lvl3pPr>
              <a:defRPr sz="1500">
                <a:solidFill>
                  <a:srgbClr val="1F497D"/>
                </a:solidFill>
              </a:defRPr>
            </a:lvl3pPr>
            <a:lvl4pPr>
              <a:defRPr sz="1350">
                <a:solidFill>
                  <a:srgbClr val="1F497D"/>
                </a:solidFill>
              </a:defRPr>
            </a:lvl4pPr>
            <a:lvl5pPr>
              <a:defRPr sz="1350">
                <a:solidFill>
                  <a:srgbClr val="1F497D"/>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009776"/>
            <a:ext cx="4038600" cy="2543175"/>
          </a:xfrm>
        </p:spPr>
        <p:txBody>
          <a:bodyPr/>
          <a:lstStyle>
            <a:lvl1pPr>
              <a:defRPr sz="2100">
                <a:solidFill>
                  <a:srgbClr val="1F497D"/>
                </a:solidFill>
              </a:defRPr>
            </a:lvl1pPr>
            <a:lvl2pPr>
              <a:defRPr sz="1800">
                <a:solidFill>
                  <a:srgbClr val="1F497D"/>
                </a:solidFill>
              </a:defRPr>
            </a:lvl2pPr>
            <a:lvl3pPr>
              <a:defRPr sz="1500">
                <a:solidFill>
                  <a:srgbClr val="1F497D"/>
                </a:solidFill>
              </a:defRPr>
            </a:lvl3pPr>
            <a:lvl4pPr>
              <a:defRPr sz="1350">
                <a:solidFill>
                  <a:srgbClr val="1F497D"/>
                </a:solidFill>
              </a:defRPr>
            </a:lvl4pPr>
            <a:lvl5pPr>
              <a:defRPr sz="1350">
                <a:solidFill>
                  <a:srgbClr val="1F497D"/>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a:xfrm>
            <a:off x="8147957" y="4767263"/>
            <a:ext cx="538843" cy="273844"/>
          </a:xfrm>
        </p:spPr>
        <p:txBody>
          <a:bodyPr/>
          <a:lstStyle>
            <a:lvl1pPr>
              <a:defRPr sz="675"/>
            </a:lvl1pPr>
          </a:lstStyle>
          <a:p>
            <a:fld id="{D31ADE5A-476D-EA43-A191-5EA290862710}" type="slidenum">
              <a:rPr lang="en-US" smtClean="0"/>
              <a:pPr/>
              <a:t>‹#›</a:t>
            </a:fld>
            <a:endParaRPr lang="en-US" dirty="0"/>
          </a:p>
        </p:txBody>
      </p:sp>
      <p:sp>
        <p:nvSpPr>
          <p:cNvPr id="8" name="Title 1"/>
          <p:cNvSpPr>
            <a:spLocks noGrp="1"/>
          </p:cNvSpPr>
          <p:nvPr>
            <p:ph type="title"/>
          </p:nvPr>
        </p:nvSpPr>
        <p:spPr>
          <a:xfrm>
            <a:off x="457200" y="1025129"/>
            <a:ext cx="8229600" cy="857250"/>
          </a:xfrm>
        </p:spPr>
        <p:txBody>
          <a:bodyPr anchor="t"/>
          <a:lstStyle>
            <a:lvl1pPr algn="l">
              <a:defRPr>
                <a:solidFill>
                  <a:schemeClr val="tx2"/>
                </a:solidFill>
              </a:defRPr>
            </a:lvl1pPr>
          </a:lstStyle>
          <a:p>
            <a:r>
              <a:rPr lang="en-US" smtClean="0"/>
              <a:t>Click to edit Master title style</a:t>
            </a:r>
            <a:endParaRPr lang="en-US" dirty="0"/>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723638" y="4805988"/>
            <a:ext cx="5696724" cy="185167"/>
          </a:xfrm>
          <a:prstGeom prst="rect">
            <a:avLst/>
          </a:prstGeom>
        </p:spPr>
      </p:pic>
    </p:spTree>
    <p:extLst>
      <p:ext uri="{BB962C8B-B14F-4D97-AF65-F5344CB8AC3E}">
        <p14:creationId xmlns:p14="http://schemas.microsoft.com/office/powerpoint/2010/main" val="4174728126"/>
      </p:ext>
    </p:extLst>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C7FAB7-A015-1C4E-BC6D-609B5E539335}" type="slidenum">
              <a:rPr lang="en-US" smtClean="0"/>
              <a:pPr/>
              <a:t>‹#›</a:t>
            </a:fld>
            <a:endParaRPr lang="en-US" dirty="0"/>
          </a:p>
        </p:txBody>
      </p:sp>
      <p:sp>
        <p:nvSpPr>
          <p:cNvPr id="6" name="Title 1"/>
          <p:cNvSpPr>
            <a:spLocks noGrp="1"/>
          </p:cNvSpPr>
          <p:nvPr>
            <p:ph type="title"/>
          </p:nvPr>
        </p:nvSpPr>
        <p:spPr>
          <a:xfrm>
            <a:off x="457200" y="1025129"/>
            <a:ext cx="8229600" cy="857250"/>
          </a:xfrm>
        </p:spPr>
        <p:txBody>
          <a:bodyPr anchor="t"/>
          <a:lstStyle>
            <a:lvl1pPr algn="l">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09732777"/>
      </p:ext>
    </p:extLst>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C7FAB7-A015-1C4E-BC6D-609B5E539335}" type="slidenum">
              <a:rPr lang="en-US" smtClean="0"/>
              <a:pPr/>
              <a:t>‹#›</a:t>
            </a:fld>
            <a:endParaRPr lang="en-US" dirty="0"/>
          </a:p>
        </p:txBody>
      </p:sp>
    </p:spTree>
    <p:extLst>
      <p:ext uri="{BB962C8B-B14F-4D97-AF65-F5344CB8AC3E}">
        <p14:creationId xmlns:p14="http://schemas.microsoft.com/office/powerpoint/2010/main" val="1303234620"/>
      </p:ext>
    </p:extLst>
  </p:cSld>
  <p:clrMapOvr>
    <a:masterClrMapping/>
  </p:clrMapOvr>
  <p:transition spd="slow">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2.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4.jpeg"/><Relationship Id="rId5" Type="http://schemas.openxmlformats.org/officeDocument/2006/relationships/theme" Target="../theme/theme3.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risant_PP_Cover2.jpg"/>
          <p:cNvPicPr>
            <a:picLocks noChangeAspect="1"/>
          </p:cNvPicPr>
          <p:nvPr/>
        </p:nvPicPr>
        <p:blipFill>
          <a:blip r:embed="rId7"/>
          <a:stretch>
            <a:fillRect/>
          </a:stretch>
        </p:blipFill>
        <p:spPr>
          <a:xfrm>
            <a:off x="1017" y="0"/>
            <a:ext cx="9141967" cy="5143500"/>
          </a:xfrm>
          <a:prstGeom prst="rect">
            <a:avLst/>
          </a:prstGeom>
        </p:spPr>
      </p:pic>
    </p:spTree>
    <p:extLst>
      <p:ext uri="{BB962C8B-B14F-4D97-AF65-F5344CB8AC3E}">
        <p14:creationId xmlns:p14="http://schemas.microsoft.com/office/powerpoint/2010/main" val="4103980934"/>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transition spd="slow">
    <p:cut/>
  </p:transition>
  <p:hf sldNum="0"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31ADE5A-476D-EA43-A191-5EA290862710}" type="slidenum">
              <a:rPr lang="en-US" smtClean="0"/>
              <a:pPr/>
              <a:t>‹#›</a:t>
            </a:fld>
            <a:endParaRPr lang="en-US" dirty="0"/>
          </a:p>
        </p:txBody>
      </p:sp>
      <p:pic>
        <p:nvPicPr>
          <p:cNvPr id="7" name="Picture 6" descr="Arisant_PP_Pages.jpg"/>
          <p:cNvPicPr>
            <a:picLocks noChangeAspect="1"/>
          </p:cNvPicPr>
          <p:nvPr/>
        </p:nvPicPr>
        <p:blipFill>
          <a:blip r:embed="rId18"/>
          <a:stretch>
            <a:fillRect/>
          </a:stretch>
        </p:blipFill>
        <p:spPr>
          <a:xfrm>
            <a:off x="0" y="0"/>
            <a:ext cx="9144000" cy="5143500"/>
          </a:xfrm>
          <a:prstGeom prst="rect">
            <a:avLst/>
          </a:prstGeom>
        </p:spPr>
      </p:pic>
    </p:spTree>
    <p:extLst>
      <p:ext uri="{BB962C8B-B14F-4D97-AF65-F5344CB8AC3E}">
        <p14:creationId xmlns:p14="http://schemas.microsoft.com/office/powerpoint/2010/main" val="37424883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81" r:id="rId15"/>
    <p:sldLayoutId id="2147483682" r:id="rId16"/>
  </p:sldLayoutIdLst>
  <p:transition spd="slow">
    <p:cut/>
  </p:transition>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0C7FAB7-A015-1C4E-BC6D-609B5E539335}" type="slidenum">
              <a:rPr lang="en-US" smtClean="0"/>
              <a:pPr/>
              <a:t>‹#›</a:t>
            </a:fld>
            <a:endParaRPr lang="en-US" dirty="0"/>
          </a:p>
        </p:txBody>
      </p:sp>
      <p:pic>
        <p:nvPicPr>
          <p:cNvPr id="12" name="Content Placeholder 3" descr="DIAMONDS.jpg"/>
          <p:cNvPicPr>
            <a:picLocks noChangeAspect="1"/>
          </p:cNvPicPr>
          <p:nvPr/>
        </p:nvPicPr>
        <p:blipFill>
          <a:blip r:embed="rId6"/>
          <a:srcRect l="-60428" r="-60428"/>
          <a:stretch>
            <a:fillRect/>
          </a:stretch>
        </p:blipFill>
        <p:spPr>
          <a:xfrm>
            <a:off x="-241300" y="209551"/>
            <a:ext cx="2374900" cy="745937"/>
          </a:xfrm>
          <a:prstGeom prst="rect">
            <a:avLst/>
          </a:prstGeom>
        </p:spPr>
      </p:pic>
    </p:spTree>
    <p:extLst>
      <p:ext uri="{BB962C8B-B14F-4D97-AF65-F5344CB8AC3E}">
        <p14:creationId xmlns:p14="http://schemas.microsoft.com/office/powerpoint/2010/main" val="15159035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Lst>
  <p:transition spd="slow">
    <p:cut/>
  </p:transition>
  <p:hf hdr="0" ftr="0" dt="0"/>
  <p:txStyles>
    <p:titleStyle>
      <a:lvl1pPr algn="l" defTabSz="342900" rtl="0" eaLnBrk="1" latinLnBrk="0" hangingPunct="1">
        <a:spcBef>
          <a:spcPct val="0"/>
        </a:spcBef>
        <a:buNone/>
        <a:defRPr sz="3300" kern="1200">
          <a:ln>
            <a:noFill/>
          </a:ln>
          <a:solidFill>
            <a:schemeClr val="tx2"/>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497D"/>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497D"/>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497D"/>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497D"/>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497D"/>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s.oracle.com/R/entry/r_to_oracle_database_connectivity"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hyperlink" Target="mailto:gary.garrison@arisant.com" TargetMode="External"/><Relationship Id="rId2" Type="http://schemas.openxmlformats.org/officeDocument/2006/relationships/notesSlide" Target="../notesSlides/notesSlide29.xml"/><Relationship Id="rId1" Type="http://schemas.openxmlformats.org/officeDocument/2006/relationships/slideLayout" Target="../slideLayouts/slideLayout20.xml"/><Relationship Id="rId4" Type="http://schemas.openxmlformats.org/officeDocument/2006/relationships/hyperlink" Target="mailto:garrisongw@gmail.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ctrTitle" idx="4294967295"/>
          </p:nvPr>
        </p:nvSpPr>
        <p:spPr>
          <a:xfrm>
            <a:off x="556952" y="3310731"/>
            <a:ext cx="7772400" cy="1101725"/>
          </a:xfrm>
          <a:prstGeom prst="rect">
            <a:avLst/>
          </a:prstGeom>
        </p:spPr>
        <p:txBody>
          <a:bodyPr lIns="91425" tIns="91425" rIns="91425" bIns="91425" anchor="b" anchorCtr="0">
            <a:noAutofit/>
          </a:bodyPr>
          <a:lstStyle/>
          <a:p>
            <a:pPr>
              <a:spcBef>
                <a:spcPts val="0"/>
              </a:spcBef>
            </a:pPr>
            <a:r>
              <a:rPr lang="en" sz="3200" dirty="0">
                <a:solidFill>
                  <a:schemeClr val="bg1"/>
                </a:solidFill>
              </a:rPr>
              <a:t>Slapping Some Lipstick on the Big Data </a:t>
            </a:r>
            <a:r>
              <a:rPr lang="en" sz="3200" dirty="0" smtClean="0">
                <a:solidFill>
                  <a:schemeClr val="bg1"/>
                </a:solidFill>
              </a:rPr>
              <a:t>Pig: </a:t>
            </a:r>
            <a:r>
              <a:rPr lang="en" sz="3200" dirty="0">
                <a:solidFill>
                  <a:schemeClr val="bg1"/>
                </a:solidFill>
              </a:rPr>
              <a:t>Visualize Voluminous Quantities of Data with Oracle R Enterprise</a:t>
            </a:r>
            <a:r>
              <a:rPr lang="en" sz="3600" dirty="0">
                <a:solidFill>
                  <a:schemeClr val="bg1"/>
                </a:solidFill>
              </a:rPr>
              <a:t/>
            </a:r>
            <a:br>
              <a:rPr lang="en" sz="3600" dirty="0">
                <a:solidFill>
                  <a:schemeClr val="bg1"/>
                </a:solidFill>
              </a:rPr>
            </a:br>
            <a:endParaRPr lang="en" sz="3600" dirty="0">
              <a:solidFill>
                <a:schemeClr val="bg1"/>
              </a:solidFill>
            </a:endParaRPr>
          </a:p>
        </p:txBody>
      </p:sp>
      <p:sp>
        <p:nvSpPr>
          <p:cNvPr id="49" name="Shape 49"/>
          <p:cNvSpPr txBox="1">
            <a:spLocks noGrp="1"/>
          </p:cNvSpPr>
          <p:nvPr>
            <p:ph type="subTitle" idx="4294967295"/>
          </p:nvPr>
        </p:nvSpPr>
        <p:spPr>
          <a:xfrm>
            <a:off x="1795549" y="4030662"/>
            <a:ext cx="5012575" cy="763588"/>
          </a:xfrm>
          <a:prstGeom prst="rect">
            <a:avLst/>
          </a:prstGeom>
        </p:spPr>
        <p:txBody>
          <a:bodyPr lIns="91425" tIns="91425" rIns="91425" bIns="91425" anchor="t" anchorCtr="0">
            <a:noAutofit/>
          </a:bodyPr>
          <a:lstStyle/>
          <a:p>
            <a:pPr algn="ctr">
              <a:spcBef>
                <a:spcPts val="0"/>
              </a:spcBef>
              <a:buNone/>
            </a:pPr>
            <a:r>
              <a:rPr lang="en" dirty="0" smtClean="0"/>
              <a:t>Gary Garrison</a:t>
            </a:r>
            <a:endParaRPr lang="en" dirty="0"/>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457200" y="1463040"/>
            <a:ext cx="8229600" cy="2921051"/>
          </a:xfrm>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Oracle R Enterprise (ORE)</a:t>
            </a:r>
          </a:p>
          <a:p>
            <a:pPr marL="457200" lvl="0" indent="-431800" rtl="0">
              <a:lnSpc>
                <a:spcPct val="150000"/>
              </a:lnSpc>
              <a:spcBef>
                <a:spcPts val="0"/>
              </a:spcBef>
              <a:buClr>
                <a:schemeClr val="dk2"/>
              </a:buClr>
              <a:buSzPct val="100000"/>
              <a:buFont typeface="Arial"/>
              <a:buChar char="●"/>
            </a:pPr>
            <a:r>
              <a:rPr lang="en" dirty="0"/>
              <a:t>ROracle</a:t>
            </a:r>
          </a:p>
          <a:p>
            <a:pPr marL="457200" lvl="0" indent="-431800" rtl="0">
              <a:lnSpc>
                <a:spcPct val="150000"/>
              </a:lnSpc>
              <a:spcBef>
                <a:spcPts val="0"/>
              </a:spcBef>
              <a:buClr>
                <a:schemeClr val="dk2"/>
              </a:buClr>
              <a:buSzPct val="100000"/>
              <a:buFont typeface="Arial"/>
              <a:buChar char="●"/>
            </a:pPr>
            <a:r>
              <a:rPr lang="en" dirty="0" smtClean="0"/>
              <a:t>RODBC/RJDBC</a:t>
            </a:r>
            <a:endParaRPr lang="en" dirty="0"/>
          </a:p>
          <a:p>
            <a:pPr marL="457200" lvl="0" indent="-431800" rtl="0">
              <a:lnSpc>
                <a:spcPct val="150000"/>
              </a:lnSpc>
              <a:spcBef>
                <a:spcPts val="0"/>
              </a:spcBef>
              <a:buClr>
                <a:schemeClr val="dk2"/>
              </a:buClr>
              <a:buSzPct val="100000"/>
              <a:buFont typeface="Arial"/>
              <a:buChar char="●"/>
            </a:pPr>
            <a:r>
              <a:rPr lang="en" dirty="0"/>
              <a:t>Output table query to csv</a:t>
            </a:r>
          </a:p>
          <a:p>
            <a:pPr marL="457200" lvl="0" indent="-431800">
              <a:lnSpc>
                <a:spcPct val="150000"/>
              </a:lnSpc>
              <a:spcBef>
                <a:spcPts val="0"/>
              </a:spcBef>
              <a:buClr>
                <a:schemeClr val="dk2"/>
              </a:buClr>
              <a:buSzPct val="100000"/>
              <a:buFont typeface="Arial"/>
              <a:buChar char="●"/>
            </a:pPr>
            <a:r>
              <a:rPr lang="en" u="sng" dirty="0">
                <a:solidFill>
                  <a:schemeClr val="hlink"/>
                </a:solidFill>
                <a:hlinkClick r:id="rId3"/>
              </a:rPr>
              <a:t>Use R to access Oracle data</a:t>
            </a:r>
          </a:p>
        </p:txBody>
      </p:sp>
      <p:sp>
        <p:nvSpPr>
          <p:cNvPr id="96" name="Shape 9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Using R with Oracle Database</a:t>
            </a: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Shape 102"/>
          <p:cNvSpPr txBox="1">
            <a:spLocks noGrp="1"/>
          </p:cNvSpPr>
          <p:nvPr>
            <p:ph type="body" idx="1"/>
          </p:nvPr>
        </p:nvSpPr>
        <p:spPr>
          <a:xfrm>
            <a:off x="457200" y="1762298"/>
            <a:ext cx="8229600" cy="3112244"/>
          </a:xfrm>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Summary statistics can be misleading</a:t>
            </a:r>
          </a:p>
          <a:p>
            <a:pPr marL="914400" lvl="1" indent="-406400" rtl="0">
              <a:lnSpc>
                <a:spcPct val="150000"/>
              </a:lnSpc>
              <a:spcBef>
                <a:spcPts val="0"/>
              </a:spcBef>
              <a:buClr>
                <a:schemeClr val="dk2"/>
              </a:buClr>
              <a:buSzPct val="87500"/>
              <a:buFont typeface="Courier New"/>
              <a:buChar char="o"/>
            </a:pPr>
            <a:r>
              <a:rPr lang="en" dirty="0"/>
              <a:t>Anscombe’s Quartet (demo)</a:t>
            </a:r>
          </a:p>
          <a:p>
            <a:pPr marL="457200" lvl="0" indent="-431800" rtl="0">
              <a:lnSpc>
                <a:spcPct val="150000"/>
              </a:lnSpc>
              <a:spcBef>
                <a:spcPts val="0"/>
              </a:spcBef>
              <a:buClr>
                <a:schemeClr val="dk2"/>
              </a:buClr>
              <a:buSzPct val="100000"/>
              <a:buFont typeface="Arial"/>
              <a:buChar char="●"/>
            </a:pPr>
            <a:r>
              <a:rPr lang="en" dirty="0"/>
              <a:t>Good for getting a quick look at large amounts of data</a:t>
            </a:r>
          </a:p>
          <a:p>
            <a:pPr marL="914400" lvl="1" indent="-406400" rtl="0">
              <a:lnSpc>
                <a:spcPct val="150000"/>
              </a:lnSpc>
              <a:spcBef>
                <a:spcPts val="0"/>
              </a:spcBef>
              <a:buClr>
                <a:schemeClr val="dk2"/>
              </a:buClr>
              <a:buSzPct val="87500"/>
              <a:buFont typeface="Courier New"/>
              <a:buChar char="o"/>
            </a:pPr>
            <a:r>
              <a:rPr lang="en" dirty="0"/>
              <a:t>Combing through tables/data sets is </a:t>
            </a:r>
            <a:r>
              <a:rPr lang="en" dirty="0" smtClean="0"/>
              <a:t>tedious</a:t>
            </a:r>
          </a:p>
          <a:p>
            <a:pPr marL="457200" indent="-431800">
              <a:lnSpc>
                <a:spcPct val="150000"/>
              </a:lnSpc>
              <a:buClr>
                <a:schemeClr val="dk2"/>
              </a:buClr>
              <a:buSzPct val="100000"/>
              <a:buFont typeface="Arial"/>
              <a:buChar char="●"/>
            </a:pPr>
            <a:r>
              <a:rPr lang="en" dirty="0" smtClean="0"/>
              <a:t>We are good at processing visualizations</a:t>
            </a:r>
            <a:endParaRPr lang="en" dirty="0"/>
          </a:p>
        </p:txBody>
      </p:sp>
      <p:sp>
        <p:nvSpPr>
          <p:cNvPr id="101" name="Shape 101"/>
          <p:cNvSpPr txBox="1">
            <a:spLocks noGrp="1"/>
          </p:cNvSpPr>
          <p:nvPr>
            <p:ph type="title"/>
          </p:nvPr>
        </p:nvSpPr>
        <p:spPr>
          <a:xfrm>
            <a:off x="457200" y="688116"/>
            <a:ext cx="8229600" cy="994200"/>
          </a:xfrm>
          <a:prstGeom prst="rect">
            <a:avLst/>
          </a:prstGeom>
        </p:spPr>
        <p:txBody>
          <a:bodyPr lIns="91425" tIns="91425" rIns="91425" bIns="91425" anchor="b" anchorCtr="0">
            <a:noAutofit/>
          </a:bodyPr>
          <a:lstStyle/>
          <a:p>
            <a:pPr>
              <a:spcBef>
                <a:spcPts val="0"/>
              </a:spcBef>
              <a:buNone/>
            </a:pPr>
            <a:r>
              <a:rPr lang="en" sz="3600" dirty="0"/>
              <a:t>Why Do We Need Exploratory Plots?</a:t>
            </a: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Anscombe’s Quartet (demo)</a:t>
            </a:r>
          </a:p>
        </p:txBody>
      </p:sp>
      <p:pic>
        <p:nvPicPr>
          <p:cNvPr id="108" name="Shape 108"/>
          <p:cNvPicPr preferRelativeResize="0"/>
          <p:nvPr/>
        </p:nvPicPr>
        <p:blipFill>
          <a:blip r:embed="rId3">
            <a:alphaModFix/>
          </a:blip>
          <a:stretch>
            <a:fillRect/>
          </a:stretch>
        </p:blipFill>
        <p:spPr>
          <a:xfrm>
            <a:off x="1685875" y="1349250"/>
            <a:ext cx="5648325" cy="36004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nSpc>
                <a:spcPct val="150000"/>
              </a:lnSpc>
            </a:pPr>
            <a:r>
              <a:rPr lang="en-US" dirty="0" smtClean="0"/>
              <a:t>Developed by Hadley Wickham</a:t>
            </a:r>
          </a:p>
          <a:p>
            <a:pPr>
              <a:lnSpc>
                <a:spcPct val="150000"/>
              </a:lnSpc>
            </a:pPr>
            <a:r>
              <a:rPr lang="en-US" dirty="0" smtClean="0"/>
              <a:t>Based on the “The Grammar </a:t>
            </a:r>
            <a:r>
              <a:rPr lang="en-US" dirty="0"/>
              <a:t>of Graphics”, by Leland </a:t>
            </a:r>
            <a:r>
              <a:rPr lang="en-US" dirty="0" smtClean="0"/>
              <a:t>Wilkinson</a:t>
            </a:r>
          </a:p>
          <a:p>
            <a:pPr>
              <a:lnSpc>
                <a:spcPct val="150000"/>
              </a:lnSpc>
            </a:pPr>
            <a:r>
              <a:rPr lang="en-US" dirty="0" smtClean="0"/>
              <a:t>Better than base R for creating plotting</a:t>
            </a:r>
            <a:endParaRPr lang="en-US" dirty="0"/>
          </a:p>
        </p:txBody>
      </p:sp>
      <p:sp>
        <p:nvSpPr>
          <p:cNvPr id="3" name="Title 2"/>
          <p:cNvSpPr>
            <a:spLocks noGrp="1"/>
          </p:cNvSpPr>
          <p:nvPr>
            <p:ph type="title"/>
          </p:nvPr>
        </p:nvSpPr>
        <p:spPr/>
        <p:txBody>
          <a:bodyPr/>
          <a:lstStyle/>
          <a:p>
            <a:r>
              <a:rPr lang="en-US" dirty="0" err="1" smtClean="0"/>
              <a:t>ggplot</a:t>
            </a:r>
            <a:r>
              <a:rPr lang="en-US" dirty="0" smtClean="0"/>
              <a:t> package</a:t>
            </a:r>
            <a:endParaRPr lang="en-US"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 smtClean="0"/>
              <a:t>13</a:t>
            </a:fld>
            <a:endParaRPr lang="en"/>
          </a:p>
        </p:txBody>
      </p:sp>
    </p:spTree>
    <p:extLst>
      <p:ext uri="{BB962C8B-B14F-4D97-AF65-F5344CB8AC3E}">
        <p14:creationId xmlns:p14="http://schemas.microsoft.com/office/powerpoint/2010/main" val="223404361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Often first exploratory plot</a:t>
            </a:r>
          </a:p>
          <a:p>
            <a:pPr marL="457200" lvl="0" indent="-431800" rtl="0">
              <a:lnSpc>
                <a:spcPct val="150000"/>
              </a:lnSpc>
              <a:spcBef>
                <a:spcPts val="0"/>
              </a:spcBef>
              <a:buClr>
                <a:schemeClr val="dk2"/>
              </a:buClr>
              <a:buSzPct val="100000"/>
              <a:buFont typeface="Arial"/>
              <a:buChar char="●"/>
            </a:pPr>
            <a:r>
              <a:rPr lang="en" dirty="0"/>
              <a:t>Shows the distribution of a continuous variable</a:t>
            </a:r>
          </a:p>
          <a:p>
            <a:pPr marL="457200" lvl="0" indent="-431800">
              <a:lnSpc>
                <a:spcPct val="150000"/>
              </a:lnSpc>
              <a:spcBef>
                <a:spcPts val="0"/>
              </a:spcBef>
              <a:buClr>
                <a:schemeClr val="dk2"/>
              </a:buClr>
              <a:buSzPct val="100000"/>
              <a:buFont typeface="Arial"/>
              <a:buChar char="●"/>
            </a:pPr>
            <a:r>
              <a:rPr lang="en" dirty="0"/>
              <a:t>Demo</a:t>
            </a:r>
          </a:p>
        </p:txBody>
      </p:sp>
      <p:sp>
        <p:nvSpPr>
          <p:cNvPr id="114" name="Shape 11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Histogram</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smtClean="0"/>
              <a:t>Histogram</a:t>
            </a:r>
            <a:endParaRPr lang="en" dirty="0"/>
          </a:p>
        </p:txBody>
      </p:sp>
      <p:pic>
        <p:nvPicPr>
          <p:cNvPr id="120" name="Shape 120"/>
          <p:cNvPicPr preferRelativeResize="0"/>
          <p:nvPr/>
        </p:nvPicPr>
        <p:blipFill>
          <a:blip r:embed="rId3">
            <a:alphaModFix/>
          </a:blip>
          <a:stretch>
            <a:fillRect/>
          </a:stretch>
        </p:blipFill>
        <p:spPr>
          <a:xfrm>
            <a:off x="1552575" y="1377525"/>
            <a:ext cx="6038850"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Shape 126"/>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Display the distribution of numerical/continuous variable grouped by a categorical variable</a:t>
            </a:r>
          </a:p>
          <a:p>
            <a:pPr marL="457200" lvl="0" indent="-431800" rtl="0">
              <a:lnSpc>
                <a:spcPct val="150000"/>
              </a:lnSpc>
              <a:spcBef>
                <a:spcPts val="0"/>
              </a:spcBef>
              <a:buClr>
                <a:schemeClr val="dk2"/>
              </a:buClr>
              <a:buSzPct val="100000"/>
              <a:buFont typeface="Arial"/>
              <a:buChar char="●"/>
            </a:pPr>
            <a:r>
              <a:rPr lang="en" dirty="0"/>
              <a:t>Show median and quantiles</a:t>
            </a:r>
          </a:p>
          <a:p>
            <a:pPr marL="457200" lvl="0" indent="-431800" rtl="0">
              <a:lnSpc>
                <a:spcPct val="150000"/>
              </a:lnSpc>
              <a:spcBef>
                <a:spcPts val="0"/>
              </a:spcBef>
              <a:buClr>
                <a:schemeClr val="dk2"/>
              </a:buClr>
              <a:buSzPct val="100000"/>
              <a:buFont typeface="Arial"/>
              <a:buChar char="●"/>
            </a:pPr>
            <a:r>
              <a:rPr lang="en" dirty="0"/>
              <a:t>Good for spotting outliers</a:t>
            </a:r>
          </a:p>
          <a:p>
            <a:pPr marL="457200" lvl="0" indent="-431800">
              <a:lnSpc>
                <a:spcPct val="150000"/>
              </a:lnSpc>
              <a:spcBef>
                <a:spcPts val="0"/>
              </a:spcBef>
              <a:buClr>
                <a:schemeClr val="dk2"/>
              </a:buClr>
              <a:buSzPct val="100000"/>
              <a:buFont typeface="Arial"/>
              <a:buChar char="●"/>
            </a:pPr>
            <a:r>
              <a:rPr lang="en" dirty="0"/>
              <a:t>Demo</a:t>
            </a:r>
          </a:p>
        </p:txBody>
      </p:sp>
      <p:sp>
        <p:nvSpPr>
          <p:cNvPr id="125" name="Shape 125"/>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Boxplot</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Boxplot</a:t>
            </a:r>
          </a:p>
        </p:txBody>
      </p:sp>
      <p:pic>
        <p:nvPicPr>
          <p:cNvPr id="132" name="Shape 132"/>
          <p:cNvPicPr preferRelativeResize="0"/>
          <p:nvPr/>
        </p:nvPicPr>
        <p:blipFill>
          <a:blip r:embed="rId3">
            <a:alphaModFix/>
          </a:blip>
          <a:stretch>
            <a:fillRect/>
          </a:stretch>
        </p:blipFill>
        <p:spPr>
          <a:xfrm>
            <a:off x="1893900" y="1296525"/>
            <a:ext cx="5495925"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Display relationship between two continuous variables</a:t>
            </a:r>
          </a:p>
          <a:p>
            <a:pPr marL="457200" lvl="0" indent="-431800" rtl="0">
              <a:lnSpc>
                <a:spcPct val="150000"/>
              </a:lnSpc>
              <a:spcBef>
                <a:spcPts val="0"/>
              </a:spcBef>
              <a:buClr>
                <a:schemeClr val="dk2"/>
              </a:buClr>
              <a:buSzPct val="100000"/>
              <a:buFont typeface="Arial"/>
              <a:buChar char="●"/>
            </a:pPr>
            <a:r>
              <a:rPr lang="en" dirty="0"/>
              <a:t>Often overplotting issue with </a:t>
            </a:r>
            <a:r>
              <a:rPr lang="en" dirty="0" smtClean="0"/>
              <a:t>a lot of data</a:t>
            </a:r>
            <a:endParaRPr lang="en" dirty="0"/>
          </a:p>
          <a:p>
            <a:pPr marL="457200" lvl="0" indent="-431800">
              <a:lnSpc>
                <a:spcPct val="150000"/>
              </a:lnSpc>
              <a:spcBef>
                <a:spcPts val="0"/>
              </a:spcBef>
              <a:buClr>
                <a:schemeClr val="dk2"/>
              </a:buClr>
              <a:buSzPct val="100000"/>
              <a:buFont typeface="Arial"/>
              <a:buChar char="●"/>
            </a:pPr>
            <a:r>
              <a:rPr lang="en" dirty="0"/>
              <a:t>Can show a third variable with color or shape</a:t>
            </a:r>
          </a:p>
        </p:txBody>
      </p:sp>
      <p:sp>
        <p:nvSpPr>
          <p:cNvPr id="138" name="Shape 138"/>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Scatterplot</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Scatterplots</a:t>
            </a:r>
          </a:p>
        </p:txBody>
      </p:sp>
      <p:pic>
        <p:nvPicPr>
          <p:cNvPr id="144" name="Shape 144"/>
          <p:cNvPicPr preferRelativeResize="0"/>
          <p:nvPr/>
        </p:nvPicPr>
        <p:blipFill>
          <a:blip r:embed="rId3">
            <a:alphaModFix/>
          </a:blip>
          <a:stretch>
            <a:fillRect/>
          </a:stretch>
        </p:blipFill>
        <p:spPr>
          <a:xfrm>
            <a:off x="1266150" y="1286400"/>
            <a:ext cx="6038850"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557213" indent="-214313" eaLnBrk="0" hangingPunct="0">
              <a:defRPr sz="2400">
                <a:solidFill>
                  <a:schemeClr val="tx1"/>
                </a:solidFill>
                <a:latin typeface="Arial" pitchFamily="34" charset="0"/>
              </a:defRPr>
            </a:lvl2pPr>
            <a:lvl3pPr marL="857250" indent="-171450" eaLnBrk="0" hangingPunct="0">
              <a:defRPr sz="2400">
                <a:solidFill>
                  <a:schemeClr val="tx1"/>
                </a:solidFill>
                <a:latin typeface="Arial" pitchFamily="34" charset="0"/>
              </a:defRPr>
            </a:lvl3pPr>
            <a:lvl4pPr marL="1200150" indent="-171450" eaLnBrk="0" hangingPunct="0">
              <a:defRPr sz="2400">
                <a:solidFill>
                  <a:schemeClr val="tx1"/>
                </a:solidFill>
                <a:latin typeface="Arial" pitchFamily="34" charset="0"/>
              </a:defRPr>
            </a:lvl4pPr>
            <a:lvl5pPr marL="1543050" indent="-171450" eaLnBrk="0" hangingPunct="0">
              <a:defRPr sz="2400">
                <a:solidFill>
                  <a:schemeClr val="tx1"/>
                </a:solidFill>
                <a:latin typeface="Arial" pitchFamily="34" charset="0"/>
              </a:defRPr>
            </a:lvl5pPr>
            <a:lvl6pPr marL="1885950" indent="-171450" algn="ctr" eaLnBrk="0" fontAlgn="base" hangingPunct="0">
              <a:lnSpc>
                <a:spcPct val="90000"/>
              </a:lnSpc>
              <a:spcBef>
                <a:spcPct val="50000"/>
              </a:spcBef>
              <a:spcAft>
                <a:spcPct val="0"/>
              </a:spcAft>
              <a:buClr>
                <a:schemeClr val="accent1"/>
              </a:buClr>
              <a:defRPr sz="2400">
                <a:solidFill>
                  <a:schemeClr val="tx1"/>
                </a:solidFill>
                <a:latin typeface="Arial" pitchFamily="34" charset="0"/>
              </a:defRPr>
            </a:lvl6pPr>
            <a:lvl7pPr marL="2228850" indent="-171450" algn="ctr" eaLnBrk="0" fontAlgn="base" hangingPunct="0">
              <a:lnSpc>
                <a:spcPct val="90000"/>
              </a:lnSpc>
              <a:spcBef>
                <a:spcPct val="50000"/>
              </a:spcBef>
              <a:spcAft>
                <a:spcPct val="0"/>
              </a:spcAft>
              <a:buClr>
                <a:schemeClr val="accent1"/>
              </a:buClr>
              <a:defRPr sz="2400">
                <a:solidFill>
                  <a:schemeClr val="tx1"/>
                </a:solidFill>
                <a:latin typeface="Arial" pitchFamily="34" charset="0"/>
              </a:defRPr>
            </a:lvl7pPr>
            <a:lvl8pPr marL="2571750" indent="-171450" algn="ctr" eaLnBrk="0" fontAlgn="base" hangingPunct="0">
              <a:lnSpc>
                <a:spcPct val="90000"/>
              </a:lnSpc>
              <a:spcBef>
                <a:spcPct val="50000"/>
              </a:spcBef>
              <a:spcAft>
                <a:spcPct val="0"/>
              </a:spcAft>
              <a:buClr>
                <a:schemeClr val="accent1"/>
              </a:buClr>
              <a:defRPr sz="2400">
                <a:solidFill>
                  <a:schemeClr val="tx1"/>
                </a:solidFill>
                <a:latin typeface="Arial" pitchFamily="34" charset="0"/>
              </a:defRPr>
            </a:lvl8pPr>
            <a:lvl9pPr marL="2914650" indent="-171450" algn="ctr" eaLnBrk="0" fontAlgn="base" hangingPunct="0">
              <a:lnSpc>
                <a:spcPct val="90000"/>
              </a:lnSpc>
              <a:spcBef>
                <a:spcPct val="50000"/>
              </a:spcBef>
              <a:spcAft>
                <a:spcPct val="0"/>
              </a:spcAft>
              <a:buClr>
                <a:schemeClr val="accent1"/>
              </a:buClr>
              <a:defRPr sz="2400">
                <a:solidFill>
                  <a:schemeClr val="tx1"/>
                </a:solidFill>
                <a:latin typeface="Arial" pitchFamily="34" charset="0"/>
              </a:defRPr>
            </a:lvl9pPr>
          </a:lstStyle>
          <a:p>
            <a:r>
              <a:rPr lang="en-US" sz="1050">
                <a:cs typeface="Times New Roman" pitchFamily="18" charset="0"/>
              </a:rPr>
              <a:t>                                                                                                                                                                         </a:t>
            </a:r>
            <a:fld id="{9ED0234E-F60B-4C84-8611-3D9282047A88}" type="slidenum">
              <a:rPr lang="en-US" sz="1050">
                <a:cs typeface="Times New Roman" pitchFamily="18" charset="0"/>
              </a:rPr>
              <a:pPr/>
              <a:t>2</a:t>
            </a:fld>
            <a:endParaRPr lang="en-US" sz="1050">
              <a:cs typeface="Times New Roman" pitchFamily="18" charset="0"/>
            </a:endParaRPr>
          </a:p>
        </p:txBody>
      </p:sp>
      <p:sp>
        <p:nvSpPr>
          <p:cNvPr id="6147" name="Rectangle 9"/>
          <p:cNvSpPr>
            <a:spLocks noChangeArrowheads="1"/>
          </p:cNvSpPr>
          <p:nvPr/>
        </p:nvSpPr>
        <p:spPr bwMode="auto">
          <a:xfrm>
            <a:off x="1143000" y="1014413"/>
            <a:ext cx="6858000" cy="3084910"/>
          </a:xfrm>
          <a:prstGeom prst="rect">
            <a:avLst/>
          </a:prstGeom>
          <a:gradFill rotWithShape="1">
            <a:gsLst>
              <a:gs pos="0">
                <a:srgbClr val="DCDCD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lnSpc>
                <a:spcPct val="100000"/>
              </a:lnSpc>
              <a:spcBef>
                <a:spcPct val="0"/>
              </a:spcBef>
              <a:buClrTx/>
            </a:pPr>
            <a:endParaRPr lang="en-US" sz="1350">
              <a:cs typeface="Arial" pitchFamily="34" charset="0"/>
            </a:endParaRPr>
          </a:p>
        </p:txBody>
      </p:sp>
      <p:sp>
        <p:nvSpPr>
          <p:cNvPr id="6148" name="Rectangle 42"/>
          <p:cNvSpPr>
            <a:spLocks noChangeArrowheads="1"/>
          </p:cNvSpPr>
          <p:nvPr/>
        </p:nvSpPr>
        <p:spPr bwMode="auto">
          <a:xfrm>
            <a:off x="1828800" y="3183624"/>
            <a:ext cx="5272088" cy="219291"/>
          </a:xfrm>
          <a:prstGeom prst="rect">
            <a:avLst/>
          </a:prstGeom>
          <a:gradFill rotWithShape="1">
            <a:gsLst>
              <a:gs pos="0">
                <a:srgbClr val="666666">
                  <a:alpha val="0"/>
                </a:srgbClr>
              </a:gs>
              <a:gs pos="100000">
                <a:srgbClr val="DCDCDC"/>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a:lnSpc>
                <a:spcPct val="100000"/>
              </a:lnSpc>
              <a:spcBef>
                <a:spcPct val="0"/>
              </a:spcBef>
              <a:buClrTx/>
            </a:pPr>
            <a:endParaRPr lang="en-US" sz="825" b="1">
              <a:solidFill>
                <a:schemeClr val="bg1"/>
              </a:solidFill>
              <a:cs typeface="Arial" pitchFamily="34" charset="0"/>
            </a:endParaRPr>
          </a:p>
        </p:txBody>
      </p:sp>
      <p:sp>
        <p:nvSpPr>
          <p:cNvPr id="6149" name="Rectangle 2"/>
          <p:cNvSpPr>
            <a:spLocks noGrp="1" noChangeArrowheads="1"/>
          </p:cNvSpPr>
          <p:nvPr>
            <p:ph type="title" idx="4294967295"/>
          </p:nvPr>
        </p:nvSpPr>
        <p:spPr/>
        <p:txBody>
          <a:bodyPr/>
          <a:lstStyle/>
          <a:p>
            <a:pPr eaLnBrk="1" hangingPunct="1"/>
            <a:r>
              <a:rPr lang="en-US" dirty="0" smtClean="0"/>
              <a:t>More data than ever…</a:t>
            </a:r>
          </a:p>
        </p:txBody>
      </p:sp>
      <p:sp>
        <p:nvSpPr>
          <p:cNvPr id="6150" name="Text Box 32"/>
          <p:cNvSpPr txBox="1">
            <a:spLocks noChangeArrowheads="1"/>
          </p:cNvSpPr>
          <p:nvPr/>
        </p:nvSpPr>
        <p:spPr bwMode="auto">
          <a:xfrm>
            <a:off x="6925867" y="4395788"/>
            <a:ext cx="726160" cy="18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3200">
                <a:solidFill>
                  <a:schemeClr val="tx1"/>
                </a:solidFill>
                <a:latin typeface="Arial" pitchFamily="34" charset="0"/>
              </a:defRPr>
            </a:lvl1pPr>
            <a:lvl2pPr marL="742950" indent="-285750" eaLnBrk="0" hangingPunct="0">
              <a:defRPr sz="3200">
                <a:solidFill>
                  <a:schemeClr val="tx1"/>
                </a:solidFill>
                <a:latin typeface="Arial" pitchFamily="34" charset="0"/>
              </a:defRPr>
            </a:lvl2pPr>
            <a:lvl3pPr marL="1143000" indent="-228600" eaLnBrk="0" hangingPunct="0">
              <a:defRPr sz="3200">
                <a:solidFill>
                  <a:schemeClr val="tx1"/>
                </a:solidFill>
                <a:latin typeface="Arial" pitchFamily="34" charset="0"/>
              </a:defRPr>
            </a:lvl3pPr>
            <a:lvl4pPr marL="1600200" indent="-228600" eaLnBrk="0" hangingPunct="0">
              <a:defRPr sz="3200">
                <a:solidFill>
                  <a:schemeClr val="tx1"/>
                </a:solidFill>
                <a:latin typeface="Arial" pitchFamily="34" charset="0"/>
              </a:defRPr>
            </a:lvl4pPr>
            <a:lvl5pPr marL="2057400" indent="-228600" eaLnBrk="0" hangingPunct="0">
              <a:defRPr sz="3200">
                <a:solidFill>
                  <a:schemeClr val="tx1"/>
                </a:solidFill>
                <a:latin typeface="Arial" pitchFamily="34" charset="0"/>
              </a:defRPr>
            </a:lvl5pPr>
            <a:lvl6pPr marL="2514600" indent="-228600" algn="ctr" eaLnBrk="0" fontAlgn="base" hangingPunct="0">
              <a:lnSpc>
                <a:spcPct val="90000"/>
              </a:lnSpc>
              <a:spcBef>
                <a:spcPct val="50000"/>
              </a:spcBef>
              <a:spcAft>
                <a:spcPct val="0"/>
              </a:spcAft>
              <a:buClr>
                <a:schemeClr val="accent1"/>
              </a:buClr>
              <a:defRPr sz="3200">
                <a:solidFill>
                  <a:schemeClr val="tx1"/>
                </a:solidFill>
                <a:latin typeface="Arial" pitchFamily="34" charset="0"/>
              </a:defRPr>
            </a:lvl6pPr>
            <a:lvl7pPr marL="2971800" indent="-228600" algn="ctr" eaLnBrk="0" fontAlgn="base" hangingPunct="0">
              <a:lnSpc>
                <a:spcPct val="90000"/>
              </a:lnSpc>
              <a:spcBef>
                <a:spcPct val="50000"/>
              </a:spcBef>
              <a:spcAft>
                <a:spcPct val="0"/>
              </a:spcAft>
              <a:buClr>
                <a:schemeClr val="accent1"/>
              </a:buClr>
              <a:defRPr sz="3200">
                <a:solidFill>
                  <a:schemeClr val="tx1"/>
                </a:solidFill>
                <a:latin typeface="Arial" pitchFamily="34" charset="0"/>
              </a:defRPr>
            </a:lvl7pPr>
            <a:lvl8pPr marL="3429000" indent="-228600" algn="ctr" eaLnBrk="0" fontAlgn="base" hangingPunct="0">
              <a:lnSpc>
                <a:spcPct val="90000"/>
              </a:lnSpc>
              <a:spcBef>
                <a:spcPct val="50000"/>
              </a:spcBef>
              <a:spcAft>
                <a:spcPct val="0"/>
              </a:spcAft>
              <a:buClr>
                <a:schemeClr val="accent1"/>
              </a:buClr>
              <a:defRPr sz="3200">
                <a:solidFill>
                  <a:schemeClr val="tx1"/>
                </a:solidFill>
                <a:latin typeface="Arial" pitchFamily="34" charset="0"/>
              </a:defRPr>
            </a:lvl8pPr>
            <a:lvl9pPr marL="3886200" indent="-228600" algn="ctr" eaLnBrk="0" fontAlgn="base" hangingPunct="0">
              <a:lnSpc>
                <a:spcPct val="90000"/>
              </a:lnSpc>
              <a:spcBef>
                <a:spcPct val="50000"/>
              </a:spcBef>
              <a:spcAft>
                <a:spcPct val="0"/>
              </a:spcAft>
              <a:buClr>
                <a:schemeClr val="accent1"/>
              </a:buClr>
              <a:defRPr sz="3200">
                <a:solidFill>
                  <a:schemeClr val="tx1"/>
                </a:solidFill>
                <a:latin typeface="Arial" pitchFamily="34" charset="0"/>
              </a:defRPr>
            </a:lvl9pPr>
          </a:lstStyle>
          <a:p>
            <a:pPr eaLnBrk="1" hangingPunct="1"/>
            <a:r>
              <a:rPr lang="en-US" sz="750" b="1" dirty="0">
                <a:ea typeface="ＭＳ Ｐゴシック" pitchFamily="34" charset="-128"/>
                <a:cs typeface="Arial" pitchFamily="34" charset="0"/>
              </a:rPr>
              <a:t>Source: </a:t>
            </a:r>
            <a:r>
              <a:rPr lang="en-US" sz="750" b="1" dirty="0">
                <a:ea typeface="ＭＳ Ｐゴシック" pitchFamily="34" charset="-128"/>
                <a:cs typeface="Arial" pitchFamily="34" charset="0"/>
              </a:rPr>
              <a:t>CSC</a:t>
            </a:r>
            <a:endParaRPr lang="en-US" sz="750" b="1" dirty="0">
              <a:ea typeface="ＭＳ Ｐゴシック" pitchFamily="34" charset="-128"/>
              <a:cs typeface="Arial" pitchFamily="34" charset="0"/>
            </a:endParaRPr>
          </a:p>
        </p:txBody>
      </p:sp>
      <p:sp>
        <p:nvSpPr>
          <p:cNvPr id="231438" name="Text Box 14"/>
          <p:cNvSpPr txBox="1">
            <a:spLocks noChangeArrowheads="1"/>
          </p:cNvSpPr>
          <p:nvPr/>
        </p:nvSpPr>
        <p:spPr bwMode="auto">
          <a:xfrm>
            <a:off x="6137068" y="3712369"/>
            <a:ext cx="603050" cy="276999"/>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lgn="l">
              <a:lnSpc>
                <a:spcPct val="100000"/>
              </a:lnSpc>
              <a:spcBef>
                <a:spcPct val="0"/>
              </a:spcBef>
              <a:buClrTx/>
              <a:defRPr/>
            </a:pPr>
            <a:r>
              <a:rPr lang="en-US" sz="1200" b="1" dirty="0">
                <a:solidFill>
                  <a:schemeClr val="hlink"/>
                </a:solidFill>
                <a:latin typeface="Arial" charset="0"/>
                <a:cs typeface="Arial" charset="0"/>
              </a:rPr>
              <a:t>35 ZB</a:t>
            </a:r>
            <a:endParaRPr lang="en-US" sz="1200" b="1" dirty="0">
              <a:solidFill>
                <a:schemeClr val="hlink"/>
              </a:solidFill>
              <a:latin typeface="Arial" charset="0"/>
              <a:cs typeface="Arial" charset="0"/>
            </a:endParaRPr>
          </a:p>
        </p:txBody>
      </p:sp>
      <p:grpSp>
        <p:nvGrpSpPr>
          <p:cNvPr id="6152" name="Group 29"/>
          <p:cNvGrpSpPr>
            <a:grpSpLocks/>
          </p:cNvGrpSpPr>
          <p:nvPr/>
        </p:nvGrpSpPr>
        <p:grpSpPr bwMode="auto">
          <a:xfrm>
            <a:off x="1832373" y="3985022"/>
            <a:ext cx="5392340" cy="108347"/>
            <a:chOff x="579" y="3347"/>
            <a:chExt cx="4529" cy="91"/>
          </a:xfrm>
        </p:grpSpPr>
        <p:sp>
          <p:nvSpPr>
            <p:cNvPr id="6163" name="AutoShape 27"/>
            <p:cNvSpPr>
              <a:spLocks noChangeArrowheads="1"/>
            </p:cNvSpPr>
            <p:nvPr/>
          </p:nvSpPr>
          <p:spPr bwMode="auto">
            <a:xfrm rot="5400000">
              <a:off x="5013" y="3343"/>
              <a:ext cx="91" cy="99"/>
            </a:xfrm>
            <a:prstGeom prst="triangle">
              <a:avLst>
                <a:gd name="adj" fmla="val 50000"/>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l">
                <a:lnSpc>
                  <a:spcPct val="100000"/>
                </a:lnSpc>
                <a:spcBef>
                  <a:spcPct val="0"/>
                </a:spcBef>
                <a:buClrTx/>
              </a:pPr>
              <a:endParaRPr lang="en-US" sz="825" b="1">
                <a:solidFill>
                  <a:schemeClr val="bg1"/>
                </a:solidFill>
                <a:cs typeface="Arial" pitchFamily="34" charset="0"/>
              </a:endParaRPr>
            </a:p>
          </p:txBody>
        </p:sp>
        <p:sp>
          <p:nvSpPr>
            <p:cNvPr id="6164" name="Rectangle 28"/>
            <p:cNvSpPr>
              <a:spLocks noChangeArrowheads="1"/>
            </p:cNvSpPr>
            <p:nvPr/>
          </p:nvSpPr>
          <p:spPr bwMode="auto">
            <a:xfrm rot="5400000">
              <a:off x="2767" y="1176"/>
              <a:ext cx="56" cy="4431"/>
            </a:xfrm>
            <a:prstGeom prst="rect">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wrap="none" anchor="ctr"/>
            <a:lstStyle/>
            <a:p>
              <a:pPr algn="l">
                <a:lnSpc>
                  <a:spcPct val="100000"/>
                </a:lnSpc>
                <a:spcBef>
                  <a:spcPct val="0"/>
                </a:spcBef>
                <a:buClrTx/>
              </a:pPr>
              <a:endParaRPr lang="en-US" sz="825" b="1">
                <a:solidFill>
                  <a:schemeClr val="bg1"/>
                </a:solidFill>
                <a:cs typeface="Arial" pitchFamily="34" charset="0"/>
              </a:endParaRPr>
            </a:p>
          </p:txBody>
        </p:sp>
      </p:grpSp>
      <p:sp>
        <p:nvSpPr>
          <p:cNvPr id="6153" name="Oval 31"/>
          <p:cNvSpPr>
            <a:spLocks noChangeArrowheads="1"/>
          </p:cNvSpPr>
          <p:nvPr/>
        </p:nvSpPr>
        <p:spPr bwMode="auto">
          <a:xfrm>
            <a:off x="2308622" y="3450436"/>
            <a:ext cx="259766" cy="308364"/>
          </a:xfrm>
          <a:prstGeom prst="ellipse">
            <a:avLst/>
          </a:prstGeom>
          <a:solidFill>
            <a:schemeClr val="accent1"/>
          </a:solidFill>
          <a:ln w="19050"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a:solidFill>
                <a:schemeClr val="bg1"/>
              </a:solidFill>
              <a:cs typeface="Arial" pitchFamily="34" charset="0"/>
            </a:endParaRPr>
          </a:p>
        </p:txBody>
      </p:sp>
      <p:sp>
        <p:nvSpPr>
          <p:cNvPr id="6154" name="Oval 32"/>
          <p:cNvSpPr>
            <a:spLocks noChangeArrowheads="1"/>
          </p:cNvSpPr>
          <p:nvPr/>
        </p:nvSpPr>
        <p:spPr bwMode="auto">
          <a:xfrm>
            <a:off x="2681287" y="3381975"/>
            <a:ext cx="259766" cy="308364"/>
          </a:xfrm>
          <a:prstGeom prst="ellipse">
            <a:avLst/>
          </a:prstGeom>
          <a:solidFill>
            <a:schemeClr val="accent1"/>
          </a:solidFill>
          <a:ln w="28575"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a:solidFill>
                <a:schemeClr val="bg1"/>
              </a:solidFill>
              <a:cs typeface="Arial" pitchFamily="34" charset="0"/>
            </a:endParaRPr>
          </a:p>
        </p:txBody>
      </p:sp>
      <p:sp>
        <p:nvSpPr>
          <p:cNvPr id="6155" name="Oval 33"/>
          <p:cNvSpPr>
            <a:spLocks noChangeAspect="1" noChangeArrowheads="1"/>
          </p:cNvSpPr>
          <p:nvPr/>
        </p:nvSpPr>
        <p:spPr bwMode="auto">
          <a:xfrm>
            <a:off x="3190875" y="3244458"/>
            <a:ext cx="259766" cy="308364"/>
          </a:xfrm>
          <a:prstGeom prst="ellipse">
            <a:avLst/>
          </a:prstGeom>
          <a:solidFill>
            <a:schemeClr val="accent1"/>
          </a:solidFill>
          <a:ln w="38100"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a:solidFill>
                <a:schemeClr val="bg1"/>
              </a:solidFill>
              <a:cs typeface="Arial" pitchFamily="34" charset="0"/>
            </a:endParaRPr>
          </a:p>
        </p:txBody>
      </p:sp>
      <p:sp>
        <p:nvSpPr>
          <p:cNvPr id="6156" name="Oval 34"/>
          <p:cNvSpPr>
            <a:spLocks noChangeAspect="1" noChangeArrowheads="1"/>
          </p:cNvSpPr>
          <p:nvPr/>
        </p:nvSpPr>
        <p:spPr bwMode="auto">
          <a:xfrm>
            <a:off x="3975497" y="2970019"/>
            <a:ext cx="259766" cy="308364"/>
          </a:xfrm>
          <a:prstGeom prst="ellipse">
            <a:avLst/>
          </a:prstGeom>
          <a:solidFill>
            <a:schemeClr val="accent1"/>
          </a:solidFill>
          <a:ln w="57150"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a:solidFill>
                <a:schemeClr val="bg1"/>
              </a:solidFill>
              <a:cs typeface="Arial" pitchFamily="34" charset="0"/>
            </a:endParaRPr>
          </a:p>
        </p:txBody>
      </p:sp>
      <p:grpSp>
        <p:nvGrpSpPr>
          <p:cNvPr id="6157" name="Group 43"/>
          <p:cNvGrpSpPr>
            <a:grpSpLocks/>
          </p:cNvGrpSpPr>
          <p:nvPr/>
        </p:nvGrpSpPr>
        <p:grpSpPr bwMode="auto">
          <a:xfrm>
            <a:off x="5308998" y="2288384"/>
            <a:ext cx="2119313" cy="553642"/>
            <a:chOff x="3265" y="2030"/>
            <a:chExt cx="1780" cy="465"/>
          </a:xfrm>
        </p:grpSpPr>
        <p:sp>
          <p:nvSpPr>
            <p:cNvPr id="6161" name="Oval 35"/>
            <p:cNvSpPr>
              <a:spLocks noChangeAspect="1" noChangeArrowheads="1"/>
            </p:cNvSpPr>
            <p:nvPr/>
          </p:nvSpPr>
          <p:spPr bwMode="auto">
            <a:xfrm>
              <a:off x="3265" y="2142"/>
              <a:ext cx="218" cy="259"/>
            </a:xfrm>
            <a:prstGeom prst="ellipse">
              <a:avLst/>
            </a:prstGeom>
            <a:solidFill>
              <a:schemeClr val="accent1"/>
            </a:solidFill>
            <a:ln w="76200" algn="ctr">
              <a:solidFill>
                <a:srgbClr val="FFFFFF">
                  <a:alpha val="50195"/>
                </a:srgbClr>
              </a:solidFill>
              <a:round/>
              <a:headEnd/>
              <a:tailEnd/>
            </a:ln>
          </p:spPr>
          <p:txBody>
            <a:bodyPr wrap="none" anchor="ctr">
              <a:spAutoFit/>
            </a:bodyPr>
            <a:lstStyle/>
            <a:p>
              <a:pPr algn="l">
                <a:lnSpc>
                  <a:spcPct val="100000"/>
                </a:lnSpc>
                <a:spcBef>
                  <a:spcPct val="0"/>
                </a:spcBef>
                <a:buClrTx/>
              </a:pPr>
              <a:endParaRPr lang="en-US" sz="825" b="1">
                <a:solidFill>
                  <a:schemeClr val="bg1"/>
                </a:solidFill>
                <a:cs typeface="Arial" pitchFamily="34" charset="0"/>
              </a:endParaRPr>
            </a:p>
          </p:txBody>
        </p:sp>
        <p:sp>
          <p:nvSpPr>
            <p:cNvPr id="231440" name="Text Box 16"/>
            <p:cNvSpPr txBox="1">
              <a:spLocks noChangeArrowheads="1"/>
            </p:cNvSpPr>
            <p:nvPr/>
          </p:nvSpPr>
          <p:spPr bwMode="auto">
            <a:xfrm>
              <a:off x="3442" y="2030"/>
              <a:ext cx="1603" cy="46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square">
              <a:spAutoFit/>
            </a:bodyPr>
            <a:lstStyle/>
            <a:p>
              <a:pPr marL="257175" indent="-257175">
                <a:spcBef>
                  <a:spcPct val="0"/>
                </a:spcBef>
                <a:buFont typeface="Arial" panose="020B0604020202020204" pitchFamily="34" charset="0"/>
                <a:buChar char="•"/>
                <a:defRPr/>
              </a:pPr>
              <a:r>
                <a:rPr lang="en-US" sz="1500" b="1" dirty="0">
                  <a:solidFill>
                    <a:schemeClr val="bg1"/>
                  </a:solidFill>
                  <a:latin typeface="Arial" charset="0"/>
                  <a:cs typeface="Arial" charset="0"/>
                </a:rPr>
                <a:t>4300% increase yearly by 2020</a:t>
              </a:r>
            </a:p>
          </p:txBody>
        </p:sp>
      </p:grpSp>
      <p:sp>
        <p:nvSpPr>
          <p:cNvPr id="231469" name="Text Box 45"/>
          <p:cNvSpPr txBox="1">
            <a:spLocks noChangeArrowheads="1"/>
          </p:cNvSpPr>
          <p:nvPr/>
        </p:nvSpPr>
        <p:spPr bwMode="auto">
          <a:xfrm>
            <a:off x="1821656" y="4094560"/>
            <a:ext cx="486030" cy="253916"/>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lnSpc>
                <a:spcPct val="100000"/>
              </a:lnSpc>
              <a:spcBef>
                <a:spcPct val="0"/>
              </a:spcBef>
              <a:buClrTx/>
              <a:defRPr/>
            </a:pPr>
            <a:r>
              <a:rPr lang="en-US" sz="1050" dirty="0">
                <a:latin typeface="Arial" charset="0"/>
                <a:cs typeface="Arial" charset="0"/>
              </a:rPr>
              <a:t>2006</a:t>
            </a:r>
          </a:p>
        </p:txBody>
      </p:sp>
      <p:sp>
        <p:nvSpPr>
          <p:cNvPr id="231473" name="Text Box 49"/>
          <p:cNvSpPr txBox="1">
            <a:spLocks noChangeArrowheads="1"/>
          </p:cNvSpPr>
          <p:nvPr/>
        </p:nvSpPr>
        <p:spPr bwMode="auto">
          <a:xfrm>
            <a:off x="6190060" y="4094560"/>
            <a:ext cx="486030" cy="253916"/>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lnSpc>
                <a:spcPct val="100000"/>
              </a:lnSpc>
              <a:spcBef>
                <a:spcPct val="0"/>
              </a:spcBef>
              <a:buClrTx/>
              <a:defRPr/>
            </a:pPr>
            <a:r>
              <a:rPr lang="en-US" sz="1050" dirty="0">
                <a:latin typeface="Arial" charset="0"/>
                <a:cs typeface="Arial" charset="0"/>
              </a:rPr>
              <a:t>2020</a:t>
            </a:r>
            <a:endParaRPr lang="en-US" sz="1050" dirty="0">
              <a:latin typeface="Arial" charset="0"/>
              <a:cs typeface="Arial" charset="0"/>
            </a:endParaRPr>
          </a:p>
        </p:txBody>
      </p:sp>
      <p:sp>
        <p:nvSpPr>
          <p:cNvPr id="6160" name="Oval 50"/>
          <p:cNvSpPr>
            <a:spLocks noChangeAspect="1" noChangeArrowheads="1"/>
          </p:cNvSpPr>
          <p:nvPr/>
        </p:nvSpPr>
        <p:spPr bwMode="auto">
          <a:xfrm>
            <a:off x="2003822" y="3484369"/>
            <a:ext cx="259766" cy="308364"/>
          </a:xfrm>
          <a:prstGeom prst="ellipse">
            <a:avLst/>
          </a:prstGeom>
          <a:solidFill>
            <a:schemeClr val="accent1"/>
          </a:solidFill>
          <a:ln w="6350" algn="ctr">
            <a:solidFill>
              <a:schemeClr val="bg1">
                <a:alpha val="50195"/>
              </a:schemeClr>
            </a:solidFill>
            <a:round/>
            <a:headEnd/>
            <a:tailEnd/>
          </a:ln>
        </p:spPr>
        <p:txBody>
          <a:bodyPr wrap="none" anchor="ctr">
            <a:spAutoFit/>
          </a:bodyPr>
          <a:lstStyle/>
          <a:p>
            <a:pPr algn="l">
              <a:lnSpc>
                <a:spcPct val="100000"/>
              </a:lnSpc>
              <a:spcBef>
                <a:spcPct val="0"/>
              </a:spcBef>
              <a:buClrTx/>
            </a:pPr>
            <a:endParaRPr lang="en-US" sz="825" b="1">
              <a:solidFill>
                <a:schemeClr val="bg1"/>
              </a:solidFill>
              <a:cs typeface="Arial" pitchFamily="34" charset="0"/>
            </a:endParaRPr>
          </a:p>
        </p:txBody>
      </p:sp>
      <p:sp>
        <p:nvSpPr>
          <p:cNvPr id="21" name="Text Box 45"/>
          <p:cNvSpPr txBox="1">
            <a:spLocks noChangeArrowheads="1"/>
          </p:cNvSpPr>
          <p:nvPr/>
        </p:nvSpPr>
        <p:spPr bwMode="auto">
          <a:xfrm>
            <a:off x="1659687" y="1125468"/>
            <a:ext cx="3120085" cy="900246"/>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marL="214313" indent="-214313">
              <a:spcBef>
                <a:spcPct val="0"/>
              </a:spcBef>
              <a:buFont typeface="Arial" panose="020B0604020202020204" pitchFamily="34" charset="0"/>
              <a:buChar char="•"/>
              <a:defRPr/>
            </a:pPr>
            <a:r>
              <a:rPr lang="en-US" sz="1050" dirty="0" err="1">
                <a:latin typeface="Arial" charset="0"/>
                <a:cs typeface="Arial" charset="0"/>
              </a:rPr>
              <a:t>Exabytes</a:t>
            </a:r>
            <a:r>
              <a:rPr lang="en-US" sz="1050" dirty="0">
                <a:latin typeface="Arial" charset="0"/>
                <a:cs typeface="Arial" charset="0"/>
              </a:rPr>
              <a:t> get generated every day</a:t>
            </a:r>
          </a:p>
          <a:p>
            <a:pPr marL="214313" indent="-214313">
              <a:spcBef>
                <a:spcPct val="0"/>
              </a:spcBef>
              <a:buFont typeface="Arial" panose="020B0604020202020204" pitchFamily="34" charset="0"/>
              <a:buChar char="•"/>
              <a:defRPr/>
            </a:pPr>
            <a:r>
              <a:rPr lang="en-US" sz="1050" dirty="0">
                <a:latin typeface="Arial" charset="0"/>
                <a:cs typeface="Arial" charset="0"/>
              </a:rPr>
              <a:t>Over half the data was created the last 1 year</a:t>
            </a:r>
          </a:p>
          <a:p>
            <a:pPr marL="214313" indent="-214313">
              <a:spcBef>
                <a:spcPct val="0"/>
              </a:spcBef>
              <a:buFont typeface="Arial" panose="020B0604020202020204" pitchFamily="34" charset="0"/>
              <a:buChar char="•"/>
              <a:defRPr/>
            </a:pPr>
            <a:r>
              <a:rPr lang="en-US" sz="1050" dirty="0">
                <a:latin typeface="Arial" charset="0"/>
                <a:cs typeface="Arial" charset="0"/>
              </a:rPr>
              <a:t>Creation rate doubles every month</a:t>
            </a:r>
          </a:p>
          <a:p>
            <a:pPr marL="214313" indent="-214313">
              <a:spcBef>
                <a:spcPct val="0"/>
              </a:spcBef>
              <a:buFont typeface="Arial" panose="020B0604020202020204" pitchFamily="34" charset="0"/>
              <a:buChar char="•"/>
              <a:defRPr/>
            </a:pPr>
            <a:r>
              <a:rPr lang="en-US" sz="1050" dirty="0">
                <a:latin typeface="Arial" charset="0"/>
                <a:cs typeface="Arial" charset="0"/>
              </a:rPr>
              <a:t>70% generated by individuals</a:t>
            </a:r>
          </a:p>
          <a:p>
            <a:pPr marL="214313" indent="-214313">
              <a:spcBef>
                <a:spcPct val="0"/>
              </a:spcBef>
              <a:buFont typeface="Arial" panose="020B0604020202020204" pitchFamily="34" charset="0"/>
              <a:buChar char="•"/>
              <a:defRPr/>
            </a:pPr>
            <a:r>
              <a:rPr lang="en-US" sz="1050" dirty="0">
                <a:latin typeface="Arial" charset="0"/>
                <a:cs typeface="Arial" charset="0"/>
              </a:rPr>
              <a:t>BI usage increases exponentially as well</a:t>
            </a:r>
          </a:p>
        </p:txBody>
      </p:sp>
    </p:spTree>
    <p:extLst>
      <p:ext uri="{BB962C8B-B14F-4D97-AF65-F5344CB8AC3E}">
        <p14:creationId xmlns:p14="http://schemas.microsoft.com/office/powerpoint/2010/main" val="153686636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160"/>
                                        </p:tgtEl>
                                        <p:attrNameLst>
                                          <p:attrName>style.visibility</p:attrName>
                                        </p:attrNameLst>
                                      </p:cBhvr>
                                      <p:to>
                                        <p:strVal val="visible"/>
                                      </p:to>
                                    </p:set>
                                    <p:anim calcmode="lin" valueType="num">
                                      <p:cBhvr>
                                        <p:cTn id="7" dur="500" fill="hold"/>
                                        <p:tgtEl>
                                          <p:spTgt spid="6160"/>
                                        </p:tgtEl>
                                        <p:attrNameLst>
                                          <p:attrName>ppt_w</p:attrName>
                                        </p:attrNameLst>
                                      </p:cBhvr>
                                      <p:tavLst>
                                        <p:tav tm="0">
                                          <p:val>
                                            <p:fltVal val="0"/>
                                          </p:val>
                                        </p:tav>
                                        <p:tav tm="100000">
                                          <p:val>
                                            <p:strVal val="#ppt_w"/>
                                          </p:val>
                                        </p:tav>
                                      </p:tavLst>
                                    </p:anim>
                                    <p:anim calcmode="lin" valueType="num">
                                      <p:cBhvr>
                                        <p:cTn id="8" dur="500" fill="hold"/>
                                        <p:tgtEl>
                                          <p:spTgt spid="6160"/>
                                        </p:tgtEl>
                                        <p:attrNameLst>
                                          <p:attrName>ppt_h</p:attrName>
                                        </p:attrNameLst>
                                      </p:cBhvr>
                                      <p:tavLst>
                                        <p:tav tm="0">
                                          <p:val>
                                            <p:fltVal val="0"/>
                                          </p:val>
                                        </p:tav>
                                        <p:tav tm="100000">
                                          <p:val>
                                            <p:strVal val="#ppt_h"/>
                                          </p:val>
                                        </p:tav>
                                      </p:tavLst>
                                    </p:anim>
                                    <p:animEffect transition="in" filter="fade">
                                      <p:cBhvr>
                                        <p:cTn id="9" dur="500"/>
                                        <p:tgtEl>
                                          <p:spTgt spid="616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153"/>
                                        </p:tgtEl>
                                        <p:attrNameLst>
                                          <p:attrName>style.visibility</p:attrName>
                                        </p:attrNameLst>
                                      </p:cBhvr>
                                      <p:to>
                                        <p:strVal val="visible"/>
                                      </p:to>
                                    </p:set>
                                    <p:anim calcmode="lin" valueType="num">
                                      <p:cBhvr>
                                        <p:cTn id="14" dur="500" fill="hold"/>
                                        <p:tgtEl>
                                          <p:spTgt spid="6153"/>
                                        </p:tgtEl>
                                        <p:attrNameLst>
                                          <p:attrName>ppt_w</p:attrName>
                                        </p:attrNameLst>
                                      </p:cBhvr>
                                      <p:tavLst>
                                        <p:tav tm="0">
                                          <p:val>
                                            <p:fltVal val="0"/>
                                          </p:val>
                                        </p:tav>
                                        <p:tav tm="100000">
                                          <p:val>
                                            <p:strVal val="#ppt_w"/>
                                          </p:val>
                                        </p:tav>
                                      </p:tavLst>
                                    </p:anim>
                                    <p:anim calcmode="lin" valueType="num">
                                      <p:cBhvr>
                                        <p:cTn id="15" dur="500" fill="hold"/>
                                        <p:tgtEl>
                                          <p:spTgt spid="6153"/>
                                        </p:tgtEl>
                                        <p:attrNameLst>
                                          <p:attrName>ppt_h</p:attrName>
                                        </p:attrNameLst>
                                      </p:cBhvr>
                                      <p:tavLst>
                                        <p:tav tm="0">
                                          <p:val>
                                            <p:fltVal val="0"/>
                                          </p:val>
                                        </p:tav>
                                        <p:tav tm="100000">
                                          <p:val>
                                            <p:strVal val="#ppt_h"/>
                                          </p:val>
                                        </p:tav>
                                      </p:tavLst>
                                    </p:anim>
                                    <p:animEffect transition="in" filter="fade">
                                      <p:cBhvr>
                                        <p:cTn id="16" dur="500"/>
                                        <p:tgtEl>
                                          <p:spTgt spid="615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154"/>
                                        </p:tgtEl>
                                        <p:attrNameLst>
                                          <p:attrName>style.visibility</p:attrName>
                                        </p:attrNameLst>
                                      </p:cBhvr>
                                      <p:to>
                                        <p:strVal val="visible"/>
                                      </p:to>
                                    </p:set>
                                    <p:anim calcmode="lin" valueType="num">
                                      <p:cBhvr>
                                        <p:cTn id="21" dur="500" fill="hold"/>
                                        <p:tgtEl>
                                          <p:spTgt spid="6154"/>
                                        </p:tgtEl>
                                        <p:attrNameLst>
                                          <p:attrName>ppt_w</p:attrName>
                                        </p:attrNameLst>
                                      </p:cBhvr>
                                      <p:tavLst>
                                        <p:tav tm="0">
                                          <p:val>
                                            <p:fltVal val="0"/>
                                          </p:val>
                                        </p:tav>
                                        <p:tav tm="100000">
                                          <p:val>
                                            <p:strVal val="#ppt_w"/>
                                          </p:val>
                                        </p:tav>
                                      </p:tavLst>
                                    </p:anim>
                                    <p:anim calcmode="lin" valueType="num">
                                      <p:cBhvr>
                                        <p:cTn id="22" dur="500" fill="hold"/>
                                        <p:tgtEl>
                                          <p:spTgt spid="6154"/>
                                        </p:tgtEl>
                                        <p:attrNameLst>
                                          <p:attrName>ppt_h</p:attrName>
                                        </p:attrNameLst>
                                      </p:cBhvr>
                                      <p:tavLst>
                                        <p:tav tm="0">
                                          <p:val>
                                            <p:fltVal val="0"/>
                                          </p:val>
                                        </p:tav>
                                        <p:tav tm="100000">
                                          <p:val>
                                            <p:strVal val="#ppt_h"/>
                                          </p:val>
                                        </p:tav>
                                      </p:tavLst>
                                    </p:anim>
                                    <p:animEffect transition="in" filter="fade">
                                      <p:cBhvr>
                                        <p:cTn id="23" dur="500"/>
                                        <p:tgtEl>
                                          <p:spTgt spid="615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155"/>
                                        </p:tgtEl>
                                        <p:attrNameLst>
                                          <p:attrName>style.visibility</p:attrName>
                                        </p:attrNameLst>
                                      </p:cBhvr>
                                      <p:to>
                                        <p:strVal val="visible"/>
                                      </p:to>
                                    </p:set>
                                    <p:anim calcmode="lin" valueType="num">
                                      <p:cBhvr>
                                        <p:cTn id="28" dur="500" fill="hold"/>
                                        <p:tgtEl>
                                          <p:spTgt spid="6155"/>
                                        </p:tgtEl>
                                        <p:attrNameLst>
                                          <p:attrName>ppt_w</p:attrName>
                                        </p:attrNameLst>
                                      </p:cBhvr>
                                      <p:tavLst>
                                        <p:tav tm="0">
                                          <p:val>
                                            <p:fltVal val="0"/>
                                          </p:val>
                                        </p:tav>
                                        <p:tav tm="100000">
                                          <p:val>
                                            <p:strVal val="#ppt_w"/>
                                          </p:val>
                                        </p:tav>
                                      </p:tavLst>
                                    </p:anim>
                                    <p:anim calcmode="lin" valueType="num">
                                      <p:cBhvr>
                                        <p:cTn id="29" dur="500" fill="hold"/>
                                        <p:tgtEl>
                                          <p:spTgt spid="6155"/>
                                        </p:tgtEl>
                                        <p:attrNameLst>
                                          <p:attrName>ppt_h</p:attrName>
                                        </p:attrNameLst>
                                      </p:cBhvr>
                                      <p:tavLst>
                                        <p:tav tm="0">
                                          <p:val>
                                            <p:fltVal val="0"/>
                                          </p:val>
                                        </p:tav>
                                        <p:tav tm="100000">
                                          <p:val>
                                            <p:strVal val="#ppt_h"/>
                                          </p:val>
                                        </p:tav>
                                      </p:tavLst>
                                    </p:anim>
                                    <p:animEffect transition="in" filter="fade">
                                      <p:cBhvr>
                                        <p:cTn id="30" dur="500"/>
                                        <p:tgtEl>
                                          <p:spTgt spid="615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156"/>
                                        </p:tgtEl>
                                        <p:attrNameLst>
                                          <p:attrName>style.visibility</p:attrName>
                                        </p:attrNameLst>
                                      </p:cBhvr>
                                      <p:to>
                                        <p:strVal val="visible"/>
                                      </p:to>
                                    </p:set>
                                    <p:anim calcmode="lin" valueType="num">
                                      <p:cBhvr>
                                        <p:cTn id="35" dur="500" fill="hold"/>
                                        <p:tgtEl>
                                          <p:spTgt spid="6156"/>
                                        </p:tgtEl>
                                        <p:attrNameLst>
                                          <p:attrName>ppt_w</p:attrName>
                                        </p:attrNameLst>
                                      </p:cBhvr>
                                      <p:tavLst>
                                        <p:tav tm="0">
                                          <p:val>
                                            <p:fltVal val="0"/>
                                          </p:val>
                                        </p:tav>
                                        <p:tav tm="100000">
                                          <p:val>
                                            <p:strVal val="#ppt_w"/>
                                          </p:val>
                                        </p:tav>
                                      </p:tavLst>
                                    </p:anim>
                                    <p:anim calcmode="lin" valueType="num">
                                      <p:cBhvr>
                                        <p:cTn id="36" dur="500" fill="hold"/>
                                        <p:tgtEl>
                                          <p:spTgt spid="6156"/>
                                        </p:tgtEl>
                                        <p:attrNameLst>
                                          <p:attrName>ppt_h</p:attrName>
                                        </p:attrNameLst>
                                      </p:cBhvr>
                                      <p:tavLst>
                                        <p:tav tm="0">
                                          <p:val>
                                            <p:fltVal val="0"/>
                                          </p:val>
                                        </p:tav>
                                        <p:tav tm="100000">
                                          <p:val>
                                            <p:strVal val="#ppt_h"/>
                                          </p:val>
                                        </p:tav>
                                      </p:tavLst>
                                    </p:anim>
                                    <p:animEffect transition="in" filter="fade">
                                      <p:cBhvr>
                                        <p:cTn id="37" dur="500"/>
                                        <p:tgtEl>
                                          <p:spTgt spid="615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157"/>
                                        </p:tgtEl>
                                        <p:attrNameLst>
                                          <p:attrName>style.visibility</p:attrName>
                                        </p:attrNameLst>
                                      </p:cBhvr>
                                      <p:to>
                                        <p:strVal val="visible"/>
                                      </p:to>
                                    </p:set>
                                    <p:anim calcmode="lin" valueType="num">
                                      <p:cBhvr>
                                        <p:cTn id="42" dur="500" fill="hold"/>
                                        <p:tgtEl>
                                          <p:spTgt spid="6157"/>
                                        </p:tgtEl>
                                        <p:attrNameLst>
                                          <p:attrName>ppt_w</p:attrName>
                                        </p:attrNameLst>
                                      </p:cBhvr>
                                      <p:tavLst>
                                        <p:tav tm="0">
                                          <p:val>
                                            <p:fltVal val="0"/>
                                          </p:val>
                                        </p:tav>
                                        <p:tav tm="100000">
                                          <p:val>
                                            <p:strVal val="#ppt_w"/>
                                          </p:val>
                                        </p:tav>
                                      </p:tavLst>
                                    </p:anim>
                                    <p:anim calcmode="lin" valueType="num">
                                      <p:cBhvr>
                                        <p:cTn id="43" dur="500" fill="hold"/>
                                        <p:tgtEl>
                                          <p:spTgt spid="6157"/>
                                        </p:tgtEl>
                                        <p:attrNameLst>
                                          <p:attrName>ppt_h</p:attrName>
                                        </p:attrNameLst>
                                      </p:cBhvr>
                                      <p:tavLst>
                                        <p:tav tm="0">
                                          <p:val>
                                            <p:fltVal val="0"/>
                                          </p:val>
                                        </p:tav>
                                        <p:tav tm="100000">
                                          <p:val>
                                            <p:strVal val="#ppt_h"/>
                                          </p:val>
                                        </p:tav>
                                      </p:tavLst>
                                    </p:anim>
                                    <p:animEffect transition="in" filter="fade">
                                      <p:cBhvr>
                                        <p:cTn id="44" dur="500"/>
                                        <p:tgtEl>
                                          <p:spTgt spid="6157"/>
                                        </p:tgtEl>
                                      </p:cBhvr>
                                    </p:animEffect>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231438"/>
                                        </p:tgtEl>
                                        <p:attrNameLst>
                                          <p:attrName>style.visibility</p:attrName>
                                        </p:attrNameLst>
                                      </p:cBhvr>
                                      <p:to>
                                        <p:strVal val="visible"/>
                                      </p:to>
                                    </p:set>
                                    <p:animEffect transition="in" filter="fade">
                                      <p:cBhvr>
                                        <p:cTn id="49" dur="2000"/>
                                        <p:tgtEl>
                                          <p:spTgt spid="231438"/>
                                        </p:tgtEl>
                                      </p:cBhvr>
                                    </p:animEffect>
                                    <p:anim calcmode="lin" valueType="num">
                                      <p:cBhvr>
                                        <p:cTn id="50" dur="2000" fill="hold"/>
                                        <p:tgtEl>
                                          <p:spTgt spid="231438"/>
                                        </p:tgtEl>
                                        <p:attrNameLst>
                                          <p:attrName>ppt_w</p:attrName>
                                        </p:attrNameLst>
                                      </p:cBhvr>
                                      <p:tavLst>
                                        <p:tav tm="0" fmla="#ppt_w*sin(2.5*pi*$)">
                                          <p:val>
                                            <p:fltVal val="0"/>
                                          </p:val>
                                        </p:tav>
                                        <p:tav tm="100000">
                                          <p:val>
                                            <p:fltVal val="1"/>
                                          </p:val>
                                        </p:tav>
                                      </p:tavLst>
                                    </p:anim>
                                    <p:anim calcmode="lin" valueType="num">
                                      <p:cBhvr>
                                        <p:cTn id="51" dur="2000" fill="hold"/>
                                        <p:tgtEl>
                                          <p:spTgt spid="2314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8" grpId="0"/>
      <p:bldP spid="6153" grpId="0" animBg="1"/>
      <p:bldP spid="6154" grpId="0" animBg="1"/>
      <p:bldP spid="6155" grpId="0" animBg="1"/>
      <p:bldP spid="6156" grpId="0" animBg="1"/>
      <p:bldP spid="616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Scatter with </a:t>
            </a:r>
            <a:r>
              <a:rPr lang="en" dirty="0" smtClean="0"/>
              <a:t>smoother</a:t>
            </a:r>
            <a:endParaRPr lang="en" dirty="0"/>
          </a:p>
        </p:txBody>
      </p:sp>
      <p:pic>
        <p:nvPicPr>
          <p:cNvPr id="150" name="Shape 150"/>
          <p:cNvPicPr preferRelativeResize="0"/>
          <p:nvPr/>
        </p:nvPicPr>
        <p:blipFill>
          <a:blip r:embed="rId3">
            <a:alphaModFix/>
          </a:blip>
          <a:stretch>
            <a:fillRect/>
          </a:stretch>
        </p:blipFill>
        <p:spPr>
          <a:xfrm>
            <a:off x="1225650" y="1372300"/>
            <a:ext cx="6038850" cy="36004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914400" y="205975"/>
            <a:ext cx="8229600" cy="994200"/>
          </a:xfrm>
          <a:prstGeom prst="rect">
            <a:avLst/>
          </a:prstGeom>
        </p:spPr>
        <p:txBody>
          <a:bodyPr lIns="91425" tIns="91425" rIns="91425" bIns="91425" anchor="b" anchorCtr="0">
            <a:noAutofit/>
          </a:bodyPr>
          <a:lstStyle/>
          <a:p>
            <a:pPr>
              <a:spcBef>
                <a:spcPts val="0"/>
              </a:spcBef>
              <a:buNone/>
            </a:pPr>
            <a:r>
              <a:rPr lang="en" sz="3600" dirty="0"/>
              <a:t>Interesting baseball plot with </a:t>
            </a:r>
            <a:r>
              <a:rPr lang="en" sz="3600" dirty="0" smtClean="0"/>
              <a:t>smoother</a:t>
            </a:r>
            <a:endParaRPr lang="en" sz="3600" dirty="0"/>
          </a:p>
        </p:txBody>
      </p:sp>
      <p:pic>
        <p:nvPicPr>
          <p:cNvPr id="156" name="Shape 156"/>
          <p:cNvPicPr preferRelativeResize="0"/>
          <p:nvPr/>
        </p:nvPicPr>
        <p:blipFill>
          <a:blip r:embed="rId3">
            <a:alphaModFix/>
          </a:blip>
          <a:stretch>
            <a:fillRect/>
          </a:stretch>
        </p:blipFill>
        <p:spPr>
          <a:xfrm>
            <a:off x="1347150" y="1200175"/>
            <a:ext cx="6368100" cy="3796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Most of our time and effort manipulating data</a:t>
            </a:r>
          </a:p>
          <a:p>
            <a:pPr marL="457200" lvl="0" indent="-431800" rtl="0">
              <a:lnSpc>
                <a:spcPct val="150000"/>
              </a:lnSpc>
              <a:spcBef>
                <a:spcPts val="0"/>
              </a:spcBef>
              <a:buClr>
                <a:schemeClr val="dk2"/>
              </a:buClr>
              <a:buSzPct val="100000"/>
              <a:buFont typeface="Arial"/>
              <a:buChar char="●"/>
            </a:pPr>
            <a:r>
              <a:rPr lang="en" dirty="0"/>
              <a:t>Why</a:t>
            </a:r>
          </a:p>
          <a:p>
            <a:pPr marL="914400" lvl="1" indent="-406400" rtl="0">
              <a:lnSpc>
                <a:spcPct val="150000"/>
              </a:lnSpc>
              <a:spcBef>
                <a:spcPts val="0"/>
              </a:spcBef>
              <a:buClr>
                <a:schemeClr val="dk2"/>
              </a:buClr>
              <a:buSzPct val="87500"/>
              <a:buFont typeface="Courier New"/>
              <a:buChar char="o"/>
            </a:pPr>
            <a:r>
              <a:rPr lang="en" dirty="0"/>
              <a:t>Fixing data</a:t>
            </a:r>
          </a:p>
          <a:p>
            <a:pPr marL="914400" lvl="1" indent="-431800" rtl="0">
              <a:lnSpc>
                <a:spcPct val="150000"/>
              </a:lnSpc>
              <a:spcBef>
                <a:spcPts val="0"/>
              </a:spcBef>
              <a:buClr>
                <a:schemeClr val="dk2"/>
              </a:buClr>
              <a:buSzPct val="100000"/>
              <a:buFont typeface="Courier New"/>
              <a:buChar char="o"/>
            </a:pPr>
            <a:r>
              <a:rPr lang="en" dirty="0"/>
              <a:t>Aggregation</a:t>
            </a:r>
          </a:p>
          <a:p>
            <a:pPr marL="914400" lvl="1" indent="-431800" rtl="0">
              <a:lnSpc>
                <a:spcPct val="150000"/>
              </a:lnSpc>
              <a:spcBef>
                <a:spcPts val="0"/>
              </a:spcBef>
              <a:buClr>
                <a:schemeClr val="dk2"/>
              </a:buClr>
              <a:buSzPct val="100000"/>
              <a:buFont typeface="Courier New"/>
              <a:buChar char="o"/>
            </a:pPr>
            <a:r>
              <a:rPr lang="en" dirty="0"/>
              <a:t>Discretization</a:t>
            </a:r>
          </a:p>
          <a:p>
            <a:pPr marL="457200" lvl="0" indent="-431800">
              <a:lnSpc>
                <a:spcPct val="150000"/>
              </a:lnSpc>
              <a:spcBef>
                <a:spcPts val="0"/>
              </a:spcBef>
              <a:buClr>
                <a:schemeClr val="dk2"/>
              </a:buClr>
              <a:buSzPct val="100000"/>
              <a:buFont typeface="Arial"/>
              <a:buChar char="●"/>
            </a:pPr>
            <a:r>
              <a:rPr lang="en" dirty="0"/>
              <a:t>dplyr package</a:t>
            </a:r>
          </a:p>
        </p:txBody>
      </p:sp>
      <p:sp>
        <p:nvSpPr>
          <p:cNvPr id="162" name="Shape 162"/>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A diversion for data munging</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Shape 168"/>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Why put plots on maps?</a:t>
            </a:r>
          </a:p>
          <a:p>
            <a:pPr marL="757238" lvl="1" indent="-431800">
              <a:lnSpc>
                <a:spcPct val="150000"/>
              </a:lnSpc>
              <a:buClr>
                <a:schemeClr val="dk2"/>
              </a:buClr>
              <a:buSzPct val="100000"/>
              <a:buFont typeface="Courier New" panose="02070309020205020404" pitchFamily="49" charset="0"/>
              <a:buChar char="o"/>
            </a:pPr>
            <a:r>
              <a:rPr lang="en" dirty="0"/>
              <a:t>They are fun</a:t>
            </a:r>
          </a:p>
          <a:p>
            <a:pPr marL="757238" lvl="1" indent="-431800">
              <a:lnSpc>
                <a:spcPct val="150000"/>
              </a:lnSpc>
              <a:buClr>
                <a:schemeClr val="dk2"/>
              </a:buClr>
              <a:buSzPct val="100000"/>
              <a:buFont typeface="Courier New" panose="02070309020205020404" pitchFamily="49" charset="0"/>
              <a:buChar char="o"/>
            </a:pPr>
            <a:r>
              <a:rPr lang="en" dirty="0"/>
              <a:t>Quickly display data with geographic context</a:t>
            </a:r>
          </a:p>
          <a:p>
            <a:pPr marL="457200" lvl="0" indent="-431800">
              <a:lnSpc>
                <a:spcPct val="150000"/>
              </a:lnSpc>
              <a:spcBef>
                <a:spcPts val="0"/>
              </a:spcBef>
              <a:buClr>
                <a:schemeClr val="dk2"/>
              </a:buClr>
              <a:buSzPct val="100000"/>
              <a:buFont typeface="Arial"/>
              <a:buChar char="●"/>
            </a:pPr>
            <a:r>
              <a:rPr lang="en" dirty="0"/>
              <a:t>Demo</a:t>
            </a:r>
          </a:p>
        </p:txBody>
      </p:sp>
      <p:sp>
        <p:nvSpPr>
          <p:cNvPr id="167" name="Shape 16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Maps</a:t>
            </a:r>
          </a:p>
        </p:txBody>
      </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Simple Map</a:t>
            </a:r>
          </a:p>
        </p:txBody>
      </p:sp>
      <p:pic>
        <p:nvPicPr>
          <p:cNvPr id="174" name="Shape 174"/>
          <p:cNvPicPr preferRelativeResize="0"/>
          <p:nvPr/>
        </p:nvPicPr>
        <p:blipFill>
          <a:blip r:embed="rId3">
            <a:alphaModFix/>
          </a:blip>
          <a:stretch>
            <a:fillRect/>
          </a:stretch>
        </p:blipFill>
        <p:spPr>
          <a:xfrm>
            <a:off x="1215525" y="1306650"/>
            <a:ext cx="6400800"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Based on ggplot and Internet mapping APIs</a:t>
            </a:r>
          </a:p>
          <a:p>
            <a:pPr marL="457200" lvl="0" indent="-431800" rtl="0">
              <a:lnSpc>
                <a:spcPct val="150000"/>
              </a:lnSpc>
              <a:spcBef>
                <a:spcPts val="0"/>
              </a:spcBef>
              <a:buClr>
                <a:schemeClr val="dk2"/>
              </a:buClr>
              <a:buSzPct val="100000"/>
              <a:buFont typeface="Arial"/>
              <a:buChar char="●"/>
            </a:pPr>
            <a:r>
              <a:rPr lang="en" dirty="0"/>
              <a:t>Give context to your data</a:t>
            </a:r>
          </a:p>
          <a:p>
            <a:pPr marL="457200" lvl="0" indent="-431800">
              <a:lnSpc>
                <a:spcPct val="150000"/>
              </a:lnSpc>
              <a:spcBef>
                <a:spcPts val="0"/>
              </a:spcBef>
              <a:buClr>
                <a:schemeClr val="dk2"/>
              </a:buClr>
              <a:buSzPct val="100000"/>
              <a:buFont typeface="Arial"/>
              <a:buChar char="●"/>
            </a:pPr>
            <a:r>
              <a:rPr lang="en" dirty="0"/>
              <a:t>geocode() function for finding latitude/longitude</a:t>
            </a:r>
          </a:p>
        </p:txBody>
      </p:sp>
      <p:sp>
        <p:nvSpPr>
          <p:cNvPr id="180" name="Shape 18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“Real maps” with ggmap</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914400" y="172727"/>
            <a:ext cx="8229600" cy="994200"/>
          </a:xfrm>
          <a:prstGeom prst="rect">
            <a:avLst/>
          </a:prstGeom>
        </p:spPr>
        <p:txBody>
          <a:bodyPr lIns="91425" tIns="91425" rIns="91425" bIns="91425" anchor="b" anchorCtr="0">
            <a:noAutofit/>
          </a:bodyPr>
          <a:lstStyle/>
          <a:p>
            <a:pPr>
              <a:spcBef>
                <a:spcPts val="0"/>
              </a:spcBef>
              <a:buNone/>
            </a:pPr>
            <a:r>
              <a:rPr lang="en" sz="3200" dirty="0"/>
              <a:t>Location of Colorado Microbreweries</a:t>
            </a:r>
          </a:p>
        </p:txBody>
      </p:sp>
      <p:pic>
        <p:nvPicPr>
          <p:cNvPr id="186" name="Shape 186"/>
          <p:cNvPicPr preferRelativeResize="0"/>
          <p:nvPr/>
        </p:nvPicPr>
        <p:blipFill>
          <a:blip r:embed="rId3">
            <a:alphaModFix/>
          </a:blip>
          <a:stretch>
            <a:fillRect/>
          </a:stretch>
        </p:blipFill>
        <p:spPr>
          <a:xfrm>
            <a:off x="1519275" y="1367400"/>
            <a:ext cx="5495925" cy="3600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756458" y="205975"/>
            <a:ext cx="8229600" cy="994200"/>
          </a:xfrm>
          <a:prstGeom prst="rect">
            <a:avLst/>
          </a:prstGeom>
        </p:spPr>
        <p:txBody>
          <a:bodyPr lIns="91425" tIns="91425" rIns="91425" bIns="91425" anchor="b" anchorCtr="0">
            <a:noAutofit/>
          </a:bodyPr>
          <a:lstStyle/>
          <a:p>
            <a:pPr>
              <a:spcBef>
                <a:spcPts val="0"/>
              </a:spcBef>
              <a:buNone/>
            </a:pPr>
            <a:r>
              <a:rPr lang="en" sz="3200" dirty="0"/>
              <a:t>Colorado Microbrewery Count by City</a:t>
            </a:r>
          </a:p>
        </p:txBody>
      </p:sp>
      <p:pic>
        <p:nvPicPr>
          <p:cNvPr id="192" name="Shape 192"/>
          <p:cNvPicPr preferRelativeResize="0"/>
          <p:nvPr/>
        </p:nvPicPr>
        <p:blipFill>
          <a:blip r:embed="rId3">
            <a:alphaModFix/>
          </a:blip>
          <a:stretch>
            <a:fillRect/>
          </a:stretch>
        </p:blipFill>
        <p:spPr>
          <a:xfrm>
            <a:off x="1620525" y="1200175"/>
            <a:ext cx="5495925" cy="36004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smtClean="0"/>
              <a:t>ggvis</a:t>
            </a:r>
            <a:endParaRPr lang="en" dirty="0"/>
          </a:p>
          <a:p>
            <a:pPr marL="457200" lvl="0" indent="-431800" rtl="0">
              <a:lnSpc>
                <a:spcPct val="150000"/>
              </a:lnSpc>
              <a:spcBef>
                <a:spcPts val="0"/>
              </a:spcBef>
              <a:buClr>
                <a:schemeClr val="dk2"/>
              </a:buClr>
              <a:buSzPct val="100000"/>
              <a:buFont typeface="Arial"/>
              <a:buChar char="●"/>
            </a:pPr>
            <a:r>
              <a:rPr lang="en" dirty="0"/>
              <a:t>Demo (if we have time)</a:t>
            </a:r>
          </a:p>
          <a:p>
            <a:pPr lvl="0">
              <a:spcBef>
                <a:spcPts val="0"/>
              </a:spcBef>
              <a:buNone/>
            </a:pPr>
            <a:endParaRPr dirty="0"/>
          </a:p>
        </p:txBody>
      </p:sp>
      <p:sp>
        <p:nvSpPr>
          <p:cNvPr id="198" name="Shape 198"/>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Demo R Interactive Plots</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0C7FAB7-A015-1C4E-BC6D-609B5E539335}" type="slidenum">
              <a:rPr lang="en-US" smtClean="0"/>
              <a:pPr/>
              <a:t>29</a:t>
            </a:fld>
            <a:endParaRPr lang="en-US" dirty="0"/>
          </a:p>
        </p:txBody>
      </p:sp>
      <p:pic>
        <p:nvPicPr>
          <p:cNvPr id="3" name="Picture 2"/>
          <p:cNvPicPr>
            <a:picLocks noChangeAspect="1"/>
          </p:cNvPicPr>
          <p:nvPr/>
        </p:nvPicPr>
        <p:blipFill>
          <a:blip r:embed="rId2"/>
          <a:stretch>
            <a:fillRect/>
          </a:stretch>
        </p:blipFill>
        <p:spPr>
          <a:xfrm>
            <a:off x="1991224" y="0"/>
            <a:ext cx="5625060" cy="6036399"/>
          </a:xfrm>
          <a:prstGeom prst="rect">
            <a:avLst/>
          </a:prstGeom>
        </p:spPr>
      </p:pic>
    </p:spTree>
    <p:extLst>
      <p:ext uri="{BB962C8B-B14F-4D97-AF65-F5344CB8AC3E}">
        <p14:creationId xmlns:p14="http://schemas.microsoft.com/office/powerpoint/2010/main" val="3529625423"/>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Learn a little about creating plots in R</a:t>
            </a:r>
          </a:p>
          <a:p>
            <a:pPr marL="914400" lvl="1" indent="-406400" rtl="0">
              <a:lnSpc>
                <a:spcPct val="150000"/>
              </a:lnSpc>
              <a:spcBef>
                <a:spcPts val="0"/>
              </a:spcBef>
              <a:buClr>
                <a:schemeClr val="dk2"/>
              </a:buClr>
              <a:buSzPct val="87500"/>
              <a:buFont typeface="Courier New"/>
              <a:buChar char="o"/>
            </a:pPr>
            <a:r>
              <a:rPr lang="en" dirty="0"/>
              <a:t>Boring presentation slides</a:t>
            </a:r>
          </a:p>
          <a:p>
            <a:pPr marL="914400" lvl="1" indent="-406400" rtl="0">
              <a:lnSpc>
                <a:spcPct val="150000"/>
              </a:lnSpc>
              <a:spcBef>
                <a:spcPts val="0"/>
              </a:spcBef>
              <a:buClr>
                <a:schemeClr val="dk2"/>
              </a:buClr>
              <a:buSzPct val="87500"/>
              <a:buFont typeface="Courier New"/>
              <a:buChar char="o"/>
            </a:pPr>
            <a:r>
              <a:rPr lang="en" dirty="0"/>
              <a:t>Demos</a:t>
            </a:r>
          </a:p>
          <a:p>
            <a:pPr marL="914400" lvl="1" indent="-406400" rtl="0">
              <a:lnSpc>
                <a:spcPct val="150000"/>
              </a:lnSpc>
              <a:spcBef>
                <a:spcPts val="0"/>
              </a:spcBef>
              <a:buClr>
                <a:schemeClr val="dk2"/>
              </a:buClr>
              <a:buSzPct val="87500"/>
              <a:buFont typeface="Courier New"/>
              <a:buChar char="o"/>
            </a:pPr>
            <a:r>
              <a:rPr lang="en" dirty="0"/>
              <a:t>Questions</a:t>
            </a:r>
          </a:p>
          <a:p>
            <a:pPr marL="457200" lvl="0" indent="-431800" rtl="0">
              <a:lnSpc>
                <a:spcPct val="150000"/>
              </a:lnSpc>
              <a:spcBef>
                <a:spcPts val="0"/>
              </a:spcBef>
              <a:buClr>
                <a:schemeClr val="dk2"/>
              </a:buClr>
              <a:buSzPct val="100000"/>
              <a:buFont typeface="Arial"/>
              <a:buChar char="●"/>
            </a:pPr>
            <a:r>
              <a:rPr lang="en" dirty="0"/>
              <a:t>Finish in time for lunch</a:t>
            </a:r>
          </a:p>
          <a:p>
            <a:pPr marL="457200" lvl="0" indent="0">
              <a:spcBef>
                <a:spcPts val="0"/>
              </a:spcBef>
              <a:buNone/>
            </a:pPr>
            <a:endParaRPr dirty="0"/>
          </a:p>
        </p:txBody>
      </p:sp>
      <p:sp>
        <p:nvSpPr>
          <p:cNvPr id="55" name="Shape 55"/>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Goals</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Trebuchet MS"/>
              <a:buAutoNum type="arabicPeriod"/>
            </a:pPr>
            <a:r>
              <a:rPr lang="en" sz="2400" dirty="0"/>
              <a:t>Chang, Winston. R Graphics Cookbook, 2013.</a:t>
            </a:r>
          </a:p>
          <a:p>
            <a:pPr marL="457200" lvl="0" indent="-381000" rtl="0">
              <a:spcBef>
                <a:spcPts val="0"/>
              </a:spcBef>
              <a:buClr>
                <a:schemeClr val="dk2"/>
              </a:buClr>
              <a:buSzPct val="100000"/>
              <a:buFont typeface="Trebuchet MS"/>
              <a:buAutoNum type="arabicPeriod"/>
            </a:pPr>
            <a:r>
              <a:rPr lang="en" sz="2400" dirty="0"/>
              <a:t>Rittman, Mark. Using Oracle R Enterprise to Analyze Large In-Database Datasets, 2014. URL http://www.rittmanmead.com/2014/03/using-oracle-r-enterprise-to-analyze-large-in-database-datasets/. </a:t>
            </a:r>
          </a:p>
          <a:p>
            <a:pPr marL="457200" lvl="0" indent="-381000">
              <a:spcBef>
                <a:spcPts val="0"/>
              </a:spcBef>
              <a:buClr>
                <a:schemeClr val="dk2"/>
              </a:buClr>
              <a:buSzPct val="100000"/>
              <a:buFont typeface="Trebuchet MS"/>
              <a:buAutoNum type="arabicPeriod"/>
            </a:pPr>
            <a:r>
              <a:rPr lang="en" sz="2400" dirty="0"/>
              <a:t>Wickham, Hadley. ggplot2: Elegant Graphics for Data Analysis (Use R!), 2009.</a:t>
            </a:r>
          </a:p>
        </p:txBody>
      </p:sp>
      <p:sp>
        <p:nvSpPr>
          <p:cNvPr id="210" name="Shape 21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References</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r>
              <a:rPr lang="en" sz="3000"/>
              <a:t>Contact: </a:t>
            </a:r>
          </a:p>
          <a:p>
            <a:pPr rtl="0">
              <a:spcBef>
                <a:spcPts val="0"/>
              </a:spcBef>
              <a:buNone/>
            </a:pPr>
            <a:r>
              <a:rPr lang="en" sz="3000" u="sng">
                <a:solidFill>
                  <a:schemeClr val="hlink"/>
                </a:solidFill>
                <a:hlinkClick r:id="rId3"/>
              </a:rPr>
              <a:t>gary.garrison@arisant.com</a:t>
            </a:r>
            <a:r>
              <a:rPr lang="en" sz="3000"/>
              <a:t> or </a:t>
            </a:r>
            <a:r>
              <a:rPr lang="en" sz="3000" u="sng">
                <a:solidFill>
                  <a:schemeClr val="hlink"/>
                </a:solidFill>
                <a:hlinkClick r:id="rId4"/>
              </a:rPr>
              <a:t>garrisongw@gmail.com</a:t>
            </a:r>
          </a:p>
          <a:p>
            <a:pPr rtl="0">
              <a:spcBef>
                <a:spcPts val="0"/>
              </a:spcBef>
              <a:buNone/>
            </a:pPr>
            <a:endParaRPr/>
          </a:p>
          <a:p>
            <a:pPr rtl="0">
              <a:spcBef>
                <a:spcPts val="0"/>
              </a:spcBef>
              <a:buNone/>
            </a:pPr>
            <a:r>
              <a:rPr lang="en" sz="3000"/>
              <a:t>Github Repository:</a:t>
            </a:r>
          </a:p>
          <a:p>
            <a:pPr>
              <a:spcBef>
                <a:spcPts val="0"/>
              </a:spcBef>
              <a:buNone/>
            </a:pPr>
            <a:r>
              <a:rPr lang="en" sz="3000"/>
              <a:t>https://github.com/gwgarrison/rmoug_2015</a:t>
            </a:r>
          </a:p>
        </p:txBody>
      </p:sp>
      <p:sp>
        <p:nvSpPr>
          <p:cNvPr id="216" name="Shape 21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Important Information</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Shape 61"/>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Briefly describe Oracle R Enterprise (ORE)</a:t>
            </a:r>
          </a:p>
          <a:p>
            <a:pPr marL="457200" lvl="0" indent="-431800" rtl="0">
              <a:lnSpc>
                <a:spcPct val="150000"/>
              </a:lnSpc>
              <a:spcBef>
                <a:spcPts val="0"/>
              </a:spcBef>
              <a:buClr>
                <a:schemeClr val="dk2"/>
              </a:buClr>
              <a:buSzPct val="100000"/>
              <a:buFont typeface="Arial"/>
              <a:buChar char="●"/>
            </a:pPr>
            <a:r>
              <a:rPr lang="en" dirty="0"/>
              <a:t>Exploratory plots in R</a:t>
            </a:r>
          </a:p>
          <a:p>
            <a:pPr marL="457200" lvl="0" indent="-431800" rtl="0">
              <a:lnSpc>
                <a:spcPct val="150000"/>
              </a:lnSpc>
              <a:spcBef>
                <a:spcPts val="0"/>
              </a:spcBef>
              <a:buClr>
                <a:schemeClr val="dk2"/>
              </a:buClr>
              <a:buSzPct val="100000"/>
              <a:buFont typeface="Arial"/>
              <a:buChar char="●"/>
            </a:pPr>
            <a:r>
              <a:rPr lang="en" dirty="0"/>
              <a:t>Map based plots with R</a:t>
            </a:r>
          </a:p>
          <a:p>
            <a:pPr marL="457200" lvl="0" indent="-431800">
              <a:lnSpc>
                <a:spcPct val="150000"/>
              </a:lnSpc>
              <a:spcBef>
                <a:spcPts val="0"/>
              </a:spcBef>
              <a:buClr>
                <a:schemeClr val="dk2"/>
              </a:buClr>
              <a:buSzPct val="100000"/>
              <a:buFont typeface="Arial"/>
              <a:buChar char="●"/>
            </a:pPr>
            <a:r>
              <a:rPr lang="en" dirty="0"/>
              <a:t>Interactive pots with </a:t>
            </a:r>
            <a:r>
              <a:rPr lang="en" dirty="0" smtClean="0"/>
              <a:t>R (if we have time)</a:t>
            </a:r>
            <a:endParaRPr lang="en" dirty="0"/>
          </a:p>
        </p:txBody>
      </p:sp>
      <p:sp>
        <p:nvSpPr>
          <p:cNvPr id="60" name="Shape 6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Agenda</a:t>
            </a: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Oracle Advanced Analytics Option ($$)</a:t>
            </a:r>
          </a:p>
          <a:p>
            <a:pPr marL="457200" lvl="0" indent="-431800" rtl="0">
              <a:lnSpc>
                <a:spcPct val="150000"/>
              </a:lnSpc>
              <a:spcBef>
                <a:spcPts val="0"/>
              </a:spcBef>
              <a:buClr>
                <a:schemeClr val="dk2"/>
              </a:buClr>
              <a:buSzPct val="100000"/>
              <a:buFont typeface="Arial"/>
              <a:buChar char="●"/>
            </a:pPr>
            <a:r>
              <a:rPr lang="en" dirty="0"/>
              <a:t>Integrates R with Oracle</a:t>
            </a:r>
          </a:p>
          <a:p>
            <a:pPr marL="457200" lvl="0" indent="-431800" rtl="0">
              <a:lnSpc>
                <a:spcPct val="150000"/>
              </a:lnSpc>
              <a:spcBef>
                <a:spcPts val="0"/>
              </a:spcBef>
              <a:buClr>
                <a:schemeClr val="dk2"/>
              </a:buClr>
              <a:buSzPct val="100000"/>
              <a:buFont typeface="Arial"/>
              <a:buChar char="●"/>
            </a:pPr>
            <a:r>
              <a:rPr lang="en" dirty="0"/>
              <a:t>Overcomes memory limitation of R</a:t>
            </a:r>
          </a:p>
          <a:p>
            <a:pPr marL="914400" lvl="1" indent="-406400" rtl="0">
              <a:lnSpc>
                <a:spcPct val="150000"/>
              </a:lnSpc>
              <a:spcBef>
                <a:spcPts val="0"/>
              </a:spcBef>
              <a:buClr>
                <a:schemeClr val="dk2"/>
              </a:buClr>
              <a:buSzPct val="87500"/>
              <a:buFont typeface="Courier New"/>
              <a:buChar char="o"/>
            </a:pPr>
            <a:r>
              <a:rPr lang="en" dirty="0"/>
              <a:t>Keep data in the database</a:t>
            </a:r>
          </a:p>
          <a:p>
            <a:pPr marL="914400" lvl="1" indent="-406400" rtl="0">
              <a:lnSpc>
                <a:spcPct val="150000"/>
              </a:lnSpc>
              <a:spcBef>
                <a:spcPts val="0"/>
              </a:spcBef>
              <a:buClr>
                <a:schemeClr val="dk2"/>
              </a:buClr>
              <a:buSzPct val="87500"/>
              <a:buFont typeface="Courier New"/>
              <a:buChar char="o"/>
            </a:pPr>
            <a:r>
              <a:rPr lang="en" dirty="0"/>
              <a:t>Run </a:t>
            </a:r>
            <a:r>
              <a:rPr lang="en" dirty="0" smtClean="0"/>
              <a:t>R </a:t>
            </a:r>
            <a:r>
              <a:rPr lang="en" dirty="0"/>
              <a:t>code on database server</a:t>
            </a:r>
          </a:p>
          <a:p>
            <a:pPr marL="457200" lvl="0" indent="-431800">
              <a:lnSpc>
                <a:spcPct val="150000"/>
              </a:lnSpc>
              <a:spcBef>
                <a:spcPts val="0"/>
              </a:spcBef>
              <a:buClr>
                <a:srgbClr val="FF0000"/>
              </a:buClr>
              <a:buSzPct val="100000"/>
              <a:buFont typeface="Arial"/>
              <a:buChar char="●"/>
            </a:pPr>
            <a:r>
              <a:rPr lang="en" dirty="0">
                <a:solidFill>
                  <a:srgbClr val="FF0000"/>
                </a:solidFill>
              </a:rPr>
              <a:t>Our focus will be on the R portion of ORE</a:t>
            </a:r>
          </a:p>
        </p:txBody>
      </p:sp>
      <p:sp>
        <p:nvSpPr>
          <p:cNvPr id="67" name="Shape 6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Oracle R Enterprise (ORE)</a:t>
            </a: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Shape 72"/>
          <p:cNvPicPr preferRelativeResize="0"/>
          <p:nvPr/>
        </p:nvPicPr>
        <p:blipFill>
          <a:blip r:embed="rId3">
            <a:alphaModFix/>
          </a:blip>
          <a:stretch>
            <a:fillRect/>
          </a:stretch>
        </p:blipFill>
        <p:spPr>
          <a:xfrm>
            <a:off x="2775225" y="1206200"/>
            <a:ext cx="3593550" cy="2731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Open Source environment for statistical computing</a:t>
            </a:r>
          </a:p>
          <a:p>
            <a:pPr marL="457200" lvl="0" indent="-431800" rtl="0">
              <a:lnSpc>
                <a:spcPct val="150000"/>
              </a:lnSpc>
              <a:spcBef>
                <a:spcPts val="0"/>
              </a:spcBef>
              <a:buClr>
                <a:schemeClr val="dk2"/>
              </a:buClr>
              <a:buSzPct val="100000"/>
              <a:buFont typeface="Arial"/>
              <a:buChar char="●"/>
            </a:pPr>
            <a:r>
              <a:rPr lang="en" dirty="0"/>
              <a:t>Inspired by S (Bell Labs)</a:t>
            </a:r>
          </a:p>
          <a:p>
            <a:pPr marL="457200" lvl="0" indent="-431800">
              <a:lnSpc>
                <a:spcPct val="150000"/>
              </a:lnSpc>
              <a:spcBef>
                <a:spcPts val="0"/>
              </a:spcBef>
              <a:buClr>
                <a:schemeClr val="dk2"/>
              </a:buClr>
              <a:buSzPct val="100000"/>
              <a:buFont typeface="Arial"/>
              <a:buChar char="●"/>
            </a:pPr>
            <a:r>
              <a:rPr lang="en" dirty="0"/>
              <a:t>Developed by Robert Gentleman and Ross Ihaka of the Statistics Department of the University of Auckland</a:t>
            </a:r>
          </a:p>
        </p:txBody>
      </p:sp>
      <p:sp>
        <p:nvSpPr>
          <p:cNvPr id="78" name="Shape 78"/>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What is R ?</a:t>
            </a: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Shape 84"/>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Cheap</a:t>
            </a:r>
          </a:p>
          <a:p>
            <a:pPr marL="914400" lvl="1" indent="-406400" rtl="0">
              <a:lnSpc>
                <a:spcPct val="150000"/>
              </a:lnSpc>
              <a:spcBef>
                <a:spcPts val="0"/>
              </a:spcBef>
              <a:buClr>
                <a:schemeClr val="dk2"/>
              </a:buClr>
              <a:buSzPct val="87500"/>
              <a:buFont typeface="Courier New"/>
              <a:buChar char="o"/>
            </a:pPr>
            <a:r>
              <a:rPr lang="en" dirty="0"/>
              <a:t>free</a:t>
            </a:r>
          </a:p>
          <a:p>
            <a:pPr marL="914400" lvl="1" indent="-406400" rtl="0">
              <a:lnSpc>
                <a:spcPct val="150000"/>
              </a:lnSpc>
              <a:spcBef>
                <a:spcPts val="0"/>
              </a:spcBef>
              <a:buClr>
                <a:schemeClr val="dk2"/>
              </a:buClr>
              <a:buSzPct val="87500"/>
              <a:buFont typeface="Courier New"/>
              <a:buChar char="o"/>
            </a:pPr>
            <a:r>
              <a:rPr lang="en" dirty="0"/>
              <a:t>most popular development tool (RStudio) is free</a:t>
            </a:r>
          </a:p>
          <a:p>
            <a:pPr marL="457200" lvl="0" indent="-431800" rtl="0">
              <a:lnSpc>
                <a:spcPct val="150000"/>
              </a:lnSpc>
              <a:spcBef>
                <a:spcPts val="0"/>
              </a:spcBef>
              <a:buClr>
                <a:schemeClr val="dk2"/>
              </a:buClr>
              <a:buSzPct val="100000"/>
              <a:buFont typeface="Arial"/>
              <a:buChar char="●"/>
            </a:pPr>
            <a:r>
              <a:rPr lang="en" dirty="0"/>
              <a:t>Powerful</a:t>
            </a:r>
          </a:p>
          <a:p>
            <a:pPr marL="914400" lvl="1" indent="-406400" rtl="0">
              <a:lnSpc>
                <a:spcPct val="150000"/>
              </a:lnSpc>
              <a:spcBef>
                <a:spcPts val="0"/>
              </a:spcBef>
              <a:buClr>
                <a:schemeClr val="dk2"/>
              </a:buClr>
              <a:buSzPct val="87500"/>
              <a:buFont typeface="Courier New"/>
              <a:buChar char="o"/>
            </a:pPr>
            <a:r>
              <a:rPr lang="en" dirty="0"/>
              <a:t>Over 6000 packages on Comprehensive R Archive Network (CRAN)</a:t>
            </a:r>
          </a:p>
          <a:p>
            <a:pPr marL="457200" lvl="0" indent="-431800" rtl="0">
              <a:lnSpc>
                <a:spcPct val="150000"/>
              </a:lnSpc>
              <a:spcBef>
                <a:spcPts val="0"/>
              </a:spcBef>
              <a:buClr>
                <a:schemeClr val="dk2"/>
              </a:buClr>
              <a:buSzPct val="100000"/>
              <a:buFont typeface="Arial"/>
              <a:buChar char="●"/>
            </a:pPr>
            <a:r>
              <a:rPr lang="en" dirty="0"/>
              <a:t>Popular</a:t>
            </a:r>
          </a:p>
          <a:p>
            <a:pPr marL="457200" lvl="0" indent="0" rtl="0">
              <a:spcBef>
                <a:spcPts val="0"/>
              </a:spcBef>
              <a:buNone/>
            </a:pPr>
            <a:endParaRPr dirty="0"/>
          </a:p>
          <a:p>
            <a:pPr lvl="0">
              <a:spcBef>
                <a:spcPts val="0"/>
              </a:spcBef>
              <a:buNone/>
            </a:pPr>
            <a:endParaRPr dirty="0"/>
          </a:p>
        </p:txBody>
      </p:sp>
      <p:sp>
        <p:nvSpPr>
          <p:cNvPr id="83" name="Shape 8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Why use R?</a:t>
            </a: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457200" lvl="0" indent="-431800" rtl="0">
              <a:lnSpc>
                <a:spcPct val="150000"/>
              </a:lnSpc>
              <a:spcBef>
                <a:spcPts val="0"/>
              </a:spcBef>
              <a:buClr>
                <a:schemeClr val="dk2"/>
              </a:buClr>
              <a:buSzPct val="100000"/>
              <a:buFont typeface="Arial"/>
              <a:buChar char="●"/>
            </a:pPr>
            <a:r>
              <a:rPr lang="en" dirty="0"/>
              <a:t>Classes</a:t>
            </a:r>
          </a:p>
          <a:p>
            <a:pPr marL="457200" lvl="0" indent="-431800" rtl="0">
              <a:lnSpc>
                <a:spcPct val="150000"/>
              </a:lnSpc>
              <a:spcBef>
                <a:spcPts val="0"/>
              </a:spcBef>
              <a:buClr>
                <a:schemeClr val="dk2"/>
              </a:buClr>
              <a:buSzPct val="100000"/>
              <a:buFont typeface="Arial"/>
              <a:buChar char="●"/>
            </a:pPr>
            <a:r>
              <a:rPr lang="en" dirty="0"/>
              <a:t>Other sources</a:t>
            </a:r>
          </a:p>
          <a:p>
            <a:pPr marL="457200" lvl="0" indent="-431800" rtl="0">
              <a:lnSpc>
                <a:spcPct val="150000"/>
              </a:lnSpc>
              <a:spcBef>
                <a:spcPts val="0"/>
              </a:spcBef>
              <a:buClr>
                <a:schemeClr val="dk2"/>
              </a:buClr>
              <a:buSzPct val="100000"/>
              <a:buFont typeface="Arial"/>
              <a:buChar char="●"/>
            </a:pPr>
            <a:r>
              <a:rPr lang="en" dirty="0"/>
              <a:t>Application help</a:t>
            </a:r>
          </a:p>
          <a:p>
            <a:pPr marL="914400" lvl="1" indent="-406400" rtl="0">
              <a:lnSpc>
                <a:spcPct val="150000"/>
              </a:lnSpc>
              <a:spcBef>
                <a:spcPts val="0"/>
              </a:spcBef>
              <a:buClr>
                <a:schemeClr val="dk2"/>
              </a:buClr>
              <a:buSzPct val="87500"/>
              <a:buFont typeface="Courier New"/>
              <a:buChar char="o"/>
            </a:pPr>
            <a:r>
              <a:rPr lang="en" dirty="0"/>
              <a:t>?&lt;function&gt;, &lt;dataset&gt;, etc.</a:t>
            </a:r>
          </a:p>
          <a:p>
            <a:pPr marL="914400" lvl="1" indent="-406400" rtl="0">
              <a:lnSpc>
                <a:spcPct val="150000"/>
              </a:lnSpc>
              <a:spcBef>
                <a:spcPts val="0"/>
              </a:spcBef>
              <a:buClr>
                <a:schemeClr val="dk2"/>
              </a:buClr>
              <a:buSzPct val="87500"/>
              <a:buFont typeface="Courier New"/>
              <a:buChar char="o"/>
            </a:pPr>
            <a:r>
              <a:rPr lang="en" dirty="0"/>
              <a:t>??&lt;search term&gt;</a:t>
            </a:r>
          </a:p>
          <a:p>
            <a:pPr marL="914400" lvl="1" indent="-406400">
              <a:lnSpc>
                <a:spcPct val="150000"/>
              </a:lnSpc>
              <a:spcBef>
                <a:spcPts val="0"/>
              </a:spcBef>
              <a:buClr>
                <a:schemeClr val="dk2"/>
              </a:buClr>
              <a:buSzPct val="87500"/>
              <a:buFont typeface="Courier New"/>
              <a:buChar char="o"/>
            </a:pPr>
            <a:r>
              <a:rPr lang="en" dirty="0"/>
              <a:t>example(&lt;function&gt;)</a:t>
            </a:r>
          </a:p>
        </p:txBody>
      </p:sp>
      <p:sp>
        <p:nvSpPr>
          <p:cNvPr id="90" name="Shape 9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Help with R (demo)</a:t>
            </a: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arisa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ata Warehousing and Big Data with Oracle 12c.pptx" id="{53EBE8D0-F7B3-4513-AD0C-634E3919B56F}" vid="{647484C1-46B0-46B1-A4F2-66F9A6C608E2}"/>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ata Warehousing and Big Data with Oracle 12c.pptx" id="{53EBE8D0-F7B3-4513-AD0C-634E3919B56F}" vid="{DD1C4C33-10D9-4567-A6B8-33CE5C5E55AD}"/>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ata Warehousing and Big Data with Oracle 12c.pptx" id="{53EBE8D0-F7B3-4513-AD0C-634E3919B56F}" vid="{7A4A122F-A944-40BA-842C-68B334B879FF}"/>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arisant_template</Template>
  <TotalTime>455</TotalTime>
  <Words>707</Words>
  <Application>Microsoft Office PowerPoint</Application>
  <PresentationFormat>On-screen Show (16:9)</PresentationFormat>
  <Paragraphs>136</Paragraphs>
  <Slides>31</Slides>
  <Notes>29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31</vt:i4>
      </vt:variant>
    </vt:vector>
  </HeadingPairs>
  <TitlesOfParts>
    <vt:vector size="41" baseType="lpstr">
      <vt:lpstr>ＭＳ Ｐゴシック</vt:lpstr>
      <vt:lpstr>Arial</vt:lpstr>
      <vt:lpstr>Calibri</vt:lpstr>
      <vt:lpstr>Courier New</vt:lpstr>
      <vt:lpstr>Times</vt:lpstr>
      <vt:lpstr>Times New Roman</vt:lpstr>
      <vt:lpstr>Trebuchet MS</vt:lpstr>
      <vt:lpstr>arisant_template</vt:lpstr>
      <vt:lpstr>1_Office Theme</vt:lpstr>
      <vt:lpstr>2_Office Theme</vt:lpstr>
      <vt:lpstr>Slapping Some Lipstick on the Big Data Pig: Visualize Voluminous Quantities of Data with Oracle R Enterprise </vt:lpstr>
      <vt:lpstr>More data than ever…</vt:lpstr>
      <vt:lpstr>Goals</vt:lpstr>
      <vt:lpstr>Agenda</vt:lpstr>
      <vt:lpstr>Oracle R Enterprise (ORE)</vt:lpstr>
      <vt:lpstr>PowerPoint Presentation</vt:lpstr>
      <vt:lpstr>What is R ?</vt:lpstr>
      <vt:lpstr>Why use R?</vt:lpstr>
      <vt:lpstr>Help with R (demo)</vt:lpstr>
      <vt:lpstr>Using R with Oracle Database</vt:lpstr>
      <vt:lpstr>Why Do We Need Exploratory Plots?</vt:lpstr>
      <vt:lpstr>Anscombe’s Quartet (demo)</vt:lpstr>
      <vt:lpstr>ggplot package</vt:lpstr>
      <vt:lpstr>Histogram</vt:lpstr>
      <vt:lpstr>Histogram</vt:lpstr>
      <vt:lpstr>Boxplot</vt:lpstr>
      <vt:lpstr>Boxplot</vt:lpstr>
      <vt:lpstr>Scatterplot</vt:lpstr>
      <vt:lpstr>Scatterplots</vt:lpstr>
      <vt:lpstr>Scatter with smoother</vt:lpstr>
      <vt:lpstr>Interesting baseball plot with smoother</vt:lpstr>
      <vt:lpstr>A diversion for data munging</vt:lpstr>
      <vt:lpstr>Maps</vt:lpstr>
      <vt:lpstr>Simple Map</vt:lpstr>
      <vt:lpstr>“Real maps” with ggmap</vt:lpstr>
      <vt:lpstr>Location of Colorado Microbreweries</vt:lpstr>
      <vt:lpstr>Colorado Microbrewery Count by City</vt:lpstr>
      <vt:lpstr>Demo R Interactive Plots</vt:lpstr>
      <vt:lpstr>PowerPoint Presentation</vt:lpstr>
      <vt:lpstr>References</vt:lpstr>
      <vt:lpstr>Important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Slapping Some Lipstick on the Big Data Pig</dc:title>
  <dc:creator>Gary</dc:creator>
  <cp:lastModifiedBy>Gary</cp:lastModifiedBy>
  <cp:revision>15</cp:revision>
  <dcterms:modified xsi:type="dcterms:W3CDTF">2015-01-16T03:01:38Z</dcterms:modified>
</cp:coreProperties>
</file>