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3"/>
  </p:notesMasterIdLst>
  <p:sldIdLst>
    <p:sldId id="256" r:id="rId2"/>
    <p:sldId id="257" r:id="rId3"/>
    <p:sldId id="258" r:id="rId4"/>
    <p:sldId id="260" r:id="rId5"/>
    <p:sldId id="318" r:id="rId6"/>
    <p:sldId id="568" r:id="rId7"/>
    <p:sldId id="569" r:id="rId8"/>
    <p:sldId id="570" r:id="rId9"/>
    <p:sldId id="571" r:id="rId10"/>
    <p:sldId id="444" r:id="rId11"/>
    <p:sldId id="572" r:id="rId12"/>
    <p:sldId id="573" r:id="rId13"/>
    <p:sldId id="535" r:id="rId14"/>
    <p:sldId id="473" r:id="rId15"/>
    <p:sldId id="449" r:id="rId16"/>
    <p:sldId id="574" r:id="rId17"/>
    <p:sldId id="576" r:id="rId18"/>
    <p:sldId id="577" r:id="rId19"/>
    <p:sldId id="524" r:id="rId20"/>
    <p:sldId id="578" r:id="rId21"/>
    <p:sldId id="536" r:id="rId22"/>
    <p:sldId id="525" r:id="rId23"/>
    <p:sldId id="579" r:id="rId24"/>
    <p:sldId id="537" r:id="rId25"/>
    <p:sldId id="495" r:id="rId26"/>
    <p:sldId id="527" r:id="rId27"/>
    <p:sldId id="590" r:id="rId28"/>
    <p:sldId id="529" r:id="rId29"/>
    <p:sldId id="530" r:id="rId30"/>
    <p:sldId id="580" r:id="rId31"/>
    <p:sldId id="538" r:id="rId32"/>
    <p:sldId id="591" r:id="rId33"/>
    <p:sldId id="584" r:id="rId34"/>
    <p:sldId id="598" r:id="rId35"/>
    <p:sldId id="599" r:id="rId36"/>
    <p:sldId id="597" r:id="rId37"/>
    <p:sldId id="585" r:id="rId38"/>
    <p:sldId id="583" r:id="rId39"/>
    <p:sldId id="595" r:id="rId40"/>
    <p:sldId id="539" r:id="rId41"/>
    <p:sldId id="592" r:id="rId42"/>
    <p:sldId id="593" r:id="rId43"/>
    <p:sldId id="361" r:id="rId44"/>
    <p:sldId id="456" r:id="rId45"/>
    <p:sldId id="594" r:id="rId46"/>
    <p:sldId id="588" r:id="rId47"/>
    <p:sldId id="589" r:id="rId48"/>
    <p:sldId id="311" r:id="rId49"/>
    <p:sldId id="442" r:id="rId50"/>
    <p:sldId id="566" r:id="rId51"/>
    <p:sldId id="567"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 Fernandez" initials="RF" lastIdx="1" clrIdx="0">
    <p:extLst>
      <p:ext uri="{19B8F6BF-5375-455C-9EA6-DF929625EA0E}">
        <p15:presenceInfo xmlns:p15="http://schemas.microsoft.com/office/powerpoint/2012/main" userId="S-1-5-21-3361151005-2080053223-3394076701-162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3537" autoAdjust="0"/>
  </p:normalViewPr>
  <p:slideViewPr>
    <p:cSldViewPr>
      <p:cViewPr varScale="1">
        <p:scale>
          <a:sx n="66" d="100"/>
          <a:sy n="66" d="100"/>
        </p:scale>
        <p:origin x="152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888833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2265019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968762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62987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75676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8683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590745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539740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459328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116233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12/10/2015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12/10/2015</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12/10/2015</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12/10/2015</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12/10/2015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
        <p:nvSpPr>
          <p:cNvPr id="11" name="Footer Placeholder 1"/>
          <p:cNvSpPr txBox="1">
            <a:spLocks/>
          </p:cNvSpPr>
          <p:nvPr userDrawn="1"/>
        </p:nvSpPr>
        <p:spPr>
          <a:xfrm>
            <a:off x="3888031" y="6407944"/>
            <a:ext cx="4759241"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10 – System Architecture</a:t>
            </a:r>
            <a:endParaRPr lang="en-US" dirty="0" smtClean="0">
              <a:solidFill>
                <a:schemeClr val="tx1"/>
              </a:solidFill>
            </a:endParaRPr>
          </a:p>
          <a:p>
            <a:pPr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smtClean="0"/>
              <a:t>Mainframe Architecture</a:t>
            </a:r>
          </a:p>
          <a:p>
            <a:pPr lvl="1"/>
            <a:r>
              <a:rPr lang="en-US" b="1" dirty="0" smtClean="0"/>
              <a:t>Server</a:t>
            </a:r>
            <a:r>
              <a:rPr lang="en-US" dirty="0" smtClean="0"/>
              <a:t>: A computer that supplies data, processing services or other support to one or more computers called </a:t>
            </a:r>
            <a:r>
              <a:rPr lang="en-US" b="1" dirty="0" smtClean="0"/>
              <a:t>clients</a:t>
            </a:r>
          </a:p>
          <a:p>
            <a:pPr lvl="1"/>
            <a:r>
              <a:rPr lang="en-US" dirty="0" smtClean="0"/>
              <a:t>Earliest servers - Mainframe computers</a:t>
            </a:r>
          </a:p>
          <a:p>
            <a:pPr lvl="2"/>
            <a:r>
              <a:rPr lang="en-US" dirty="0" smtClean="0"/>
              <a:t>All data input and output occurred at a central location</a:t>
            </a:r>
          </a:p>
          <a:p>
            <a:pPr lvl="1"/>
            <a:r>
              <a:rPr lang="en-US" dirty="0" smtClean="0"/>
              <a:t>Advances in technology 			      enabled installation of 			    terminals at remote locations </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10</a:t>
            </a:fld>
            <a:endParaRPr lang="en-US" dirty="0"/>
          </a:p>
        </p:txBody>
      </p:sp>
      <p:sp>
        <p:nvSpPr>
          <p:cNvPr id="2" name="Title 1"/>
          <p:cNvSpPr>
            <a:spLocks noGrp="1"/>
          </p:cNvSpPr>
          <p:nvPr>
            <p:ph type="title"/>
          </p:nvPr>
        </p:nvSpPr>
        <p:spPr/>
        <p:txBody>
          <a:bodyPr>
            <a:normAutofit fontScale="90000"/>
          </a:bodyPr>
          <a:lstStyle/>
          <a:p>
            <a:r>
              <a:rPr lang="en-US" dirty="0" smtClean="0"/>
              <a:t>System Architecture: Then and Now </a:t>
            </a:r>
            <a:r>
              <a:rPr lang="en-US" sz="1600" dirty="0" smtClean="0"/>
              <a:t>(Cont. 1)</a:t>
            </a:r>
          </a:p>
        </p:txBody>
      </p:sp>
      <p:pic>
        <p:nvPicPr>
          <p:cNvPr id="4098" name="Picture 2" descr="The figure contains an illustration of a mainframe computer on the top-left corner. Two arrows extend from it and point to two illustrations of personal computers placed next to each other. Under the illustrations of personal computers, there is a flower bracket that is labeled terminals. " title="FIGURE 10-3 In a centralized design, the remote user’s keystrokes are transmitted to the mainframe, which responds by sending screen output back to the user’s sc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921" y="4048433"/>
            <a:ext cx="3603111" cy="220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38200" y="5153160"/>
            <a:ext cx="4419600" cy="954107"/>
          </a:xfrm>
          <a:prstGeom prst="rect">
            <a:avLst/>
          </a:prstGeom>
        </p:spPr>
        <p:txBody>
          <a:bodyPr wrap="square">
            <a:spAutoFit/>
          </a:bodyPr>
          <a:lstStyle/>
          <a:p>
            <a:r>
              <a:rPr lang="en-US" sz="1400" b="1" dirty="0"/>
              <a:t>FIGURE </a:t>
            </a:r>
            <a:r>
              <a:rPr lang="en-US" sz="1400" b="1" dirty="0" smtClean="0"/>
              <a:t>10-3 </a:t>
            </a:r>
            <a:r>
              <a:rPr lang="en-US" sz="1400" dirty="0"/>
              <a:t>In a centralized design, </a:t>
            </a:r>
            <a:r>
              <a:rPr lang="en-US" sz="1400" dirty="0" smtClean="0"/>
              <a:t>the remote </a:t>
            </a:r>
            <a:r>
              <a:rPr lang="en-US" sz="1400" dirty="0"/>
              <a:t>user’s keystrokes are transmitted </a:t>
            </a:r>
            <a:r>
              <a:rPr lang="en-US" sz="1400" dirty="0" smtClean="0"/>
              <a:t>to the </a:t>
            </a:r>
            <a:r>
              <a:rPr lang="en-US" sz="1400" dirty="0"/>
              <a:t>mainframe, which responds by </a:t>
            </a:r>
            <a:r>
              <a:rPr lang="en-US" sz="1400" dirty="0" smtClean="0"/>
              <a:t>sending screen </a:t>
            </a:r>
            <a:r>
              <a:rPr lang="en-US" sz="1400" dirty="0"/>
              <a:t>output back to the user’s </a:t>
            </a:r>
            <a:r>
              <a:rPr lang="en-US" sz="1400" dirty="0" smtClean="0"/>
              <a:t>screen.</a:t>
            </a:r>
            <a:endParaRPr lang="en-US" sz="1400" dirty="0"/>
          </a:p>
        </p:txBody>
      </p:sp>
    </p:spTree>
    <p:extLst>
      <p:ext uri="{BB962C8B-B14F-4D97-AF65-F5344CB8AC3E}">
        <p14:creationId xmlns:p14="http://schemas.microsoft.com/office/powerpoint/2010/main" val="113622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Impact of the Personal Computer</a:t>
            </a:r>
          </a:p>
          <a:p>
            <a:pPr lvl="1"/>
            <a:r>
              <a:rPr lang="en-US" dirty="0" smtClean="0"/>
              <a:t>Individuals could </a:t>
            </a:r>
            <a:r>
              <a:rPr lang="en-US" dirty="0"/>
              <a:t>work in </a:t>
            </a:r>
            <a:r>
              <a:rPr lang="en-US" b="1" dirty="0"/>
              <a:t>stand-alone</a:t>
            </a:r>
            <a:r>
              <a:rPr lang="en-US" dirty="0"/>
              <a:t> mode</a:t>
            </a:r>
          </a:p>
          <a:p>
            <a:pPr lvl="2"/>
            <a:r>
              <a:rPr lang="en-US" dirty="0" smtClean="0"/>
              <a:t>The workstation </a:t>
            </a:r>
            <a:r>
              <a:rPr lang="en-US" dirty="0"/>
              <a:t>performed all the functions of a server</a:t>
            </a:r>
          </a:p>
          <a:p>
            <a:pPr lvl="1"/>
            <a:r>
              <a:rPr lang="en-US" dirty="0" smtClean="0"/>
              <a:t>Lesser IT assistance resulted in increased productivity in certain tasks</a:t>
            </a:r>
          </a:p>
          <a:p>
            <a:pPr lvl="2"/>
            <a:r>
              <a:rPr lang="en-US" dirty="0" smtClean="0"/>
              <a:t>Absence of a central storage location raised concerns about data security, integrity, and consistency</a:t>
            </a:r>
          </a:p>
          <a:p>
            <a:r>
              <a:rPr lang="en-US" b="1" dirty="0"/>
              <a:t>Network Evolution</a:t>
            </a:r>
          </a:p>
          <a:p>
            <a:pPr lvl="1"/>
            <a:r>
              <a:rPr lang="en-US" b="1" dirty="0"/>
              <a:t>Local area network (LAN)</a:t>
            </a:r>
            <a:r>
              <a:rPr lang="en-US" dirty="0"/>
              <a:t>:</a:t>
            </a:r>
            <a:r>
              <a:rPr lang="en-US" b="1" dirty="0"/>
              <a:t> </a:t>
            </a:r>
            <a:r>
              <a:rPr lang="en-US" dirty="0"/>
              <a:t>Allows sharing of data and hardware resources</a:t>
            </a:r>
          </a:p>
          <a:p>
            <a:pPr lvl="1"/>
            <a:r>
              <a:rPr lang="en-US" b="1" dirty="0"/>
              <a:t>Wide area network (WAN)</a:t>
            </a:r>
            <a:r>
              <a:rPr lang="en-US" dirty="0"/>
              <a:t>: Spans long distances and can connect LANs that are continents apart</a:t>
            </a:r>
          </a:p>
          <a:p>
            <a:endParaRPr lang="en-US" dirty="0" smtClean="0"/>
          </a:p>
          <a:p>
            <a:pPr lvl="2"/>
            <a:endParaRPr lang="en-US" dirty="0" smtClean="0"/>
          </a:p>
          <a:p>
            <a:pPr lvl="2"/>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11</a:t>
            </a:fld>
            <a:endParaRPr lang="en-US" dirty="0"/>
          </a:p>
        </p:txBody>
      </p:sp>
      <p:sp>
        <p:nvSpPr>
          <p:cNvPr id="2" name="Title 1"/>
          <p:cNvSpPr>
            <a:spLocks noGrp="1"/>
          </p:cNvSpPr>
          <p:nvPr>
            <p:ph type="title"/>
          </p:nvPr>
        </p:nvSpPr>
        <p:spPr/>
        <p:txBody>
          <a:bodyPr>
            <a:normAutofit fontScale="90000"/>
          </a:bodyPr>
          <a:lstStyle/>
          <a:p>
            <a:r>
              <a:rPr lang="en-US" dirty="0" smtClean="0"/>
              <a:t>System Architecture: Then and Now </a:t>
            </a:r>
            <a:r>
              <a:rPr lang="en-US" sz="1600" dirty="0" smtClean="0"/>
              <a:t>(Cont. 2)</a:t>
            </a:r>
          </a:p>
        </p:txBody>
      </p:sp>
    </p:spTree>
    <p:extLst>
      <p:ext uri="{BB962C8B-B14F-4D97-AF65-F5344CB8AC3E}">
        <p14:creationId xmlns:p14="http://schemas.microsoft.com/office/powerpoint/2010/main" val="102228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In the figure, there are three clouds overlapping each other at the center. The clouds are labeled WAN. Six arrows point out from the clouds and are placed in a circular manner. Each of the arrows point to an illustration. All the six illustrations are the same but are labeled differently. Each of the illustrations consist of 5 buildings of different sizes and a satellite dish. In clockwise direction, the first illustration is labeled LAN Toronto, the second illustration is labeled LAN London, the third illustration is labeled LAN Johannesburg, the fourth illustration is labeled LAN Brisbane, the fifth illustration is labeled LAN Tokyo and the last illustration is labeled LAN Los Angeles. " title="FIGURE 10-5 A WAN can connect many LANs and link users who are continents a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720735"/>
            <a:ext cx="3576039" cy="35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In the figure, there are three clouds overlapping each other at the center. The clouds are labeled LAN. Six double-ended arrows point out from the clouds and are placed in a circular manner. Each arrow points to an illustration. In clockwise direction, the first illustration is of a scanner and is labeled scanner. The second, third, and fourth illustrations are of personal computers, which are all labeled client. The fifth illustration is of two servers and are labeled server. The last illustration is of a printer and is labeled printer. " title="FIGURE 10-4 A LAN allows sharing of data and hardware, such as printers and scann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463" y="1417638"/>
            <a:ext cx="3643086" cy="313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36545198-DF98-4860-AAF4-4269071BD701}" type="slidenum">
              <a:rPr lang="en-US" smtClean="0"/>
              <a:pPr/>
              <a:t>12</a:t>
            </a:fld>
            <a:endParaRPr lang="en-US" dirty="0"/>
          </a:p>
        </p:txBody>
      </p:sp>
      <p:sp>
        <p:nvSpPr>
          <p:cNvPr id="2" name="Title 1"/>
          <p:cNvSpPr>
            <a:spLocks noGrp="1"/>
          </p:cNvSpPr>
          <p:nvPr>
            <p:ph type="title"/>
          </p:nvPr>
        </p:nvSpPr>
        <p:spPr/>
        <p:txBody>
          <a:bodyPr>
            <a:normAutofit fontScale="90000"/>
          </a:bodyPr>
          <a:lstStyle/>
          <a:p>
            <a:r>
              <a:rPr lang="en-US" dirty="0" smtClean="0"/>
              <a:t>System Architecture: Then and Now </a:t>
            </a:r>
            <a:r>
              <a:rPr lang="en-US" sz="1600" dirty="0" smtClean="0"/>
              <a:t>(Cont. 3)</a:t>
            </a:r>
          </a:p>
        </p:txBody>
      </p:sp>
      <p:sp>
        <p:nvSpPr>
          <p:cNvPr id="8" name="Rectangle 7"/>
          <p:cNvSpPr/>
          <p:nvPr/>
        </p:nvSpPr>
        <p:spPr>
          <a:xfrm>
            <a:off x="3714201" y="1931813"/>
            <a:ext cx="4642616" cy="523220"/>
          </a:xfrm>
          <a:prstGeom prst="rect">
            <a:avLst/>
          </a:prstGeom>
        </p:spPr>
        <p:txBody>
          <a:bodyPr wrap="square">
            <a:spAutoFit/>
          </a:bodyPr>
          <a:lstStyle/>
          <a:p>
            <a:r>
              <a:rPr lang="en-US" sz="1400" b="1" dirty="0"/>
              <a:t>FIGURE </a:t>
            </a:r>
            <a:r>
              <a:rPr lang="en-US" sz="1400" b="1" dirty="0" smtClean="0"/>
              <a:t>10-4 </a:t>
            </a:r>
            <a:r>
              <a:rPr lang="en-US" sz="1400" dirty="0"/>
              <a:t>A LAN allows sharing of data and hardware</a:t>
            </a:r>
            <a:r>
              <a:rPr lang="en-US" sz="1400" dirty="0" smtClean="0"/>
              <a:t>, such </a:t>
            </a:r>
            <a:r>
              <a:rPr lang="en-US" sz="1400" dirty="0"/>
              <a:t>as printers and </a:t>
            </a:r>
            <a:r>
              <a:rPr lang="en-US" sz="1400" dirty="0" smtClean="0"/>
              <a:t>scanners.</a:t>
            </a:r>
            <a:endParaRPr lang="en-US" sz="1400" dirty="0"/>
          </a:p>
        </p:txBody>
      </p:sp>
      <p:sp>
        <p:nvSpPr>
          <p:cNvPr id="10" name="Rectangle 9"/>
          <p:cNvSpPr/>
          <p:nvPr/>
        </p:nvSpPr>
        <p:spPr>
          <a:xfrm>
            <a:off x="2529242" y="5340189"/>
            <a:ext cx="4085515" cy="523220"/>
          </a:xfrm>
          <a:prstGeom prst="rect">
            <a:avLst/>
          </a:prstGeom>
        </p:spPr>
        <p:txBody>
          <a:bodyPr wrap="square">
            <a:spAutoFit/>
          </a:bodyPr>
          <a:lstStyle/>
          <a:p>
            <a:r>
              <a:rPr lang="en-US" sz="1400" b="1" dirty="0"/>
              <a:t>FIGURE </a:t>
            </a:r>
            <a:r>
              <a:rPr lang="en-US" sz="1400" b="1" dirty="0" smtClean="0"/>
              <a:t>10-5 </a:t>
            </a:r>
            <a:r>
              <a:rPr lang="en-US" sz="1400" dirty="0"/>
              <a:t>A WAN can connect many LANs and link </a:t>
            </a:r>
            <a:r>
              <a:rPr lang="en-US" sz="1400" dirty="0" smtClean="0"/>
              <a:t>users who </a:t>
            </a:r>
            <a:r>
              <a:rPr lang="en-US" sz="1400" dirty="0"/>
              <a:t>are continents </a:t>
            </a:r>
            <a:r>
              <a:rPr lang="en-US" sz="1400" dirty="0" smtClean="0"/>
              <a:t>apart.</a:t>
            </a:r>
            <a:endParaRPr lang="en-US" sz="1400" dirty="0"/>
          </a:p>
        </p:txBody>
      </p:sp>
    </p:spTree>
    <p:extLst>
      <p:ext uri="{BB962C8B-B14F-4D97-AF65-F5344CB8AC3E}">
        <p14:creationId xmlns:p14="http://schemas.microsoft.com/office/powerpoint/2010/main" val="252279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p:cNvSpPr txBox="1">
            <a:spLocks/>
          </p:cNvSpPr>
          <p:nvPr/>
        </p:nvSpPr>
        <p:spPr>
          <a:xfrm>
            <a:off x="609600" y="16337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Client/Server Architecture </a:t>
            </a:r>
          </a:p>
          <a:p>
            <a:pPr lvl="1" fontAlgn="auto"/>
            <a:r>
              <a:rPr lang="en-US" dirty="0" smtClean="0"/>
              <a:t>Includes systems that divide processing between one or more networked clients and a central server</a:t>
            </a:r>
          </a:p>
          <a:p>
            <a:pPr lvl="2" fontAlgn="auto"/>
            <a:r>
              <a:rPr lang="en-US" dirty="0" smtClean="0"/>
              <a:t>Client handles the entire user interface</a:t>
            </a:r>
          </a:p>
          <a:p>
            <a:pPr lvl="2" fontAlgn="auto"/>
            <a:r>
              <a:rPr lang="en-US" dirty="0" smtClean="0"/>
              <a:t>Server stores data and provides data access and database management functions</a:t>
            </a:r>
          </a:p>
          <a:p>
            <a:pPr fontAlgn="auto"/>
            <a:endParaRPr lang="en-IN"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a:bodyPr>
          <a:lstStyle/>
          <a:p>
            <a:pPr>
              <a:defRPr/>
            </a:pPr>
            <a:r>
              <a:rPr lang="en-US" dirty="0" smtClean="0"/>
              <a:t>Client/Server Designs</a:t>
            </a:r>
          </a:p>
        </p:txBody>
      </p:sp>
      <p:sp>
        <p:nvSpPr>
          <p:cNvPr id="10" name="Rectangle 9"/>
          <p:cNvSpPr/>
          <p:nvPr/>
        </p:nvSpPr>
        <p:spPr>
          <a:xfrm>
            <a:off x="152401" y="4633549"/>
            <a:ext cx="2971800" cy="738664"/>
          </a:xfrm>
          <a:prstGeom prst="rect">
            <a:avLst/>
          </a:prstGeom>
        </p:spPr>
        <p:txBody>
          <a:bodyPr wrap="square">
            <a:spAutoFit/>
          </a:bodyPr>
          <a:lstStyle/>
          <a:p>
            <a:r>
              <a:rPr lang="en-US" sz="1400" b="1" dirty="0"/>
              <a:t>FIGURE </a:t>
            </a:r>
            <a:r>
              <a:rPr lang="en-US" sz="1400" b="1" dirty="0" smtClean="0"/>
              <a:t>10-6 </a:t>
            </a:r>
            <a:r>
              <a:rPr lang="en-US" sz="1400" dirty="0"/>
              <a:t>In a client/server design, data is stored and usually processed on the </a:t>
            </a:r>
            <a:r>
              <a:rPr lang="en-US" sz="1400" dirty="0" smtClean="0"/>
              <a:t>server.</a:t>
            </a:r>
            <a:endParaRPr lang="en-US" sz="1400" dirty="0"/>
          </a:p>
        </p:txBody>
      </p:sp>
      <p:pic>
        <p:nvPicPr>
          <p:cNvPr id="7170" name="Picture 2" descr="The left side of the figure consists of an illustration of two servers, and is labeled server. On the right, there are two illustrations of personal computers placed one below the other. They are each labeled client. An arrow extends from the client to the server, which is labeled client submits data query to server.  An arrow extends from the server to the client, which is labeled server transmits only the results of the client query. " title="FIGURE 10-6 In a client/server design, data is stored and usually processed on the 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3344" y="3965490"/>
            <a:ext cx="5345757" cy="227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954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defRPr/>
            </a:pPr>
            <a:r>
              <a:rPr lang="en-US" dirty="0"/>
              <a:t>Client/Server </a:t>
            </a:r>
            <a:r>
              <a:rPr lang="en-US" dirty="0" smtClean="0"/>
              <a:t>Designs </a:t>
            </a:r>
            <a:r>
              <a:rPr lang="en-US" sz="1400" dirty="0" smtClean="0"/>
              <a:t>(Cont. 1)</a:t>
            </a:r>
          </a:p>
        </p:txBody>
      </p:sp>
      <p:sp>
        <p:nvSpPr>
          <p:cNvPr id="7" name="Rectangle 6"/>
          <p:cNvSpPr/>
          <p:nvPr/>
        </p:nvSpPr>
        <p:spPr>
          <a:xfrm>
            <a:off x="1828800" y="5745304"/>
            <a:ext cx="5628963" cy="523220"/>
          </a:xfrm>
          <a:prstGeom prst="rect">
            <a:avLst/>
          </a:prstGeom>
        </p:spPr>
        <p:txBody>
          <a:bodyPr wrap="square">
            <a:spAutoFit/>
          </a:bodyPr>
          <a:lstStyle/>
          <a:p>
            <a:r>
              <a:rPr lang="en-US" sz="1400" b="1" dirty="0"/>
              <a:t>FIGURE </a:t>
            </a:r>
            <a:r>
              <a:rPr lang="en-US" sz="1400" b="1" dirty="0" smtClean="0"/>
              <a:t>10-7 </a:t>
            </a:r>
            <a:r>
              <a:rPr lang="en-US" sz="1400" dirty="0"/>
              <a:t>Comparison of the characteristics of client/server </a:t>
            </a:r>
            <a:r>
              <a:rPr lang="en-US" sz="1400" dirty="0" smtClean="0"/>
              <a:t>and mainframe systems.</a:t>
            </a:r>
            <a:endParaRPr lang="en-US" sz="1400" dirty="0"/>
          </a:p>
        </p:txBody>
      </p:sp>
      <p:pic>
        <p:nvPicPr>
          <p:cNvPr id="3" name="Picture 2" descr="The figure consists of a table. The table is titled comparison of client/server and mainframe systems and it consists of 3 columns and 8 rows. The header of column 1 reads characteristics, the header of column 2 reads client/server, and the header of column 3 reads mainframe. In row 2, column 1 reads basic architecture, column 2 reads very flexible, and column 3 reads very rigid. In row 3, column 1 reads application development, column 2 reads flexible, fast, object oriented, and column 3 reads highly structured, slow, and traditional. In row 4, column 1 reads user environment, column 2 reads PC-based, GUI, empowers the user, improves productivity, and column 3 reads user terminals, text interface, constrains the user, and limited options. In row 5, column 1 reads security and control features, column 2 reads decentralized and difficult to control, and column 3 reads centralized and easier to control. In row 6, column 1 reads processing options, column 2 reads can be shared and configured in any form, and column 3 reads extensive and programmable. In row 7, column 1 reads data storage options, column 2 reads can be distributed to place data closer to users, and column 3 reads all data is stored centrally. In row 8, column 1 reads hardware/software integration, column 2 reads very flexible and multivendor model, and column 3 reads very rigid and single proprietary vendor. " title="FIGURE 10-7 Comparison of the characteristics of client/server and mainframe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388526"/>
            <a:ext cx="5584483" cy="4356778"/>
          </a:xfrm>
          <a:prstGeom prst="rect">
            <a:avLst/>
          </a:prstGeom>
        </p:spPr>
      </p:pic>
    </p:spTree>
    <p:extLst>
      <p:ext uri="{BB962C8B-B14F-4D97-AF65-F5344CB8AC3E}">
        <p14:creationId xmlns:p14="http://schemas.microsoft.com/office/powerpoint/2010/main" val="724614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382000" cy="4525963"/>
          </a:xfrm>
        </p:spPr>
        <p:txBody>
          <a:bodyPr>
            <a:noAutofit/>
          </a:bodyPr>
          <a:lstStyle/>
          <a:p>
            <a:r>
              <a:rPr lang="en-US" b="1" dirty="0" smtClean="0"/>
              <a:t>The Client’s Role</a:t>
            </a:r>
          </a:p>
          <a:p>
            <a:pPr lvl="1"/>
            <a:r>
              <a:rPr lang="en-US" dirty="0" smtClean="0"/>
              <a:t>Client/server relationship must specify how the processing will be divided between the client and the server</a:t>
            </a:r>
          </a:p>
          <a:p>
            <a:pPr lvl="1"/>
            <a:r>
              <a:rPr lang="en-US" b="1" dirty="0"/>
              <a:t>F</a:t>
            </a:r>
            <a:r>
              <a:rPr lang="en-US" b="1" dirty="0" smtClean="0"/>
              <a:t>at client (thick client) </a:t>
            </a:r>
            <a:r>
              <a:rPr lang="en-US" dirty="0" smtClean="0"/>
              <a:t>design: Locates all or most of the application processing logic at the client</a:t>
            </a:r>
          </a:p>
          <a:p>
            <a:pPr lvl="1"/>
            <a:r>
              <a:rPr lang="en-US" b="1" dirty="0" smtClean="0"/>
              <a:t>Thin client </a:t>
            </a:r>
            <a:r>
              <a:rPr lang="en-US" dirty="0" smtClean="0"/>
              <a:t>design: Locates all or most of the processing logic at the server</a:t>
            </a:r>
          </a:p>
          <a:p>
            <a:pPr lvl="2"/>
            <a:r>
              <a:rPr lang="en-US" dirty="0" smtClean="0"/>
              <a:t>Provides better performance as the program code resides on the server</a:t>
            </a:r>
          </a:p>
        </p:txBody>
      </p:sp>
      <p:sp>
        <p:nvSpPr>
          <p:cNvPr id="6" name="Slide Number Placeholder 5"/>
          <p:cNvSpPr>
            <a:spLocks noGrp="1"/>
          </p:cNvSpPr>
          <p:nvPr>
            <p:ph type="sldNum" sz="quarter" idx="12"/>
          </p:nvPr>
        </p:nvSpPr>
        <p:spPr/>
        <p:txBody>
          <a:bodyPr/>
          <a:lstStyle/>
          <a:p>
            <a:fld id="{36545198-DF98-4860-AAF4-4269071BD701}" type="slidenum">
              <a:rPr lang="en-US" smtClean="0"/>
              <a:pPr/>
              <a:t>15</a:t>
            </a:fld>
            <a:endParaRPr lang="en-US" dirty="0"/>
          </a:p>
        </p:txBody>
      </p:sp>
      <p:sp>
        <p:nvSpPr>
          <p:cNvPr id="2" name="Title 1"/>
          <p:cNvSpPr>
            <a:spLocks noGrp="1"/>
          </p:cNvSpPr>
          <p:nvPr>
            <p:ph type="title"/>
          </p:nvPr>
        </p:nvSpPr>
        <p:spPr/>
        <p:txBody>
          <a:bodyPr/>
          <a:lstStyle/>
          <a:p>
            <a:r>
              <a:rPr lang="en-US" dirty="0" smtClean="0"/>
              <a:t>Client/Server Designs </a:t>
            </a:r>
            <a:r>
              <a:rPr lang="en-US" sz="1400" dirty="0" smtClean="0"/>
              <a:t>(Cont. 2)</a:t>
            </a:r>
          </a:p>
        </p:txBody>
      </p:sp>
    </p:spTree>
    <p:extLst>
      <p:ext uri="{BB962C8B-B14F-4D97-AF65-F5344CB8AC3E}">
        <p14:creationId xmlns:p14="http://schemas.microsoft.com/office/powerpoint/2010/main" val="285164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b="1" dirty="0" smtClean="0"/>
              <a:t>Client/Server Tiers</a:t>
            </a:r>
          </a:p>
          <a:p>
            <a:pPr lvl="1"/>
            <a:r>
              <a:rPr lang="en-US" b="1" dirty="0" smtClean="0"/>
              <a:t>Two-tier design</a:t>
            </a:r>
          </a:p>
          <a:p>
            <a:pPr lvl="2"/>
            <a:r>
              <a:rPr lang="en-US" dirty="0" smtClean="0"/>
              <a:t>User interface resides on the client</a:t>
            </a:r>
          </a:p>
          <a:p>
            <a:pPr lvl="2"/>
            <a:r>
              <a:rPr lang="en-US" dirty="0" smtClean="0"/>
              <a:t>Data resides on the server </a:t>
            </a:r>
          </a:p>
          <a:p>
            <a:pPr lvl="2"/>
            <a:r>
              <a:rPr lang="en-US" dirty="0" smtClean="0"/>
              <a:t>Application logic can run either on the server or on the client, or be divided between the client and the server</a:t>
            </a:r>
          </a:p>
          <a:p>
            <a:pPr lvl="1"/>
            <a:r>
              <a:rPr lang="en-US" b="1" dirty="0" smtClean="0"/>
              <a:t>Three-tier (</a:t>
            </a:r>
            <a:r>
              <a:rPr lang="en-US" b="1" i="1" dirty="0" smtClean="0"/>
              <a:t>n</a:t>
            </a:r>
            <a:r>
              <a:rPr lang="en-US" b="1" dirty="0" smtClean="0"/>
              <a:t>-tier) design</a:t>
            </a:r>
          </a:p>
          <a:p>
            <a:pPr lvl="2"/>
            <a:r>
              <a:rPr lang="en-US" dirty="0" smtClean="0"/>
              <a:t>User interface runs on the client </a:t>
            </a:r>
          </a:p>
          <a:p>
            <a:pPr lvl="2"/>
            <a:r>
              <a:rPr lang="en-US" dirty="0"/>
              <a:t>D</a:t>
            </a:r>
            <a:r>
              <a:rPr lang="en-US" dirty="0" smtClean="0"/>
              <a:t>ata is stored on the server</a:t>
            </a:r>
          </a:p>
          <a:p>
            <a:pPr lvl="2"/>
            <a:r>
              <a:rPr lang="en-US" dirty="0" smtClean="0"/>
              <a:t>Has a </a:t>
            </a:r>
            <a:r>
              <a:rPr lang="en-US" dirty="0"/>
              <a:t>middle layer between the client and </a:t>
            </a:r>
            <a:r>
              <a:rPr lang="en-US" dirty="0" smtClean="0"/>
              <a:t>server</a:t>
            </a:r>
          </a:p>
          <a:p>
            <a:pPr lvl="3"/>
            <a:r>
              <a:rPr lang="en-US" dirty="0" smtClean="0"/>
              <a:t>Processes </a:t>
            </a:r>
            <a:r>
              <a:rPr lang="en-US" dirty="0"/>
              <a:t>the client requests </a:t>
            </a:r>
            <a:r>
              <a:rPr lang="en-US" dirty="0" smtClean="0"/>
              <a:t>and translates </a:t>
            </a:r>
            <a:r>
              <a:rPr lang="en-US" dirty="0"/>
              <a:t>them into data access commands </a:t>
            </a:r>
            <a:endParaRPr lang="en-US" dirty="0" smtClean="0"/>
          </a:p>
          <a:p>
            <a:pPr lvl="2"/>
            <a:r>
              <a:rPr lang="en-US" dirty="0" smtClean="0"/>
              <a:t>Considered an </a:t>
            </a:r>
            <a:r>
              <a:rPr lang="en-US" b="1" dirty="0" smtClean="0"/>
              <a:t>application</a:t>
            </a:r>
            <a:r>
              <a:rPr lang="en-US" dirty="0" smtClean="0"/>
              <a:t> </a:t>
            </a:r>
            <a:r>
              <a:rPr lang="en-US" b="1" dirty="0" smtClean="0"/>
              <a:t>server</a:t>
            </a:r>
          </a:p>
          <a:p>
            <a:pPr marL="630936" lvl="2" indent="0">
              <a:buNone/>
            </a:pP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16</a:t>
            </a:fld>
            <a:endParaRPr lang="en-US" dirty="0"/>
          </a:p>
        </p:txBody>
      </p:sp>
      <p:sp>
        <p:nvSpPr>
          <p:cNvPr id="2" name="Title 1"/>
          <p:cNvSpPr>
            <a:spLocks noGrp="1"/>
          </p:cNvSpPr>
          <p:nvPr>
            <p:ph type="title"/>
          </p:nvPr>
        </p:nvSpPr>
        <p:spPr/>
        <p:txBody>
          <a:bodyPr/>
          <a:lstStyle/>
          <a:p>
            <a:r>
              <a:rPr lang="en-US" dirty="0" smtClean="0"/>
              <a:t>Client/Server Designs </a:t>
            </a:r>
            <a:r>
              <a:rPr lang="en-US" sz="1400" dirty="0" smtClean="0"/>
              <a:t>(Cont. 3)</a:t>
            </a:r>
          </a:p>
        </p:txBody>
      </p:sp>
    </p:spTree>
    <p:extLst>
      <p:ext uri="{BB962C8B-B14F-4D97-AF65-F5344CB8AC3E}">
        <p14:creationId xmlns:p14="http://schemas.microsoft.com/office/powerpoint/2010/main" val="1692990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Client/Server </a:t>
            </a:r>
            <a:r>
              <a:rPr lang="en-US" dirty="0" smtClean="0"/>
              <a:t>Designs </a:t>
            </a:r>
            <a:r>
              <a:rPr lang="en-US" sz="1400" dirty="0" smtClean="0"/>
              <a:t>(Cont. 4)</a:t>
            </a:r>
          </a:p>
        </p:txBody>
      </p:sp>
      <p:sp>
        <p:nvSpPr>
          <p:cNvPr id="7" name="Rectangle 6"/>
          <p:cNvSpPr/>
          <p:nvPr/>
        </p:nvSpPr>
        <p:spPr>
          <a:xfrm>
            <a:off x="1117307" y="5715000"/>
            <a:ext cx="6909385" cy="307777"/>
          </a:xfrm>
          <a:prstGeom prst="rect">
            <a:avLst/>
          </a:prstGeom>
        </p:spPr>
        <p:txBody>
          <a:bodyPr wrap="square">
            <a:spAutoFit/>
          </a:bodyPr>
          <a:lstStyle/>
          <a:p>
            <a:r>
              <a:rPr lang="en-US" sz="1400" b="1" dirty="0"/>
              <a:t>FIGURE </a:t>
            </a:r>
            <a:r>
              <a:rPr lang="en-US" sz="1400" b="1" dirty="0" smtClean="0"/>
              <a:t>10-8 </a:t>
            </a:r>
            <a:r>
              <a:rPr lang="en-US" sz="1400" dirty="0"/>
              <a:t>Characteristics of two-tier versus three-tier client/server </a:t>
            </a:r>
            <a:r>
              <a:rPr lang="en-US" sz="1400" dirty="0" smtClean="0"/>
              <a:t>design.</a:t>
            </a:r>
            <a:endParaRPr lang="en-US" sz="1400" dirty="0"/>
          </a:p>
        </p:txBody>
      </p:sp>
      <p:pic>
        <p:nvPicPr>
          <p:cNvPr id="10242" name="Picture 2" descr="Starting from the top, the figure consists of three rectangular box with sharp edges placed in a row. The first rectangle is labeled data. The second rectangle is labeled application logic. The third rectangle is labeled user interface. Three arrows extend from the box labeled application logic. The arrow on the left side, labeled (shared), points to an oval labeled server. The arrow on the right, labeled (shared), points to an oval labeled client, and the arrow in the center points to an oval labeled application server.  A double headed arrow, formed by a dotted line, connect the ovals labeled server and client. There is a flower bracket labeled two-tier on the left side of the oval labeled server. There are ovals on either side of the oval labeled application server. The oval on the left is labeled data server and the oval on the right is labeled client. Both the ovals are connected to the oval labeled application server by double headed arrows formed by dotted lines. There is a flower bracket labeled three-tier on the left side of the oval labeled data server." title="FIGURE 10-8 Characteristics of two-tier versus three-tier client/server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817" y="1772485"/>
            <a:ext cx="7204364" cy="3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84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18</a:t>
            </a:fld>
            <a:endParaRPr lang="en-US" dirty="0"/>
          </a:p>
        </p:txBody>
      </p:sp>
      <p:sp>
        <p:nvSpPr>
          <p:cNvPr id="2" name="Title 1"/>
          <p:cNvSpPr>
            <a:spLocks noGrp="1"/>
          </p:cNvSpPr>
          <p:nvPr>
            <p:ph type="title"/>
          </p:nvPr>
        </p:nvSpPr>
        <p:spPr/>
        <p:txBody>
          <a:bodyPr rtlCol="0">
            <a:normAutofit/>
          </a:bodyPr>
          <a:lstStyle/>
          <a:p>
            <a:pPr>
              <a:defRPr/>
            </a:pPr>
            <a:r>
              <a:rPr lang="en-US" dirty="0"/>
              <a:t>Client/Server </a:t>
            </a:r>
            <a:r>
              <a:rPr lang="en-US" dirty="0" smtClean="0"/>
              <a:t>Designs </a:t>
            </a:r>
            <a:r>
              <a:rPr lang="en-US" sz="1400" dirty="0" smtClean="0"/>
              <a:t>(Cont. 5)</a:t>
            </a:r>
          </a:p>
        </p:txBody>
      </p:sp>
      <p:sp>
        <p:nvSpPr>
          <p:cNvPr id="7" name="Rectangle 6"/>
          <p:cNvSpPr/>
          <p:nvPr/>
        </p:nvSpPr>
        <p:spPr>
          <a:xfrm>
            <a:off x="2362200" y="5830955"/>
            <a:ext cx="6324600" cy="523220"/>
          </a:xfrm>
          <a:prstGeom prst="rect">
            <a:avLst/>
          </a:prstGeom>
        </p:spPr>
        <p:txBody>
          <a:bodyPr wrap="square">
            <a:spAutoFit/>
          </a:bodyPr>
          <a:lstStyle/>
          <a:p>
            <a:r>
              <a:rPr lang="en-US" sz="1400" b="1" dirty="0"/>
              <a:t>FIGURE </a:t>
            </a:r>
            <a:r>
              <a:rPr lang="en-US" sz="1400" b="1" dirty="0" smtClean="0"/>
              <a:t>10-9 </a:t>
            </a:r>
            <a:r>
              <a:rPr lang="en-US" sz="1400" dirty="0"/>
              <a:t>The location of the data, the application logic, and the user </a:t>
            </a:r>
            <a:r>
              <a:rPr lang="en-US" sz="1400" dirty="0" smtClean="0"/>
              <a:t>interface depend </a:t>
            </a:r>
            <a:r>
              <a:rPr lang="en-US" sz="1400" dirty="0"/>
              <a:t>on the type of </a:t>
            </a:r>
            <a:r>
              <a:rPr lang="en-US" sz="1400" dirty="0" smtClean="0"/>
              <a:t>architecture.</a:t>
            </a:r>
            <a:endParaRPr lang="en-US" sz="1400" dirty="0"/>
          </a:p>
        </p:txBody>
      </p:sp>
      <p:pic>
        <p:nvPicPr>
          <p:cNvPr id="11266" name="Picture 2" descr="The figure contains a table. The table consists of 5 columns and 6 rows. The headers of the columns 1 and 2 are merged and the header reads architecture. The header of the column 3 reads data, the header of the column 4 reads application logic, and the column 5 reads user interface. &#10;In row 2, column 1 reads central data processing center. Columns 2 to 5 are divided into two sub rows. In column 2, sub row 1 reads server and sub row 2 reads client. In sub row 1, columns 3, 4, and 5 are marked X. Columns 3, 4, and 5 in sub row 2 are empty. &#10;In row 3, column 1 reads central server with remote terminals. Columns 2 to 5 are divided into two sub rows. In column 2, sub row 1 reads server and sub row 2 reads client. In sub row 1, columns 3 and 4 are marked X and column 5 is empty. In sub row 2, column 5 is marked X and columns 3 and 4 are empty. &#10;In row 4, column 1 reads stand-alone client. Columns 2 to 5 are divided into two sub rows. In column 2, sub row 1 reads server and sub row 2 reads client. Columns 3, 4, and 5 in sub row 1 are empty. In sub row 2, columns 3, 4, and 5 are marked X. &#10;In row 5, column 1 reads two-tier client/server. Columns 2 to 5 are divided into two sub rows. In column 2, sub row 1 reads server and sub row 2 reads client. In sub row 1, columns 3 and 4 are marked X and column 5 is empty. In sub row 2, column 3 is empty and columns 4 and 5 are marked X. &#10;In row 6, column 1 reads three-tier client/server. Columns 2 to 5 are divided into three sub rows. In column 2, sub row 1 reads data server, sub row 2 reads application server, and sub row 3 reads client. In sub row 1, column 3 is marked X and columns 4 and 5 are empty. In sub row 2, column 4 is marked X and columns 3 and 5 are empty. In sub row 3, column 5 is marked X and columns 3 and 4 are empty.&#10;The X denotes where the data, the application logic, and the user interface are located in various architectures.&#10;" title="FIGURE 10-9 The location of the data, the application logic, and the user interface depend on the type of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19200"/>
            <a:ext cx="8159035"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363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Middleware</a:t>
            </a:r>
          </a:p>
          <a:p>
            <a:pPr lvl="1"/>
            <a:r>
              <a:rPr lang="en-US" dirty="0" smtClean="0"/>
              <a:t>Enables communication between the tiers</a:t>
            </a:r>
          </a:p>
          <a:p>
            <a:pPr lvl="1"/>
            <a:r>
              <a:rPr lang="en-US" dirty="0" smtClean="0"/>
              <a:t>Referred to as </a:t>
            </a:r>
            <a:r>
              <a:rPr lang="en-US" b="1" dirty="0" err="1" smtClean="0"/>
              <a:t>glueware</a:t>
            </a:r>
            <a:endParaRPr lang="en-US" b="1" dirty="0" smtClean="0"/>
          </a:p>
          <a:p>
            <a:pPr lvl="2"/>
            <a:r>
              <a:rPr lang="en-US" dirty="0" smtClean="0"/>
              <a:t>Used </a:t>
            </a:r>
            <a:r>
              <a:rPr lang="en-US" dirty="0"/>
              <a:t>to connect two or more software </a:t>
            </a:r>
            <a:r>
              <a:rPr lang="en-US" dirty="0" smtClean="0"/>
              <a:t>components in </a:t>
            </a:r>
            <a:r>
              <a:rPr lang="en-US" dirty="0"/>
              <a:t>a federated system </a:t>
            </a:r>
            <a:r>
              <a:rPr lang="en-US" dirty="0" smtClean="0"/>
              <a:t>architecture</a:t>
            </a:r>
            <a:endParaRPr lang="en-US" dirty="0"/>
          </a:p>
          <a:p>
            <a:pPr lvl="1"/>
            <a:r>
              <a:rPr lang="en-US" dirty="0" smtClean="0"/>
              <a:t>Integrates legacy systems and Web-based and/or cloud applications</a:t>
            </a:r>
          </a:p>
          <a:p>
            <a:pPr lvl="1"/>
            <a:r>
              <a:rPr lang="en-US" dirty="0" smtClean="0"/>
              <a:t>Represents the slash in the term client/server</a:t>
            </a:r>
          </a:p>
          <a:p>
            <a:r>
              <a:rPr lang="en-US" b="1" dirty="0"/>
              <a:t>Cost-Benefit Issues</a:t>
            </a:r>
          </a:p>
          <a:p>
            <a:pPr lvl="1"/>
            <a:r>
              <a:rPr lang="en-US" dirty="0"/>
              <a:t>Client/server systems offer the best combination of features to meet information system requirements </a:t>
            </a:r>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19</a:t>
            </a:fld>
            <a:endParaRPr lang="en-US" dirty="0"/>
          </a:p>
        </p:txBody>
      </p:sp>
      <p:sp>
        <p:nvSpPr>
          <p:cNvPr id="2" name="Title 1"/>
          <p:cNvSpPr>
            <a:spLocks noGrp="1"/>
          </p:cNvSpPr>
          <p:nvPr>
            <p:ph type="title"/>
          </p:nvPr>
        </p:nvSpPr>
        <p:spPr/>
        <p:txBody>
          <a:bodyPr/>
          <a:lstStyle/>
          <a:p>
            <a:r>
              <a:rPr lang="en-US" dirty="0" smtClean="0"/>
              <a:t>Client/Server Designs </a:t>
            </a:r>
            <a:r>
              <a:rPr lang="en-US" sz="1400" dirty="0" smtClean="0"/>
              <a:t>(Cont. 6)</a:t>
            </a:r>
          </a:p>
        </p:txBody>
      </p:sp>
    </p:spTree>
    <p:extLst>
      <p:ext uri="{BB962C8B-B14F-4D97-AF65-F5344CB8AC3E}">
        <p14:creationId xmlns:p14="http://schemas.microsoft.com/office/powerpoint/2010/main" val="343235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smtClean="0"/>
              <a:t>Provide </a:t>
            </a:r>
            <a:r>
              <a:rPr lang="en-US" sz="2800" dirty="0"/>
              <a:t>a checklist of issues to </a:t>
            </a:r>
            <a:r>
              <a:rPr lang="en-US" sz="2800" dirty="0" smtClean="0"/>
              <a:t>consider when </a:t>
            </a:r>
            <a:r>
              <a:rPr lang="en-US" sz="2800" dirty="0"/>
              <a:t>selecting a system architecture</a:t>
            </a:r>
          </a:p>
          <a:p>
            <a:r>
              <a:rPr lang="en-US" sz="2800" dirty="0" smtClean="0"/>
              <a:t>Trace </a:t>
            </a:r>
            <a:r>
              <a:rPr lang="en-US" sz="2800" dirty="0"/>
              <a:t>the evolution of system </a:t>
            </a:r>
            <a:r>
              <a:rPr lang="en-US" sz="2800" dirty="0" smtClean="0"/>
              <a:t>architecture from </a:t>
            </a:r>
            <a:r>
              <a:rPr lang="en-US" sz="2800" dirty="0"/>
              <a:t>mainframes to current designs</a:t>
            </a:r>
          </a:p>
          <a:p>
            <a:r>
              <a:rPr lang="en-US" sz="2800" dirty="0" smtClean="0"/>
              <a:t>Explain </a:t>
            </a:r>
            <a:r>
              <a:rPr lang="en-US" sz="2800" dirty="0"/>
              <a:t>client/server architecture, </a:t>
            </a:r>
            <a:r>
              <a:rPr lang="en-US" sz="2800" dirty="0" smtClean="0"/>
              <a:t>including tiers</a:t>
            </a:r>
            <a:r>
              <a:rPr lang="en-US" sz="2800" dirty="0"/>
              <a:t>, cost-benefit issues, and performance</a:t>
            </a:r>
          </a:p>
          <a:p>
            <a:r>
              <a:rPr lang="en-US" sz="2800" dirty="0" smtClean="0"/>
              <a:t>Compare </a:t>
            </a:r>
            <a:r>
              <a:rPr lang="en-US" sz="2800" dirty="0"/>
              <a:t>in-house </a:t>
            </a:r>
            <a:r>
              <a:rPr lang="en-US" sz="2800" dirty="0" smtClean="0"/>
              <a:t>ecommerce </a:t>
            </a:r>
            <a:r>
              <a:rPr lang="en-US" sz="2800" dirty="0" smtClean="0"/>
              <a:t>development with packaged solutions and service providers</a:t>
            </a:r>
            <a:endParaRPr lang="en-US" sz="2800"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190072" cy="4525963"/>
          </a:xfrm>
        </p:spPr>
        <p:txBody>
          <a:bodyPr>
            <a:noAutofit/>
          </a:bodyPr>
          <a:lstStyle/>
          <a:p>
            <a:pPr lvl="2"/>
            <a:r>
              <a:rPr lang="en-US" dirty="0"/>
              <a:t>Enable firms to scale the system according to the environment</a:t>
            </a:r>
          </a:p>
          <a:p>
            <a:pPr lvl="2"/>
            <a:r>
              <a:rPr lang="en-US" dirty="0" smtClean="0"/>
              <a:t>Enable </a:t>
            </a:r>
            <a:r>
              <a:rPr lang="en-US" dirty="0"/>
              <a:t>transfer of applications </a:t>
            </a:r>
            <a:r>
              <a:rPr lang="en-US" dirty="0" smtClean="0"/>
              <a:t>from expensive </a:t>
            </a:r>
            <a:r>
              <a:rPr lang="en-US" dirty="0"/>
              <a:t>mainframes to less-expensive client platforms</a:t>
            </a:r>
          </a:p>
          <a:p>
            <a:pPr lvl="2"/>
            <a:r>
              <a:rPr lang="en-US" dirty="0" smtClean="0"/>
              <a:t>Reduce workload and improve response times</a:t>
            </a:r>
          </a:p>
          <a:p>
            <a:r>
              <a:rPr lang="en-US" b="1" dirty="0" smtClean="0"/>
              <a:t>Performance Issues</a:t>
            </a:r>
          </a:p>
          <a:p>
            <a:pPr lvl="1"/>
            <a:r>
              <a:rPr lang="en-US" b="1" dirty="0" smtClean="0"/>
              <a:t>Knee of the curve</a:t>
            </a:r>
          </a:p>
          <a:p>
            <a:pPr lvl="2"/>
            <a:r>
              <a:rPr lang="en-US" dirty="0" smtClean="0"/>
              <a:t>Response time to requests increases significantly as the system nears its capacity</a:t>
            </a:r>
          </a:p>
          <a:p>
            <a:pPr lvl="1"/>
            <a:r>
              <a:rPr lang="en-US" dirty="0" smtClean="0"/>
              <a:t>Client should contact </a:t>
            </a:r>
            <a:r>
              <a:rPr lang="en-US" dirty="0"/>
              <a:t>the server only when necessary </a:t>
            </a:r>
            <a:r>
              <a:rPr lang="en-US" dirty="0" smtClean="0"/>
              <a:t>in a client/server system</a:t>
            </a:r>
          </a:p>
          <a:p>
            <a:pPr lvl="1"/>
            <a:r>
              <a:rPr lang="en-US" b="1" dirty="0" smtClean="0"/>
              <a:t>Distributed </a:t>
            </a:r>
            <a:r>
              <a:rPr lang="en-US" b="1" dirty="0"/>
              <a:t>database management system (DDBMS</a:t>
            </a:r>
            <a:r>
              <a:rPr lang="en-US" b="1" dirty="0" smtClean="0"/>
              <a:t>) </a:t>
            </a:r>
            <a:r>
              <a:rPr lang="en-US" dirty="0" smtClean="0"/>
              <a:t>helps improve client/server performance</a:t>
            </a:r>
            <a:endParaRPr lang="en-US" dirty="0"/>
          </a:p>
          <a:p>
            <a:pPr lvl="1"/>
            <a:endParaRPr lang="en-US" dirty="0" smtClean="0"/>
          </a:p>
          <a:p>
            <a:pPr lvl="1"/>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36545198-DF98-4860-AAF4-4269071BD701}" type="slidenum">
              <a:rPr lang="en-US" smtClean="0"/>
              <a:pPr/>
              <a:t>20</a:t>
            </a:fld>
            <a:endParaRPr lang="en-US" dirty="0"/>
          </a:p>
        </p:txBody>
      </p:sp>
      <p:sp>
        <p:nvSpPr>
          <p:cNvPr id="2" name="Title 1"/>
          <p:cNvSpPr>
            <a:spLocks noGrp="1"/>
          </p:cNvSpPr>
          <p:nvPr>
            <p:ph type="title"/>
          </p:nvPr>
        </p:nvSpPr>
        <p:spPr/>
        <p:txBody>
          <a:bodyPr/>
          <a:lstStyle/>
          <a:p>
            <a:r>
              <a:rPr lang="en-US" dirty="0" smtClean="0"/>
              <a:t>Client/Server Designs </a:t>
            </a:r>
            <a:r>
              <a:rPr lang="en-US" sz="1400" dirty="0" smtClean="0"/>
              <a:t>(Cont. 7)</a:t>
            </a:r>
          </a:p>
        </p:txBody>
      </p:sp>
    </p:spTree>
    <p:extLst>
      <p:ext uri="{BB962C8B-B14F-4D97-AF65-F5344CB8AC3E}">
        <p14:creationId xmlns:p14="http://schemas.microsoft.com/office/powerpoint/2010/main" val="4219371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defRPr/>
            </a:pPr>
            <a:r>
              <a:rPr lang="en-US" dirty="0" smtClean="0"/>
              <a:t>The Impact of the Internet</a:t>
            </a:r>
          </a:p>
        </p:txBody>
      </p:sp>
      <p:sp>
        <p:nvSpPr>
          <p:cNvPr id="5" name="Content Placeholder 4"/>
          <p:cNvSpPr txBox="1">
            <a:spLocks/>
          </p:cNvSpPr>
          <p:nvPr/>
        </p:nvSpPr>
        <p:spPr>
          <a:xfrm>
            <a:off x="457200" y="14813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dirty="0" smtClean="0"/>
              <a:t>In an Internet-based architecture, the entire user interface is provided by the web server in the form of HTML documents</a:t>
            </a:r>
          </a:p>
          <a:p>
            <a:pPr lvl="1" fontAlgn="auto"/>
            <a:r>
              <a:rPr lang="en-US" dirty="0" smtClean="0"/>
              <a:t>Shifting the responsibility for the interface from the client to the server simplifies data transmission and results in lower hardware cost and complexity</a:t>
            </a:r>
          </a:p>
          <a:p>
            <a:pPr lvl="1" fontAlgn="auto">
              <a:spcAft>
                <a:spcPts val="0"/>
              </a:spcAft>
            </a:pPr>
            <a:endParaRPr lang="en-US" dirty="0" smtClean="0"/>
          </a:p>
          <a:p>
            <a:pPr lvl="1" fontAlgn="auto">
              <a:spcAft>
                <a:spcPts val="0"/>
              </a:spcAft>
            </a:pPr>
            <a:endParaRPr lang="en-US" dirty="0" smtClean="0"/>
          </a:p>
          <a:p>
            <a:pPr lvl="1" fontAlgn="auto">
              <a:spcAft>
                <a:spcPts val="0"/>
              </a:spcAft>
            </a:pPr>
            <a:endParaRPr lang="en-US" dirty="0" smtClean="0"/>
          </a:p>
        </p:txBody>
      </p:sp>
    </p:spTree>
    <p:extLst>
      <p:ext uri="{BB962C8B-B14F-4D97-AF65-F5344CB8AC3E}">
        <p14:creationId xmlns:p14="http://schemas.microsoft.com/office/powerpoint/2010/main" val="2104924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is figure illustrates the process of cloud computing. Starting from the top, there is an icon of cloud followed by a lightening symbol. Below the lightening symbol, there is an icon of a server, which is labeled web server. Lines extend from either sides of the icon. The line on the left side connects the icon of the web server to an icon of a router. Below the router, there are two lightening symbols. Below the lightening symbol on the left side, there is an icon of a computer screen and below the lightening symbol on the right side, there is an icon of a cell phone. Below these icons there are illustrations of two persons. The line that extends from the right side of the web server icon connects two other icons. The first icon is of a personal computer and the second icon is of a laptop. Below the personal computer and the laptop icons, there are illustrations of two persons. " title="FIGURE 10-10 Cloud computin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0996" y="2682171"/>
            <a:ext cx="4712036" cy="3375551"/>
          </a:xfrm>
          <a:prstGeom prst="rect">
            <a:avLst/>
          </a:prstGeom>
        </p:spPr>
      </p:pic>
      <p:sp>
        <p:nvSpPr>
          <p:cNvPr id="5" name="Content Placeholder 4"/>
          <p:cNvSpPr>
            <a:spLocks noGrp="1"/>
          </p:cNvSpPr>
          <p:nvPr>
            <p:ph idx="1"/>
          </p:nvPr>
        </p:nvSpPr>
        <p:spPr/>
        <p:txBody>
          <a:bodyPr>
            <a:noAutofit/>
          </a:bodyPr>
          <a:lstStyle/>
          <a:p>
            <a:r>
              <a:rPr lang="en-US" b="1" dirty="0" smtClean="0"/>
              <a:t>Cloud Computing</a:t>
            </a:r>
          </a:p>
          <a:p>
            <a:pPr lvl="1"/>
            <a:r>
              <a:rPr lang="en-US" dirty="0" smtClean="0"/>
              <a:t>The concept envisions a cloud of remote computers providing a total online software and data 	         environment that is hosted by 			 third parties</a:t>
            </a:r>
          </a:p>
          <a:p>
            <a:pPr lvl="1"/>
            <a:r>
              <a:rPr lang="en-US" dirty="0" smtClean="0"/>
              <a:t>Eliminates compatibility issues and 	       provides </a:t>
            </a:r>
            <a:r>
              <a:rPr lang="en-US" b="1" dirty="0" smtClean="0"/>
              <a:t>scaling on demand</a:t>
            </a:r>
            <a:endParaRPr lang="en-IN" b="1"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22</a:t>
            </a:fld>
            <a:endParaRPr lang="en-US" dirty="0"/>
          </a:p>
        </p:txBody>
      </p:sp>
      <p:sp>
        <p:nvSpPr>
          <p:cNvPr id="2" name="Title 1"/>
          <p:cNvSpPr>
            <a:spLocks noGrp="1"/>
          </p:cNvSpPr>
          <p:nvPr>
            <p:ph type="title"/>
          </p:nvPr>
        </p:nvSpPr>
        <p:spPr/>
        <p:txBody>
          <a:bodyPr>
            <a:normAutofit/>
          </a:bodyPr>
          <a:lstStyle/>
          <a:p>
            <a:r>
              <a:rPr lang="en-US" dirty="0" smtClean="0"/>
              <a:t>The Impact of the Internet </a:t>
            </a:r>
            <a:r>
              <a:rPr lang="en-US" sz="1400" dirty="0" smtClean="0"/>
              <a:t>(Cont. 1)</a:t>
            </a:r>
          </a:p>
        </p:txBody>
      </p:sp>
      <p:sp>
        <p:nvSpPr>
          <p:cNvPr id="7" name="Rectangle 6"/>
          <p:cNvSpPr/>
          <p:nvPr/>
        </p:nvSpPr>
        <p:spPr>
          <a:xfrm>
            <a:off x="4415620" y="6108154"/>
            <a:ext cx="3024921" cy="307777"/>
          </a:xfrm>
          <a:prstGeom prst="rect">
            <a:avLst/>
          </a:prstGeom>
        </p:spPr>
        <p:txBody>
          <a:bodyPr wrap="square">
            <a:spAutoFit/>
          </a:bodyPr>
          <a:lstStyle/>
          <a:p>
            <a:r>
              <a:rPr lang="en-US" sz="1400" b="1" dirty="0"/>
              <a:t>FIGURE </a:t>
            </a:r>
            <a:r>
              <a:rPr lang="en-US" sz="1400" b="1" dirty="0" smtClean="0"/>
              <a:t>10-10 </a:t>
            </a:r>
            <a:r>
              <a:rPr lang="en-US" sz="1400" dirty="0" smtClean="0"/>
              <a:t>Cloud computing </a:t>
            </a:r>
            <a:endParaRPr lang="en-US" sz="1400" dirty="0"/>
          </a:p>
        </p:txBody>
      </p:sp>
    </p:spTree>
    <p:extLst>
      <p:ext uri="{BB962C8B-B14F-4D97-AF65-F5344CB8AC3E}">
        <p14:creationId xmlns:p14="http://schemas.microsoft.com/office/powerpoint/2010/main" val="149940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Web 2.0</a:t>
            </a:r>
          </a:p>
          <a:p>
            <a:pPr lvl="1"/>
            <a:r>
              <a:rPr lang="en-US" dirty="0"/>
              <a:t>S</a:t>
            </a:r>
            <a:r>
              <a:rPr lang="en-US" dirty="0" smtClean="0"/>
              <a:t>econd generation of the web</a:t>
            </a:r>
          </a:p>
          <a:p>
            <a:pPr lvl="2"/>
            <a:r>
              <a:rPr lang="en-US" dirty="0" smtClean="0"/>
              <a:t>Enables people to collaborate, interact, and share information more dynamically</a:t>
            </a:r>
          </a:p>
          <a:p>
            <a:pPr lvl="1"/>
            <a:r>
              <a:rPr lang="en-US" dirty="0" smtClean="0"/>
              <a:t>Considered a step towards the </a:t>
            </a:r>
            <a:r>
              <a:rPr lang="en-US" b="1" dirty="0" smtClean="0"/>
              <a:t>semantic</a:t>
            </a:r>
            <a:r>
              <a:rPr lang="en-US" dirty="0" smtClean="0"/>
              <a:t> </a:t>
            </a:r>
            <a:r>
              <a:rPr lang="en-US" b="1" dirty="0" smtClean="0"/>
              <a:t>web</a:t>
            </a:r>
          </a:p>
          <a:p>
            <a:pPr lvl="1"/>
            <a:r>
              <a:rPr lang="en-US" b="1" dirty="0" smtClean="0"/>
              <a:t>Wiki</a:t>
            </a:r>
            <a:r>
              <a:rPr lang="en-US" dirty="0" smtClean="0"/>
              <a:t>: Web-based </a:t>
            </a:r>
            <a:r>
              <a:rPr lang="en-US" dirty="0"/>
              <a:t>repository of information</a:t>
            </a:r>
            <a:endParaRPr lang="en-US" dirty="0" smtClean="0"/>
          </a:p>
          <a:p>
            <a:pPr lvl="2"/>
            <a:r>
              <a:rPr lang="en-US" dirty="0" smtClean="0"/>
              <a:t>Run by social collaboration</a:t>
            </a:r>
          </a:p>
          <a:p>
            <a:pPr lvl="1"/>
            <a:r>
              <a:rPr lang="en-US" dirty="0" smtClean="0"/>
              <a:t>Users collaborate and add </a:t>
            </a:r>
            <a:r>
              <a:rPr lang="en-US" dirty="0"/>
              <a:t>new layers of information </a:t>
            </a:r>
            <a:r>
              <a:rPr lang="en-US" dirty="0" smtClean="0"/>
              <a:t>to the </a:t>
            </a:r>
            <a:r>
              <a:rPr lang="en-US" b="1" dirty="0" smtClean="0"/>
              <a:t>Internet </a:t>
            </a:r>
            <a:r>
              <a:rPr lang="en-US" b="1" dirty="0"/>
              <a:t>operating </a:t>
            </a:r>
            <a:r>
              <a:rPr lang="en-US" b="1" dirty="0" smtClean="0"/>
              <a:t>system</a:t>
            </a:r>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normAutofit/>
          </a:bodyPr>
          <a:lstStyle/>
          <a:p>
            <a:r>
              <a:rPr lang="en-US" dirty="0" smtClean="0"/>
              <a:t>The Impact of the Internet </a:t>
            </a:r>
            <a:r>
              <a:rPr lang="en-US" sz="1400" dirty="0" smtClean="0"/>
              <a:t>(Cont. 2)</a:t>
            </a:r>
          </a:p>
        </p:txBody>
      </p:sp>
    </p:spTree>
    <p:extLst>
      <p:ext uri="{BB962C8B-B14F-4D97-AF65-F5344CB8AC3E}">
        <p14:creationId xmlns:p14="http://schemas.microsoft.com/office/powerpoint/2010/main" val="230449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a:bodyPr>
          <a:lstStyle/>
          <a:p>
            <a:pPr>
              <a:defRPr/>
            </a:pPr>
            <a:r>
              <a:rPr lang="en-US" dirty="0" smtClean="0"/>
              <a:t>Ecommerce </a:t>
            </a:r>
            <a:r>
              <a:rPr lang="en-US" dirty="0" smtClean="0"/>
              <a:t>Architecture</a:t>
            </a:r>
          </a:p>
        </p:txBody>
      </p:sp>
      <p:sp>
        <p:nvSpPr>
          <p:cNvPr id="7" name="Content Placeholder 4"/>
          <p:cNvSpPr txBox="1">
            <a:spLocks/>
          </p:cNvSpPr>
          <p:nvPr/>
        </p:nvSpPr>
        <p:spPr>
          <a:xfrm>
            <a:off x="457200" y="1481328"/>
            <a:ext cx="8229600" cy="452596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In-House Solutions</a:t>
            </a:r>
          </a:p>
          <a:p>
            <a:pPr lvl="1" fontAlgn="auto"/>
            <a:r>
              <a:rPr lang="en-US" dirty="0" smtClean="0"/>
              <a:t>Benefits</a:t>
            </a:r>
          </a:p>
          <a:p>
            <a:pPr lvl="2" fontAlgn="auto">
              <a:spcAft>
                <a:spcPts val="0"/>
              </a:spcAft>
            </a:pPr>
            <a:r>
              <a:rPr lang="en-US" dirty="0" smtClean="0"/>
              <a:t>A unique website, with a look and feel consistent with the company’s other marketing efforts</a:t>
            </a:r>
          </a:p>
          <a:p>
            <a:pPr lvl="2" fontAlgn="auto">
              <a:spcAft>
                <a:spcPts val="0"/>
              </a:spcAft>
            </a:pPr>
            <a:r>
              <a:rPr lang="en-US" dirty="0" smtClean="0"/>
              <a:t>Complete control over the organization of the site</a:t>
            </a:r>
          </a:p>
          <a:p>
            <a:pPr lvl="2" fontAlgn="auto">
              <a:spcAft>
                <a:spcPts val="0"/>
              </a:spcAft>
            </a:pPr>
            <a:r>
              <a:rPr lang="en-US" dirty="0" smtClean="0"/>
              <a:t>A scalable structure to handle increases in sales and product offerings in the future </a:t>
            </a:r>
          </a:p>
          <a:p>
            <a:pPr lvl="2" fontAlgn="auto">
              <a:spcAft>
                <a:spcPts val="0"/>
              </a:spcAft>
            </a:pPr>
            <a:r>
              <a:rPr lang="en-US" dirty="0" smtClean="0"/>
              <a:t>More flexibility to modify and manage the site</a:t>
            </a:r>
          </a:p>
          <a:p>
            <a:pPr lvl="2" fontAlgn="auto">
              <a:spcAft>
                <a:spcPts val="0"/>
              </a:spcAft>
            </a:pPr>
            <a:r>
              <a:rPr lang="en-US" dirty="0" smtClean="0"/>
              <a:t>The opportunity to integrate the firm’s web-based business systems with its other information systems</a:t>
            </a:r>
          </a:p>
          <a:p>
            <a:pPr lvl="1" fontAlgn="auto"/>
            <a:endParaRPr lang="en-IN" dirty="0"/>
          </a:p>
        </p:txBody>
      </p:sp>
    </p:spTree>
    <p:extLst>
      <p:ext uri="{BB962C8B-B14F-4D97-AF65-F5344CB8AC3E}">
        <p14:creationId xmlns:p14="http://schemas.microsoft.com/office/powerpoint/2010/main" val="1696399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25</a:t>
            </a:fld>
            <a:endParaRPr lang="en-US" dirty="0"/>
          </a:p>
        </p:txBody>
      </p:sp>
      <p:sp>
        <p:nvSpPr>
          <p:cNvPr id="2" name="Title 1"/>
          <p:cNvSpPr>
            <a:spLocks noGrp="1"/>
          </p:cNvSpPr>
          <p:nvPr>
            <p:ph type="title"/>
          </p:nvPr>
        </p:nvSpPr>
        <p:spPr/>
        <p:txBody>
          <a:bodyPr rtlCol="0">
            <a:normAutofit/>
          </a:bodyPr>
          <a:lstStyle/>
          <a:p>
            <a:pPr>
              <a:defRPr/>
            </a:pPr>
            <a:r>
              <a:rPr lang="en-US" dirty="0" smtClean="0"/>
              <a:t>Ecommerce </a:t>
            </a:r>
            <a:r>
              <a:rPr lang="en-US" dirty="0" smtClean="0"/>
              <a:t>Architecture </a:t>
            </a:r>
            <a:r>
              <a:rPr lang="en-US" sz="1400" dirty="0" smtClean="0"/>
              <a:t>(Cont. 1)</a:t>
            </a:r>
          </a:p>
        </p:txBody>
      </p:sp>
      <p:sp>
        <p:nvSpPr>
          <p:cNvPr id="8" name="Rectangle 7"/>
          <p:cNvSpPr/>
          <p:nvPr/>
        </p:nvSpPr>
        <p:spPr>
          <a:xfrm>
            <a:off x="304800" y="4114800"/>
            <a:ext cx="2362200" cy="738664"/>
          </a:xfrm>
          <a:prstGeom prst="rect">
            <a:avLst/>
          </a:prstGeom>
        </p:spPr>
        <p:txBody>
          <a:bodyPr wrap="square">
            <a:spAutoFit/>
          </a:bodyPr>
          <a:lstStyle/>
          <a:p>
            <a:r>
              <a:rPr lang="en-US" sz="1400" b="1" dirty="0"/>
              <a:t>FIGURE </a:t>
            </a:r>
            <a:r>
              <a:rPr lang="en-US" sz="1400" b="1" dirty="0" smtClean="0"/>
              <a:t>10-11 </a:t>
            </a:r>
            <a:r>
              <a:rPr lang="en-US" sz="1400" dirty="0"/>
              <a:t>Guidelines for companies developing </a:t>
            </a:r>
            <a:r>
              <a:rPr lang="en-US" sz="1400" dirty="0" smtClean="0"/>
              <a:t>ecommerce </a:t>
            </a:r>
            <a:r>
              <a:rPr lang="en-US" sz="1400" dirty="0" smtClean="0"/>
              <a:t>strategies. </a:t>
            </a:r>
            <a:endParaRPr lang="en-US" sz="1400" dirty="0"/>
          </a:p>
        </p:txBody>
      </p:sp>
      <p:pic>
        <p:nvPicPr>
          <p:cNvPr id="4" name="Picture 3" descr="The figure lists the guidelines for companies developing ecommerce strategies. The figure is titled guidelines for in-house ecommerce site development. The figure consists of 7 guidelines which are listed one below the other in seven rows. The following content are present in the rows:&#10;Row 1: Analyze the company’s business needs and develop a clear statement of your goals. Consider the experience of other companies with similar projects. &#10;Row 2: Obtain input from users who understand the business and technology issues involved in the project. Plan for future growth, but aim for ease of use. &#10;Row 3: Determine whether the IT staff has the necessary skills and experience to implement the project. Consider training, additional resources, and the use of consultants if necessary. &#10;Row 4: Consider integration requirements for existing legacy systems or enterprise resource planning. Select a physical infrastructure carefully, so it will support the application, now and later. &#10;Row 5: Develop the project in modular form so users can test and approve the functional elements as you go along. &#10;Row 6: Connect the application to existing in-house systems and verify interactivity. &#10;Row 7: Test every aspect of the site exhaustively. Consider a preliminary rollout to a pilot group to obtain feedback before a full launch.&#10;" title="FIGURE 10-11 Guidelines for companies developing e-commerce strategie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417638"/>
            <a:ext cx="5430382" cy="4894780"/>
          </a:xfrm>
          <a:prstGeom prst="rect">
            <a:avLst/>
          </a:prstGeom>
        </p:spPr>
      </p:pic>
    </p:spTree>
    <p:extLst>
      <p:ext uri="{BB962C8B-B14F-4D97-AF65-F5344CB8AC3E}">
        <p14:creationId xmlns:p14="http://schemas.microsoft.com/office/powerpoint/2010/main" val="105819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b="1" dirty="0" smtClean="0"/>
              <a:t>Packaged Solutions</a:t>
            </a:r>
          </a:p>
          <a:p>
            <a:pPr lvl="1"/>
            <a:r>
              <a:rPr lang="en-US" dirty="0" smtClean="0"/>
              <a:t>Viable alternative for medium- to large-sized firms</a:t>
            </a:r>
          </a:p>
          <a:p>
            <a:pPr lvl="1"/>
            <a:r>
              <a:rPr lang="en-US" dirty="0" smtClean="0"/>
              <a:t>Less complex than an in-house effort</a:t>
            </a:r>
          </a:p>
          <a:p>
            <a:r>
              <a:rPr lang="en-US" b="1" dirty="0" smtClean="0"/>
              <a:t>Service Providers</a:t>
            </a:r>
          </a:p>
          <a:p>
            <a:pPr lvl="1"/>
            <a:r>
              <a:rPr lang="en-US" dirty="0" smtClean="0"/>
              <a:t>Application service provider (ASP) - Provides applications or access to applications by charging a fee</a:t>
            </a:r>
          </a:p>
          <a:p>
            <a:pPr lvl="2"/>
            <a:r>
              <a:rPr lang="en-US" dirty="0" smtClean="0"/>
              <a:t>Many ASPs offer full-scale Internet business services for companies that decide to outsource functions</a:t>
            </a:r>
          </a:p>
          <a:p>
            <a:pPr lvl="1"/>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26</a:t>
            </a:fld>
            <a:endParaRPr lang="en-US" dirty="0"/>
          </a:p>
        </p:txBody>
      </p:sp>
      <p:sp>
        <p:nvSpPr>
          <p:cNvPr id="2" name="Title 1"/>
          <p:cNvSpPr>
            <a:spLocks noGrp="1"/>
          </p:cNvSpPr>
          <p:nvPr>
            <p:ph type="title"/>
          </p:nvPr>
        </p:nvSpPr>
        <p:spPr/>
        <p:txBody>
          <a:bodyPr>
            <a:normAutofit/>
          </a:bodyPr>
          <a:lstStyle/>
          <a:p>
            <a:r>
              <a:rPr lang="en-US" dirty="0" smtClean="0"/>
              <a:t>Ecommerce </a:t>
            </a:r>
            <a:r>
              <a:rPr lang="en-US" dirty="0" smtClean="0"/>
              <a:t>Architecture </a:t>
            </a:r>
            <a:r>
              <a:rPr lang="en-US" sz="1400" dirty="0" smtClean="0"/>
              <a:t>(Cont. 2)</a:t>
            </a:r>
          </a:p>
        </p:txBody>
      </p:sp>
    </p:spTree>
    <p:extLst>
      <p:ext uri="{BB962C8B-B14F-4D97-AF65-F5344CB8AC3E}">
        <p14:creationId xmlns:p14="http://schemas.microsoft.com/office/powerpoint/2010/main" val="2387482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smtClean="0"/>
              <a:t>Processing Methods</a:t>
            </a:r>
          </a:p>
        </p:txBody>
      </p:sp>
      <p:sp>
        <p:nvSpPr>
          <p:cNvPr id="7" name="Content Placeholder 4"/>
          <p:cNvSpPr txBox="1">
            <a:spLocks/>
          </p:cNvSpPr>
          <p:nvPr/>
        </p:nvSpPr>
        <p:spPr>
          <a:xfrm>
            <a:off x="457200" y="1481328"/>
            <a:ext cx="8229600" cy="452596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Online Processing</a:t>
            </a:r>
          </a:p>
          <a:p>
            <a:pPr lvl="1" fontAlgn="auto"/>
            <a:r>
              <a:rPr lang="en-US" b="1" dirty="0" smtClean="0"/>
              <a:t>Online systems </a:t>
            </a:r>
            <a:r>
              <a:rPr lang="en-US" dirty="0" smtClean="0"/>
              <a:t>handle transactions when and where they occur</a:t>
            </a:r>
          </a:p>
          <a:p>
            <a:pPr lvl="2" fontAlgn="auto"/>
            <a:r>
              <a:rPr lang="en-US" dirty="0" smtClean="0"/>
              <a:t>Output is provided directly to users</a:t>
            </a:r>
          </a:p>
          <a:p>
            <a:pPr lvl="1" fontAlgn="auto"/>
            <a:r>
              <a:rPr lang="en-US" dirty="0" smtClean="0"/>
              <a:t>Avoids delays and allows a constant dialog between the user and the system</a:t>
            </a:r>
          </a:p>
          <a:p>
            <a:pPr lvl="1" fontAlgn="auto"/>
            <a:r>
              <a:rPr lang="en-US" dirty="0" smtClean="0"/>
              <a:t>Can be used with file-oriented systems</a:t>
            </a:r>
          </a:p>
          <a:p>
            <a:pPr lvl="1" fontAlgn="auto"/>
            <a:endParaRPr lang="en-US" dirty="0" smtClean="0"/>
          </a:p>
          <a:p>
            <a:pPr lvl="1" fontAlgn="auto"/>
            <a:endParaRPr lang="en-IN" dirty="0"/>
          </a:p>
        </p:txBody>
      </p:sp>
    </p:spTree>
    <p:extLst>
      <p:ext uri="{BB962C8B-B14F-4D97-AF65-F5344CB8AC3E}">
        <p14:creationId xmlns:p14="http://schemas.microsoft.com/office/powerpoint/2010/main" val="875394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he figure depicts the ATM query process. There are images on the left and steps mentioned on the right. On the left, the first illustration is of the screen of an ATM machine. Below it, an arrow, that reads 1, extends to a rectangular box that is labeled online processing system. From this box, an arrow that reads 3 points back to the screen above. From the online processing system box, a double headed arrow, which reads 2, points to a curved box that is labeled customer file. On the right, the steps of the ATM query process are mentioned one below the other and they are as follows: &#10;Step 1: Customer enters his or her account number and requests an account balance. &#10;Step 2: Retrieves current account balance. &#10;Step 3: Verifies bank account number and displays balance on ATM screen. &#10;" title="FIGURE 10-13 When a customer requests a balance, the AT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9676" y="1219200"/>
            <a:ext cx="5029200" cy="4972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a:bodyPr>
          <a:lstStyle/>
          <a:p>
            <a:pPr>
              <a:defRPr/>
            </a:pPr>
            <a:r>
              <a:rPr lang="en-US" dirty="0"/>
              <a:t>Processing </a:t>
            </a:r>
            <a:r>
              <a:rPr lang="en-US" dirty="0" smtClean="0"/>
              <a:t>Methods </a:t>
            </a:r>
            <a:r>
              <a:rPr lang="en-US" sz="1400" dirty="0" smtClean="0"/>
              <a:t>(Cont. 1)</a:t>
            </a:r>
          </a:p>
        </p:txBody>
      </p:sp>
      <p:sp>
        <p:nvSpPr>
          <p:cNvPr id="7" name="Rectangle 6"/>
          <p:cNvSpPr/>
          <p:nvPr/>
        </p:nvSpPr>
        <p:spPr>
          <a:xfrm>
            <a:off x="914400" y="4648200"/>
            <a:ext cx="3341076" cy="1384995"/>
          </a:xfrm>
          <a:prstGeom prst="rect">
            <a:avLst/>
          </a:prstGeom>
        </p:spPr>
        <p:txBody>
          <a:bodyPr wrap="square">
            <a:spAutoFit/>
          </a:bodyPr>
          <a:lstStyle/>
          <a:p>
            <a:r>
              <a:rPr lang="en-US" sz="1400" b="1" dirty="0"/>
              <a:t>FIGURE </a:t>
            </a:r>
            <a:r>
              <a:rPr lang="en-US" sz="1400" b="1" dirty="0" smtClean="0"/>
              <a:t>10-13 </a:t>
            </a:r>
            <a:r>
              <a:rPr lang="en-US" sz="1400" dirty="0"/>
              <a:t>When a customer requests a balance, the ATM</a:t>
            </a:r>
          </a:p>
          <a:p>
            <a:r>
              <a:rPr lang="en-US" sz="1400" dirty="0"/>
              <a:t>system verifies the account number, submits the query, retrieves the</a:t>
            </a:r>
          </a:p>
          <a:p>
            <a:r>
              <a:rPr lang="en-US" sz="1400" dirty="0"/>
              <a:t>current balance, and displays the balance on the ATM </a:t>
            </a:r>
            <a:r>
              <a:rPr lang="en-US" sz="1400" dirty="0" smtClean="0"/>
              <a:t>screen.</a:t>
            </a:r>
            <a:endParaRPr lang="en-US" sz="1400" dirty="0"/>
          </a:p>
        </p:txBody>
      </p:sp>
    </p:spTree>
    <p:extLst>
      <p:ext uri="{BB962C8B-B14F-4D97-AF65-F5344CB8AC3E}">
        <p14:creationId xmlns:p14="http://schemas.microsoft.com/office/powerpoint/2010/main" val="1410801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b="1" dirty="0" smtClean="0"/>
              <a:t>Batch Processing: Still With Us After All These Years</a:t>
            </a:r>
          </a:p>
          <a:p>
            <a:pPr lvl="1"/>
            <a:r>
              <a:rPr lang="en-US" dirty="0" smtClean="0"/>
              <a:t>Data is managed in groups</a:t>
            </a:r>
          </a:p>
          <a:p>
            <a:pPr lvl="1"/>
            <a:r>
              <a:rPr lang="en-US" dirty="0" smtClean="0"/>
              <a:t>Advantages </a:t>
            </a:r>
          </a:p>
          <a:p>
            <a:pPr lvl="2"/>
            <a:r>
              <a:rPr lang="en-US" dirty="0" smtClean="0"/>
              <a:t>Tasks can be planned and run on a predetermined schedule without user involvement</a:t>
            </a:r>
          </a:p>
          <a:p>
            <a:pPr lvl="2"/>
            <a:r>
              <a:rPr lang="en-US" dirty="0" smtClean="0"/>
              <a:t>Programs that require major network resources can run when costs and impact on other traffic will be lowest</a:t>
            </a:r>
          </a:p>
          <a:p>
            <a:pPr lvl="2"/>
            <a:r>
              <a:rPr lang="en-US" dirty="0" smtClean="0"/>
              <a:t>Well-suited to address security, audit, and privacy concerns</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29</a:t>
            </a:fld>
            <a:endParaRPr lang="en-US" dirty="0"/>
          </a:p>
        </p:txBody>
      </p:sp>
      <p:sp>
        <p:nvSpPr>
          <p:cNvPr id="2" name="Title 1"/>
          <p:cNvSpPr>
            <a:spLocks noGrp="1"/>
          </p:cNvSpPr>
          <p:nvPr>
            <p:ph type="title"/>
          </p:nvPr>
        </p:nvSpPr>
        <p:spPr/>
        <p:txBody>
          <a:bodyPr/>
          <a:lstStyle/>
          <a:p>
            <a:r>
              <a:rPr lang="en-US" dirty="0" smtClean="0"/>
              <a:t>Processing Methods </a:t>
            </a:r>
            <a:r>
              <a:rPr lang="en-US" sz="1400" dirty="0" smtClean="0"/>
              <a:t>(Cont. 2)</a:t>
            </a:r>
          </a:p>
        </p:txBody>
      </p:sp>
    </p:spTree>
    <p:extLst>
      <p:ext uri="{BB962C8B-B14F-4D97-AF65-F5344CB8AC3E}">
        <p14:creationId xmlns:p14="http://schemas.microsoft.com/office/powerpoint/2010/main" val="2657098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sz="2800" dirty="0" smtClean="0"/>
              <a:t>Discuss </a:t>
            </a:r>
            <a:r>
              <a:rPr lang="en-US" sz="2800" dirty="0"/>
              <a:t>the impact of cloud computing </a:t>
            </a:r>
            <a:r>
              <a:rPr lang="en-US" sz="2800" dirty="0" smtClean="0"/>
              <a:t>and Web </a:t>
            </a:r>
            <a:r>
              <a:rPr lang="en-US" sz="2800" dirty="0"/>
              <a:t>2.0</a:t>
            </a:r>
          </a:p>
          <a:p>
            <a:r>
              <a:rPr lang="en-US" sz="2800" dirty="0" smtClean="0"/>
              <a:t>Define </a:t>
            </a:r>
            <a:r>
              <a:rPr lang="en-US" sz="2800" dirty="0"/>
              <a:t>network topology, </a:t>
            </a:r>
            <a:r>
              <a:rPr lang="en-US" sz="2800" dirty="0" smtClean="0"/>
              <a:t>including hierarchical</a:t>
            </a:r>
            <a:r>
              <a:rPr lang="en-US" sz="2800" dirty="0"/>
              <a:t>, bus, ring, star, and </a:t>
            </a:r>
            <a:r>
              <a:rPr lang="en-US" sz="2800" dirty="0" smtClean="0"/>
              <a:t>mesh models</a:t>
            </a:r>
            <a:endParaRPr lang="en-US" sz="2800" dirty="0"/>
          </a:p>
          <a:p>
            <a:r>
              <a:rPr lang="en-US" sz="2800" dirty="0" smtClean="0"/>
              <a:t>Describe </a:t>
            </a:r>
            <a:r>
              <a:rPr lang="en-US" sz="2800" dirty="0"/>
              <a:t>wireless networking, </a:t>
            </a:r>
            <a:r>
              <a:rPr lang="en-US" sz="2800" dirty="0" smtClean="0"/>
              <a:t>including wireless </a:t>
            </a:r>
            <a:r>
              <a:rPr lang="en-US" sz="2800" dirty="0"/>
              <a:t>standards, topologies, and trends</a:t>
            </a:r>
          </a:p>
          <a:p>
            <a:r>
              <a:rPr lang="en-US" sz="2800" dirty="0" smtClean="0"/>
              <a:t>Describe </a:t>
            </a:r>
            <a:r>
              <a:rPr lang="en-US" sz="2800" dirty="0"/>
              <a:t>the system design specification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b="1" dirty="0" smtClean="0"/>
              <a:t>Real-World Examples</a:t>
            </a:r>
          </a:p>
          <a:p>
            <a:pPr lvl="1"/>
            <a:r>
              <a:rPr lang="en-US" b="1" dirty="0" smtClean="0"/>
              <a:t>Point of Sale (POS</a:t>
            </a:r>
            <a:r>
              <a:rPr lang="en-US" dirty="0" smtClean="0"/>
              <a:t>) terminals</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30</a:t>
            </a:fld>
            <a:endParaRPr lang="en-US" dirty="0"/>
          </a:p>
        </p:txBody>
      </p:sp>
      <p:sp>
        <p:nvSpPr>
          <p:cNvPr id="2" name="Title 1"/>
          <p:cNvSpPr>
            <a:spLocks noGrp="1"/>
          </p:cNvSpPr>
          <p:nvPr>
            <p:ph type="title"/>
          </p:nvPr>
        </p:nvSpPr>
        <p:spPr/>
        <p:txBody>
          <a:bodyPr/>
          <a:lstStyle/>
          <a:p>
            <a:r>
              <a:rPr lang="en-US" dirty="0" smtClean="0"/>
              <a:t>Processing Methods </a:t>
            </a:r>
            <a:r>
              <a:rPr lang="en-US" sz="1400" dirty="0" smtClean="0"/>
              <a:t>(Cont. 3)</a:t>
            </a:r>
          </a:p>
        </p:txBody>
      </p:sp>
      <p:pic>
        <p:nvPicPr>
          <p:cNvPr id="15362" name="Picture 2" descr="This figure is a flow chart. Starting from left, there is a rectangular box, which is labeled POS terminal. A double headed arrow extends from this box to the second rectangular box, which is labeled POS program (online). An arrow extends from the second box to a curved box, which is labeled sales transaction file. An arrow extends from this box to another rectangular box, which is labeled daily sales program (batch). An arrow extends from this box to another box, which is labeled daily sales report. Below the box labeled POS program (online), there is an arrow that extends to a curved box, which is labeled inventory. An arrow extends from this box and points back the box labeled POS program (online). A double headed arrow extends from the box labeled daily sales program (batch) and points to a curvy box below it, which is labeled accounting files. " title="FIGURE 10-14 Many retailers use a combination of online and batch processing. When a salesperson enters the sale on the POS terminal, the online system retrieves data from the item file, updates the quantity in stock, and produces a sales transaction record. At the end of the day, a batch processing program produces a daily sales report and updates the accounting system.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434" y="2358569"/>
            <a:ext cx="7843288" cy="263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5029200"/>
            <a:ext cx="8555832" cy="954107"/>
          </a:xfrm>
          <a:prstGeom prst="rect">
            <a:avLst/>
          </a:prstGeom>
        </p:spPr>
        <p:txBody>
          <a:bodyPr wrap="square">
            <a:spAutoFit/>
          </a:bodyPr>
          <a:lstStyle/>
          <a:p>
            <a:r>
              <a:rPr lang="en-US" sz="1400" b="1" dirty="0"/>
              <a:t>FIGURE </a:t>
            </a:r>
            <a:r>
              <a:rPr lang="en-US" sz="1400" b="1" dirty="0" smtClean="0"/>
              <a:t>10-14 </a:t>
            </a:r>
            <a:r>
              <a:rPr lang="en-US" sz="1400" dirty="0"/>
              <a:t>Many retailers use a combination of online and batch processing. When a salesperson enters the sale </a:t>
            </a:r>
            <a:r>
              <a:rPr lang="en-US" sz="1400" dirty="0" smtClean="0"/>
              <a:t>on the </a:t>
            </a:r>
            <a:r>
              <a:rPr lang="en-US" sz="1400" dirty="0"/>
              <a:t>POS terminal, the online system retrieves data from the item file, updates the quantity in stock, and produces a </a:t>
            </a:r>
            <a:r>
              <a:rPr lang="en-US" sz="1400" dirty="0" smtClean="0"/>
              <a:t>sales transaction </a:t>
            </a:r>
            <a:r>
              <a:rPr lang="en-US" sz="1400" dirty="0"/>
              <a:t>record. At the end of the day, a batch processing program produces a daily sales report and updates </a:t>
            </a:r>
            <a:r>
              <a:rPr lang="en-US" sz="1400" dirty="0" smtClean="0"/>
              <a:t>the accounting system. </a:t>
            </a:r>
            <a:endParaRPr lang="en-US" sz="1400" dirty="0"/>
          </a:p>
        </p:txBody>
      </p:sp>
    </p:spTree>
    <p:extLst>
      <p:ext uri="{BB962C8B-B14F-4D97-AF65-F5344CB8AC3E}">
        <p14:creationId xmlns:p14="http://schemas.microsoft.com/office/powerpoint/2010/main" val="2657957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smtClean="0"/>
              <a:t>Network Models</a:t>
            </a:r>
          </a:p>
        </p:txBody>
      </p:sp>
      <p:sp>
        <p:nvSpPr>
          <p:cNvPr id="5" name="Content Placeholder 4"/>
          <p:cNvSpPr txBox="1">
            <a:spLocks/>
          </p:cNvSpPr>
          <p:nvPr/>
        </p:nvSpPr>
        <p:spPr>
          <a:xfrm>
            <a:off x="457200" y="14813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The Open Systems Interconnection (OSI) Model </a:t>
            </a:r>
          </a:p>
          <a:p>
            <a:pPr lvl="1" fontAlgn="auto"/>
            <a:r>
              <a:rPr lang="en-US" dirty="0" smtClean="0"/>
              <a:t>Describes how data moves from an application on one computer to an application on another networked computer</a:t>
            </a:r>
            <a:endParaRPr lang="en-US" dirty="0" smtClean="0">
              <a:solidFill>
                <a:schemeClr val="tx2">
                  <a:lumMod val="90000"/>
                </a:schemeClr>
              </a:solidFill>
            </a:endParaRPr>
          </a:p>
          <a:p>
            <a:pPr lvl="1" fontAlgn="auto">
              <a:spcAft>
                <a:spcPts val="0"/>
              </a:spcAft>
            </a:pPr>
            <a:r>
              <a:rPr lang="en-US" dirty="0" smtClean="0"/>
              <a:t>Provides physical design standards that assure seamless network connectivity, regardless of the specific hardware environment</a:t>
            </a:r>
          </a:p>
          <a:p>
            <a:pPr fontAlgn="auto"/>
            <a:endParaRPr lang="en-IN" dirty="0"/>
          </a:p>
        </p:txBody>
      </p:sp>
    </p:spTree>
    <p:extLst>
      <p:ext uri="{BB962C8B-B14F-4D97-AF65-F5344CB8AC3E}">
        <p14:creationId xmlns:p14="http://schemas.microsoft.com/office/powerpoint/2010/main" val="764228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386078"/>
            <a:ext cx="8555832" cy="4525963"/>
          </a:xfrm>
        </p:spPr>
        <p:txBody>
          <a:bodyPr>
            <a:noAutofit/>
          </a:bodyPr>
          <a:lstStyle/>
          <a:p>
            <a:r>
              <a:rPr lang="en-US" b="1" dirty="0" smtClean="0"/>
              <a:t>Network Topology</a:t>
            </a:r>
          </a:p>
          <a:p>
            <a:pPr lvl="1"/>
            <a:r>
              <a:rPr lang="en-US" dirty="0" smtClean="0"/>
              <a:t>Topology - Physical or logical view of the network</a:t>
            </a:r>
          </a:p>
          <a:p>
            <a:pPr lvl="2"/>
            <a:r>
              <a:rPr lang="en-US" b="1" dirty="0" smtClean="0"/>
              <a:t>Physical</a:t>
            </a:r>
            <a:r>
              <a:rPr lang="en-US" dirty="0" smtClean="0"/>
              <a:t> </a:t>
            </a:r>
            <a:r>
              <a:rPr lang="en-US" b="1" dirty="0" smtClean="0"/>
              <a:t>topology</a:t>
            </a:r>
            <a:r>
              <a:rPr lang="en-US" dirty="0" smtClean="0"/>
              <a:t>: Actual network cabling and connections</a:t>
            </a:r>
          </a:p>
          <a:p>
            <a:pPr lvl="2"/>
            <a:r>
              <a:rPr lang="en-US" b="1" dirty="0" smtClean="0"/>
              <a:t>Logical</a:t>
            </a:r>
            <a:r>
              <a:rPr lang="en-US" dirty="0" smtClean="0"/>
              <a:t> </a:t>
            </a:r>
            <a:r>
              <a:rPr lang="en-US" b="1" dirty="0" smtClean="0"/>
              <a:t>topology</a:t>
            </a:r>
            <a:r>
              <a:rPr lang="en-US" dirty="0" smtClean="0"/>
              <a:t>: Describes the way the components interact</a:t>
            </a:r>
          </a:p>
          <a:p>
            <a:pPr lvl="1"/>
            <a:r>
              <a:rPr lang="en-US" b="1" dirty="0"/>
              <a:t>Hierarchical network</a:t>
            </a:r>
            <a:endParaRPr lang="en-US" dirty="0"/>
          </a:p>
          <a:p>
            <a:pPr lvl="2"/>
            <a:r>
              <a:rPr lang="en-US" dirty="0"/>
              <a:t>Departmental servers control lower levels of processing and network </a:t>
            </a:r>
            <a:r>
              <a:rPr lang="en-US" dirty="0" smtClean="0"/>
              <a:t>devices</a:t>
            </a:r>
          </a:p>
          <a:p>
            <a:pPr lvl="1"/>
            <a:r>
              <a:rPr lang="en-US" b="1" dirty="0"/>
              <a:t>Bus network</a:t>
            </a:r>
            <a:endParaRPr lang="en-US" dirty="0"/>
          </a:p>
          <a:p>
            <a:pPr lvl="2"/>
            <a:r>
              <a:rPr lang="en-US" dirty="0"/>
              <a:t>A single communication </a:t>
            </a:r>
            <a:r>
              <a:rPr lang="en-US" dirty="0" smtClean="0"/>
              <a:t>path </a:t>
            </a:r>
            <a:r>
              <a:rPr lang="en-US" dirty="0"/>
              <a:t>connects the central </a:t>
            </a:r>
            <a:r>
              <a:rPr lang="en-US" dirty="0" smtClean="0"/>
              <a:t>server, departmental </a:t>
            </a:r>
            <a:r>
              <a:rPr lang="en-US" dirty="0"/>
              <a:t>servers, </a:t>
            </a:r>
            <a:r>
              <a:rPr lang="en-US" dirty="0" smtClean="0"/>
              <a:t>workstations</a:t>
            </a:r>
            <a:r>
              <a:rPr lang="en-US" dirty="0"/>
              <a:t>, and </a:t>
            </a:r>
            <a:r>
              <a:rPr lang="en-US" dirty="0" smtClean="0"/>
              <a:t>peripheral devices</a:t>
            </a:r>
            <a:endParaRPr lang="en-IN" dirty="0"/>
          </a:p>
          <a:p>
            <a:pPr lvl="1"/>
            <a:endParaRPr lang="en-US" dirty="0"/>
          </a:p>
          <a:p>
            <a:pPr lvl="1"/>
            <a:endParaRPr lang="en-US" dirty="0" smtClean="0"/>
          </a:p>
        </p:txBody>
      </p:sp>
      <p:sp>
        <p:nvSpPr>
          <p:cNvPr id="6" name="Slide Number Placeholder 5"/>
          <p:cNvSpPr>
            <a:spLocks noGrp="1"/>
          </p:cNvSpPr>
          <p:nvPr>
            <p:ph type="sldNum" sz="quarter" idx="12"/>
          </p:nvPr>
        </p:nvSpPr>
        <p:spPr/>
        <p:txBody>
          <a:bodyPr/>
          <a:lstStyle/>
          <a:p>
            <a:fld id="{36545198-DF98-4860-AAF4-4269071BD701}" type="slidenum">
              <a:rPr lang="en-US" smtClean="0"/>
              <a:pPr/>
              <a:t>32</a:t>
            </a:fld>
            <a:endParaRPr lang="en-US" dirty="0"/>
          </a:p>
        </p:txBody>
      </p:sp>
      <p:sp>
        <p:nvSpPr>
          <p:cNvPr id="15" name="Title 1"/>
          <p:cNvSpPr>
            <a:spLocks noGrp="1"/>
          </p:cNvSpPr>
          <p:nvPr>
            <p:ph type="title"/>
          </p:nvPr>
        </p:nvSpPr>
        <p:spPr>
          <a:xfrm>
            <a:off x="457200" y="274638"/>
            <a:ext cx="8229600" cy="1143000"/>
          </a:xfrm>
        </p:spPr>
        <p:txBody>
          <a:bodyPr/>
          <a:lstStyle/>
          <a:p>
            <a:r>
              <a:rPr lang="en-US" dirty="0" smtClean="0"/>
              <a:t>Network Models </a:t>
            </a:r>
            <a:r>
              <a:rPr lang="en-US" sz="1400" dirty="0" smtClean="0"/>
              <a:t>(Cont. 1)</a:t>
            </a:r>
          </a:p>
        </p:txBody>
      </p:sp>
    </p:spTree>
    <p:extLst>
      <p:ext uri="{BB962C8B-B14F-4D97-AF65-F5344CB8AC3E}">
        <p14:creationId xmlns:p14="http://schemas.microsoft.com/office/powerpoint/2010/main" val="4022669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1"/>
            <a:r>
              <a:rPr lang="en-US" b="1" dirty="0"/>
              <a:t>Ring network </a:t>
            </a:r>
          </a:p>
          <a:p>
            <a:pPr lvl="2"/>
            <a:r>
              <a:rPr lang="en-US" dirty="0"/>
              <a:t>Resembles a circle where the data flows in only one direction from one device to the </a:t>
            </a:r>
            <a:r>
              <a:rPr lang="en-US" dirty="0" smtClean="0"/>
              <a:t>next</a:t>
            </a:r>
            <a:endParaRPr lang="en-US" dirty="0"/>
          </a:p>
          <a:p>
            <a:pPr lvl="1"/>
            <a:r>
              <a:rPr lang="en-US" b="1" dirty="0" smtClean="0"/>
              <a:t>Star network </a:t>
            </a:r>
          </a:p>
          <a:p>
            <a:pPr lvl="2"/>
            <a:r>
              <a:rPr lang="en-US" dirty="0" smtClean="0"/>
              <a:t>Has a central networking device called a </a:t>
            </a:r>
            <a:r>
              <a:rPr lang="en-US" b="1" dirty="0" smtClean="0"/>
              <a:t>switch</a:t>
            </a:r>
            <a:r>
              <a:rPr lang="en-US" dirty="0" smtClean="0"/>
              <a:t> which manages the network and acts as a communications conduit for all network traffic</a:t>
            </a:r>
          </a:p>
          <a:p>
            <a:pPr lvl="1"/>
            <a:r>
              <a:rPr lang="en-US" b="1" dirty="0" smtClean="0"/>
              <a:t>Mesh</a:t>
            </a:r>
            <a:r>
              <a:rPr lang="en-US" dirty="0" smtClean="0"/>
              <a:t> </a:t>
            </a:r>
            <a:r>
              <a:rPr lang="en-US" b="1" dirty="0" smtClean="0"/>
              <a:t>network</a:t>
            </a:r>
            <a:endParaRPr lang="en-US" dirty="0"/>
          </a:p>
          <a:p>
            <a:pPr lvl="2"/>
            <a:r>
              <a:rPr lang="en-US" dirty="0" smtClean="0"/>
              <a:t>Each node connects to every 			 other node</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33</a:t>
            </a:fld>
            <a:endParaRPr lang="en-US" dirty="0"/>
          </a:p>
        </p:txBody>
      </p:sp>
      <p:sp>
        <p:nvSpPr>
          <p:cNvPr id="2" name="Title 1"/>
          <p:cNvSpPr>
            <a:spLocks noGrp="1"/>
          </p:cNvSpPr>
          <p:nvPr>
            <p:ph type="title"/>
          </p:nvPr>
        </p:nvSpPr>
        <p:spPr/>
        <p:txBody>
          <a:bodyPr/>
          <a:lstStyle/>
          <a:p>
            <a:r>
              <a:rPr lang="en-US" dirty="0" smtClean="0"/>
              <a:t>Network Models </a:t>
            </a:r>
            <a:r>
              <a:rPr lang="en-US" sz="1400" dirty="0" smtClean="0"/>
              <a:t>(Cont. 2)</a:t>
            </a:r>
          </a:p>
        </p:txBody>
      </p:sp>
      <p:pic>
        <p:nvPicPr>
          <p:cNvPr id="3" name="Picture 2" descr="This image shows six people seated at their work stations, working on computers. The work stations surround a large pole." title="Figure 10-15 Although these computers form a physical circle, the physical layout has no bearing on the network topology, which might be a bus, ring, star, or other logical desig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4236" y="3926558"/>
            <a:ext cx="3553138" cy="2379897"/>
          </a:xfrm>
          <a:prstGeom prst="rect">
            <a:avLst/>
          </a:prstGeom>
        </p:spPr>
      </p:pic>
      <p:sp>
        <p:nvSpPr>
          <p:cNvPr id="4" name="TextBox 3" title="Figure 10-15 Although these computers form a physical circle, the physical layout has no bearing on the network topology, which might be a bus, ring, star, or other logical design."/>
          <p:cNvSpPr txBox="1"/>
          <p:nvPr/>
        </p:nvSpPr>
        <p:spPr>
          <a:xfrm>
            <a:off x="228600" y="5163456"/>
            <a:ext cx="5105399" cy="738664"/>
          </a:xfrm>
          <a:prstGeom prst="rect">
            <a:avLst/>
          </a:prstGeom>
          <a:noFill/>
        </p:spPr>
        <p:txBody>
          <a:bodyPr wrap="square" rtlCol="0">
            <a:spAutoFit/>
          </a:bodyPr>
          <a:lstStyle/>
          <a:p>
            <a:r>
              <a:rPr lang="en-US" sz="1400" b="1" dirty="0"/>
              <a:t>Figure 10-15 </a:t>
            </a:r>
            <a:r>
              <a:rPr lang="en-US" sz="1400" dirty="0"/>
              <a:t>Although these computers form a physical circle, the </a:t>
            </a:r>
            <a:r>
              <a:rPr lang="en-US" sz="1400" dirty="0" smtClean="0"/>
              <a:t>physical layout </a:t>
            </a:r>
            <a:r>
              <a:rPr lang="en-US" sz="1400" dirty="0"/>
              <a:t>has no bearing on the network topology, which might be a bus, ring, star, </a:t>
            </a:r>
            <a:r>
              <a:rPr lang="en-US" sz="1400" dirty="0" smtClean="0"/>
              <a:t>or other </a:t>
            </a:r>
            <a:r>
              <a:rPr lang="en-US" sz="1400" dirty="0"/>
              <a:t>logical design.</a:t>
            </a:r>
          </a:p>
        </p:txBody>
      </p:sp>
    </p:spTree>
    <p:extLst>
      <p:ext uri="{BB962C8B-B14F-4D97-AF65-F5344CB8AC3E}">
        <p14:creationId xmlns:p14="http://schemas.microsoft.com/office/powerpoint/2010/main" val="2440288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arting from the top, the figure consists of an icon of two servers, which is labeled network server. From the network server, 6 double headed arrows extend to six other icons. The first arrow points to an icon of a personal computer, which is labeled PC. The second, fourth, and fifth arrows point to icons of smaller personal computers, which are all labeled terminal. The third and sixth arrows point to icons of servers. Both the icons are labeled departmental server. From the icon labeled departmental server below the third arrow, 4 double headed arrows extend. The first and third arrows point to icons of personal computers. Both the icons are labeled PC. The second and fourth arrows point to icons of smaller personal computers. Both the icons are labeled terminal. From the icon labeled departmental server below the sixth arrow, 4 double headed arrows extend. The first and fourth arrows point to icons of personal computers. Both the icons are labeled PC. The second and third arrows point to icons of smaller personal computers. Both the icons are labeled terminal. " title="FIGURE 10-16 A hierarchical network with a single server that controls the network.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6404" y="1143119"/>
            <a:ext cx="7041848" cy="480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34</a:t>
            </a:fld>
            <a:endParaRPr lang="en-US" dirty="0"/>
          </a:p>
        </p:txBody>
      </p:sp>
      <p:sp>
        <p:nvSpPr>
          <p:cNvPr id="2" name="Title 1"/>
          <p:cNvSpPr>
            <a:spLocks noGrp="1"/>
          </p:cNvSpPr>
          <p:nvPr>
            <p:ph type="title"/>
          </p:nvPr>
        </p:nvSpPr>
        <p:spPr/>
        <p:txBody>
          <a:bodyPr rtlCol="0">
            <a:normAutofit/>
          </a:bodyPr>
          <a:lstStyle/>
          <a:p>
            <a:pPr>
              <a:defRPr/>
            </a:pPr>
            <a:r>
              <a:rPr lang="en-US" dirty="0"/>
              <a:t>Network Models </a:t>
            </a:r>
            <a:r>
              <a:rPr lang="en-US" sz="1400" dirty="0"/>
              <a:t>(Cont</a:t>
            </a:r>
            <a:r>
              <a:rPr lang="en-US" sz="1400" dirty="0" smtClean="0"/>
              <a:t>. 3)</a:t>
            </a:r>
          </a:p>
        </p:txBody>
      </p:sp>
      <p:sp>
        <p:nvSpPr>
          <p:cNvPr id="7" name="Rectangle 6"/>
          <p:cNvSpPr/>
          <p:nvPr/>
        </p:nvSpPr>
        <p:spPr>
          <a:xfrm>
            <a:off x="228600" y="4267200"/>
            <a:ext cx="2438400" cy="954107"/>
          </a:xfrm>
          <a:prstGeom prst="rect">
            <a:avLst/>
          </a:prstGeom>
        </p:spPr>
        <p:txBody>
          <a:bodyPr wrap="square">
            <a:spAutoFit/>
          </a:bodyPr>
          <a:lstStyle/>
          <a:p>
            <a:r>
              <a:rPr lang="en-US" sz="1400" b="1" dirty="0"/>
              <a:t>FIGURE </a:t>
            </a:r>
            <a:r>
              <a:rPr lang="en-US" sz="1400" b="1" dirty="0" smtClean="0"/>
              <a:t>10-16 </a:t>
            </a:r>
            <a:r>
              <a:rPr lang="en-US" sz="1400" dirty="0"/>
              <a:t>A hierarchical network with a single server that controls the </a:t>
            </a:r>
            <a:r>
              <a:rPr lang="en-US" sz="1400" dirty="0" smtClean="0"/>
              <a:t>network. </a:t>
            </a:r>
            <a:endParaRPr lang="en-US" sz="1400" dirty="0"/>
          </a:p>
        </p:txBody>
      </p:sp>
    </p:spTree>
    <p:extLst>
      <p:ext uri="{BB962C8B-B14F-4D97-AF65-F5344CB8AC3E}">
        <p14:creationId xmlns:p14="http://schemas.microsoft.com/office/powerpoint/2010/main" val="118387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tarting from the top, the figure consists of an icon of a personal computer, which is labeled PC. A long double headed arrow extends down to point to an icon of a server, which is labeled departmental server. On the left side of the long double headed arrow, there are 4 icons placed one below the other. Double headed arrows point from the first three icons to the long double headed arrow in the middle. The first icon is of a printer and is labeled printer. The second icon is of a small personal computer, which is labeled terminals. The third icon is of a personal computer, which is labeled PC. A line extends from the icon labeled departmental server to the fourth icon. This is an icon of a small personal computer. &#10;On the right of the long double headed arrow, there are 4 icons placed one below the other. Double headed arrows point from the first three icons to the long double headed arrow in the middle. The word BUS is written vertically along the middle arrow. The first and second icons are of personal computers. Both the icons are labeled PC. The third icon is of a small personal computer, which is labeled terminals. A line extends from the icon labeled departmental server to the fourth icon. This is an icon of a small personal computer.&#10;" title="FIGURE 10-17 A bus network with all devices connected to a single communication path.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82" y="1187170"/>
            <a:ext cx="3290904" cy="47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a:t>Network Models </a:t>
            </a:r>
            <a:r>
              <a:rPr lang="en-US" sz="1400" dirty="0"/>
              <a:t>(Cont</a:t>
            </a:r>
            <a:r>
              <a:rPr lang="en-US" sz="1400" dirty="0" smtClean="0"/>
              <a:t>. 4)</a:t>
            </a:r>
          </a:p>
        </p:txBody>
      </p:sp>
      <p:sp>
        <p:nvSpPr>
          <p:cNvPr id="7" name="Rectangle 6"/>
          <p:cNvSpPr/>
          <p:nvPr/>
        </p:nvSpPr>
        <p:spPr>
          <a:xfrm>
            <a:off x="2553607" y="5188915"/>
            <a:ext cx="2170794" cy="954107"/>
          </a:xfrm>
          <a:prstGeom prst="rect">
            <a:avLst/>
          </a:prstGeom>
        </p:spPr>
        <p:txBody>
          <a:bodyPr wrap="square">
            <a:spAutoFit/>
          </a:bodyPr>
          <a:lstStyle/>
          <a:p>
            <a:r>
              <a:rPr lang="en-US" sz="1400" b="1" dirty="0"/>
              <a:t>FIGURE </a:t>
            </a:r>
            <a:r>
              <a:rPr lang="en-US" sz="1400" b="1" dirty="0" smtClean="0"/>
              <a:t>10-17 </a:t>
            </a:r>
            <a:r>
              <a:rPr lang="en-US" sz="1400" dirty="0"/>
              <a:t>A bus network with all devices connected </a:t>
            </a:r>
            <a:r>
              <a:rPr lang="en-US" sz="1400" dirty="0" smtClean="0"/>
              <a:t>to a </a:t>
            </a:r>
            <a:r>
              <a:rPr lang="en-US" sz="1400" dirty="0"/>
              <a:t>single communication </a:t>
            </a:r>
            <a:r>
              <a:rPr lang="en-US" sz="1400" dirty="0" smtClean="0"/>
              <a:t>path. </a:t>
            </a:r>
            <a:endParaRPr lang="en-US" sz="1400" dirty="0"/>
          </a:p>
        </p:txBody>
      </p:sp>
      <p:pic>
        <p:nvPicPr>
          <p:cNvPr id="17411" name="Picture 3" descr="In the figure, 5 icons are placed in a circular order. There are curved arrows between the icons. In clockwise direction, the first icon is of a scanner and is labeled scanner. The second icon is of a personal computer and is labeled PC. The third icon is of a server and is labeled departmental server. The fourth icon is of a personal computer and is labeled PC. The fifth icon is of a printer and is labeled printer." title="FIGURE 10-18 A ring network with a set of computers that send and receive data flowing in one direction.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1050" y="1986972"/>
            <a:ext cx="4396154" cy="43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247266" y="1417638"/>
            <a:ext cx="4572000" cy="523220"/>
          </a:xfrm>
          <a:prstGeom prst="rect">
            <a:avLst/>
          </a:prstGeom>
        </p:spPr>
        <p:txBody>
          <a:bodyPr wrap="square">
            <a:spAutoFit/>
          </a:bodyPr>
          <a:lstStyle/>
          <a:p>
            <a:r>
              <a:rPr lang="en-US" sz="1400" b="1" dirty="0"/>
              <a:t>FIGURE </a:t>
            </a:r>
            <a:r>
              <a:rPr lang="en-US" sz="1400" b="1" dirty="0" smtClean="0"/>
              <a:t>10-18 </a:t>
            </a:r>
            <a:r>
              <a:rPr lang="en-US" sz="1400" dirty="0"/>
              <a:t>A ring network with a set of computers </a:t>
            </a:r>
            <a:r>
              <a:rPr lang="en-US" sz="1400" dirty="0" smtClean="0"/>
              <a:t>that send </a:t>
            </a:r>
            <a:r>
              <a:rPr lang="en-US" sz="1400" dirty="0"/>
              <a:t>and receive data flowing in one </a:t>
            </a:r>
            <a:r>
              <a:rPr lang="en-US" sz="1400" dirty="0" smtClean="0"/>
              <a:t>direction. </a:t>
            </a:r>
            <a:endParaRPr lang="en-US" sz="1400" dirty="0"/>
          </a:p>
        </p:txBody>
      </p:sp>
    </p:spTree>
    <p:extLst>
      <p:ext uri="{BB962C8B-B14F-4D97-AF65-F5344CB8AC3E}">
        <p14:creationId xmlns:p14="http://schemas.microsoft.com/office/powerpoint/2010/main" val="704915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36</a:t>
            </a:fld>
            <a:endParaRPr lang="en-US" dirty="0"/>
          </a:p>
        </p:txBody>
      </p:sp>
      <p:sp>
        <p:nvSpPr>
          <p:cNvPr id="2" name="Title 1"/>
          <p:cNvSpPr>
            <a:spLocks noGrp="1"/>
          </p:cNvSpPr>
          <p:nvPr>
            <p:ph type="title"/>
          </p:nvPr>
        </p:nvSpPr>
        <p:spPr/>
        <p:txBody>
          <a:bodyPr rtlCol="0">
            <a:normAutofit/>
          </a:bodyPr>
          <a:lstStyle/>
          <a:p>
            <a:pPr>
              <a:defRPr/>
            </a:pPr>
            <a:r>
              <a:rPr lang="en-US" dirty="0"/>
              <a:t>Network Models </a:t>
            </a:r>
            <a:r>
              <a:rPr lang="en-US" sz="1400" dirty="0"/>
              <a:t>(Cont</a:t>
            </a:r>
            <a:r>
              <a:rPr lang="en-US" sz="1400" dirty="0" smtClean="0"/>
              <a:t>. 5)</a:t>
            </a:r>
          </a:p>
        </p:txBody>
      </p:sp>
      <p:sp>
        <p:nvSpPr>
          <p:cNvPr id="7" name="Rectangle 6"/>
          <p:cNvSpPr/>
          <p:nvPr/>
        </p:nvSpPr>
        <p:spPr>
          <a:xfrm>
            <a:off x="265910" y="4965485"/>
            <a:ext cx="3810000" cy="738664"/>
          </a:xfrm>
          <a:prstGeom prst="rect">
            <a:avLst/>
          </a:prstGeom>
        </p:spPr>
        <p:txBody>
          <a:bodyPr wrap="square">
            <a:spAutoFit/>
          </a:bodyPr>
          <a:lstStyle/>
          <a:p>
            <a:r>
              <a:rPr lang="en-US" sz="1400" b="1" dirty="0"/>
              <a:t>FIGURE </a:t>
            </a:r>
            <a:r>
              <a:rPr lang="en-US" sz="1400" b="1" dirty="0" smtClean="0"/>
              <a:t>10-19 </a:t>
            </a:r>
            <a:r>
              <a:rPr lang="en-US" sz="1400" dirty="0"/>
              <a:t>A typical star network with a switch</a:t>
            </a:r>
            <a:r>
              <a:rPr lang="en-US" sz="1400" dirty="0" smtClean="0"/>
              <a:t>, departmental </a:t>
            </a:r>
            <a:r>
              <a:rPr lang="en-US" sz="1400" dirty="0"/>
              <a:t>server, and connected </a:t>
            </a:r>
            <a:r>
              <a:rPr lang="en-US" sz="1400" dirty="0" smtClean="0"/>
              <a:t>computers, and workstations.</a:t>
            </a:r>
            <a:endParaRPr lang="en-US" sz="1400" dirty="0"/>
          </a:p>
        </p:txBody>
      </p:sp>
      <p:sp>
        <p:nvSpPr>
          <p:cNvPr id="9" name="Rectangle 8"/>
          <p:cNvSpPr/>
          <p:nvPr/>
        </p:nvSpPr>
        <p:spPr>
          <a:xfrm>
            <a:off x="4716472" y="4700716"/>
            <a:ext cx="4038600" cy="1169551"/>
          </a:xfrm>
          <a:prstGeom prst="rect">
            <a:avLst/>
          </a:prstGeom>
        </p:spPr>
        <p:txBody>
          <a:bodyPr wrap="square">
            <a:spAutoFit/>
          </a:bodyPr>
          <a:lstStyle/>
          <a:p>
            <a:r>
              <a:rPr lang="en-US" sz="1400" b="1" dirty="0"/>
              <a:t>FIGURE </a:t>
            </a:r>
            <a:r>
              <a:rPr lang="en-US" sz="1400" b="1" dirty="0" smtClean="0"/>
              <a:t>10-20 </a:t>
            </a:r>
            <a:r>
              <a:rPr lang="en-US" sz="1400" dirty="0" smtClean="0"/>
              <a:t>A mesh network is used in situations where </a:t>
            </a:r>
            <a:r>
              <a:rPr lang="en-US" sz="1400" dirty="0"/>
              <a:t>a high degree of redundancy is needed, such </a:t>
            </a:r>
            <a:r>
              <a:rPr lang="en-US" sz="1400" dirty="0" smtClean="0"/>
              <a:t>as military </a:t>
            </a:r>
            <a:r>
              <a:rPr lang="en-US" sz="1400" dirty="0"/>
              <a:t>applications. The redundant design </a:t>
            </a:r>
            <a:r>
              <a:rPr lang="en-US" sz="1400" dirty="0" smtClean="0"/>
              <a:t>provides alternate </a:t>
            </a:r>
            <a:r>
              <a:rPr lang="en-US" sz="1400" dirty="0"/>
              <a:t>data paths, but is expensive to install and </a:t>
            </a:r>
            <a:r>
              <a:rPr lang="en-US" sz="1400" dirty="0" smtClean="0"/>
              <a:t>maintain. </a:t>
            </a:r>
            <a:endParaRPr lang="en-US" sz="1400" dirty="0"/>
          </a:p>
        </p:txBody>
      </p:sp>
      <p:pic>
        <p:nvPicPr>
          <p:cNvPr id="18434" name="Picture 2" descr="Starting from the top, the figure consists of an icon of a server, which is labeled departmental server. Below it, there is a double headed arrow, which points to an icon of a switch. The icon is labeled switch. From the switch, three lines extend to the right to and point to three icons, which are two printers and a scanner. On the left side of the switch, 5 double headed arrows extend in a circular manner. The first three icons are of small personal computers, which are labeled terminals. The fourth and fifth icons are of personal computers, which are labeled PC." title="FIGURE 10-19 A typical star network with a switch, departmental server, and connected computers, and workst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120" y="1542174"/>
            <a:ext cx="3825790" cy="317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descr="The figure consists of five icons placed in a circular manner. In clockwise order, the first icon was of a switch and is labeled switch. The second icon is of a server and is labeled server. The third icon is of a personal computer and is labeled PC. The fourth icon is of a printer and is labeled printer. The fifth icon is of a personal computer without a CPU, which is labeled terminal. All the icons are interconnected to each other by double headed arrows." title="FIGURE 10-20 A mesh network is used in situations where a high degree of redundancy is needed, such as military applications. The redundant design provides alternate data paths, but is expensive to install and maintain.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0001" y="1528111"/>
            <a:ext cx="4256021" cy="313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365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Network Devices</a:t>
            </a:r>
          </a:p>
          <a:p>
            <a:pPr lvl="1"/>
            <a:r>
              <a:rPr lang="en-US" dirty="0" smtClean="0"/>
              <a:t>LANs or WANs can be interconnected using routers</a:t>
            </a:r>
          </a:p>
          <a:p>
            <a:pPr lvl="2"/>
            <a:r>
              <a:rPr lang="en-US" b="1" dirty="0" smtClean="0"/>
              <a:t>Router</a:t>
            </a:r>
            <a:r>
              <a:rPr lang="en-US" dirty="0" smtClean="0"/>
              <a:t>: Connects network segments, determines the most efficient data path, and guides the flow of data</a:t>
            </a:r>
          </a:p>
          <a:p>
            <a:pPr lvl="2"/>
            <a:r>
              <a:rPr lang="en-US" b="1" dirty="0" smtClean="0"/>
              <a:t>Proxy server</a:t>
            </a:r>
            <a:r>
              <a:rPr lang="en-US" dirty="0" smtClean="0"/>
              <a:t>: Provides </a:t>
            </a:r>
            <a:r>
              <a:rPr lang="en-US" dirty="0"/>
              <a:t>Internet </a:t>
            </a:r>
            <a:r>
              <a:rPr lang="en-US" dirty="0" smtClean="0"/>
              <a:t>connectivity for </a:t>
            </a:r>
            <a:r>
              <a:rPr lang="en-US" dirty="0"/>
              <a:t>internal LAN users</a:t>
            </a:r>
          </a:p>
          <a:p>
            <a:r>
              <a:rPr lang="en-US" b="1" dirty="0" smtClean="0"/>
              <a:t>Modeling Tools</a:t>
            </a:r>
          </a:p>
          <a:p>
            <a:pPr lvl="1"/>
            <a:r>
              <a:rPr lang="en-US" dirty="0" smtClean="0"/>
              <a:t>Microsoft Visio – Used to represent the physical structure and network components of a system</a:t>
            </a:r>
          </a:p>
          <a:p>
            <a:pPr lvl="1"/>
            <a:r>
              <a:rPr lang="en-US" dirty="0" smtClean="0"/>
              <a:t>Creatly.com - Offer </a:t>
            </a:r>
            <a:r>
              <a:rPr lang="en-US" dirty="0"/>
              <a:t>network diagram drawing capabilities that are completely </a:t>
            </a:r>
            <a:r>
              <a:rPr lang="en-US" dirty="0" smtClean="0"/>
              <a:t>web-based</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37</a:t>
            </a:fld>
            <a:endParaRPr lang="en-US" dirty="0"/>
          </a:p>
        </p:txBody>
      </p:sp>
      <p:sp>
        <p:nvSpPr>
          <p:cNvPr id="2" name="Title 1"/>
          <p:cNvSpPr>
            <a:spLocks noGrp="1"/>
          </p:cNvSpPr>
          <p:nvPr>
            <p:ph type="title"/>
          </p:nvPr>
        </p:nvSpPr>
        <p:spPr/>
        <p:txBody>
          <a:bodyPr/>
          <a:lstStyle/>
          <a:p>
            <a:r>
              <a:rPr lang="en-US" dirty="0" smtClean="0"/>
              <a:t>Network Models </a:t>
            </a:r>
            <a:r>
              <a:rPr lang="en-US" sz="1400" dirty="0" smtClean="0"/>
              <a:t>(Cont. 6)</a:t>
            </a:r>
          </a:p>
        </p:txBody>
      </p:sp>
    </p:spTree>
    <p:extLst>
      <p:ext uri="{BB962C8B-B14F-4D97-AF65-F5344CB8AC3E}">
        <p14:creationId xmlns:p14="http://schemas.microsoft.com/office/powerpoint/2010/main" val="1527903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38</a:t>
            </a:fld>
            <a:endParaRPr lang="en-US" dirty="0"/>
          </a:p>
        </p:txBody>
      </p:sp>
      <p:sp>
        <p:nvSpPr>
          <p:cNvPr id="2" name="Title 1"/>
          <p:cNvSpPr>
            <a:spLocks noGrp="1"/>
          </p:cNvSpPr>
          <p:nvPr>
            <p:ph type="title"/>
          </p:nvPr>
        </p:nvSpPr>
        <p:spPr/>
        <p:txBody>
          <a:bodyPr rtlCol="0">
            <a:normAutofit/>
          </a:bodyPr>
          <a:lstStyle/>
          <a:p>
            <a:pPr>
              <a:defRPr/>
            </a:pPr>
            <a:r>
              <a:rPr lang="en-US" dirty="0"/>
              <a:t>Network Models </a:t>
            </a:r>
            <a:r>
              <a:rPr lang="en-US" sz="1400" dirty="0"/>
              <a:t>(Cont</a:t>
            </a:r>
            <a:r>
              <a:rPr lang="en-US" sz="1400" dirty="0" smtClean="0"/>
              <a:t>. 7)</a:t>
            </a:r>
          </a:p>
        </p:txBody>
      </p:sp>
      <p:sp>
        <p:nvSpPr>
          <p:cNvPr id="9" name="Rectangle 8"/>
          <p:cNvSpPr/>
          <p:nvPr/>
        </p:nvSpPr>
        <p:spPr>
          <a:xfrm>
            <a:off x="3929742" y="5424711"/>
            <a:ext cx="5065872" cy="738664"/>
          </a:xfrm>
          <a:prstGeom prst="rect">
            <a:avLst/>
          </a:prstGeom>
        </p:spPr>
        <p:txBody>
          <a:bodyPr wrap="square">
            <a:spAutoFit/>
          </a:bodyPr>
          <a:lstStyle/>
          <a:p>
            <a:r>
              <a:rPr lang="en-US" sz="1400" b="1" dirty="0"/>
              <a:t>FIGURE </a:t>
            </a:r>
            <a:r>
              <a:rPr lang="en-US" sz="1400" b="1" dirty="0" smtClean="0"/>
              <a:t>10-21 </a:t>
            </a:r>
            <a:r>
              <a:rPr lang="en-US" sz="1400" dirty="0"/>
              <a:t>Routers can be used to create gateways between different network topologies and large, dissimilar networks such </a:t>
            </a:r>
            <a:r>
              <a:rPr lang="en-US" sz="1400" dirty="0" smtClean="0"/>
              <a:t>as the </a:t>
            </a:r>
            <a:r>
              <a:rPr lang="en-US" sz="1400" dirty="0"/>
              <a:t>Internet.</a:t>
            </a:r>
          </a:p>
        </p:txBody>
      </p:sp>
      <p:pic>
        <p:nvPicPr>
          <p:cNvPr id="19458" name="Picture 2" descr="The center of the figure consists of an icon of a switch, which is labeled switch. 10 double headed arrows extend from this icon and point outward to 10 other icons. In clockwise direction, the first icon is of a server, which is labeled departmental server. The second and third arrows point to icons of printers and are labeled printers. The fourth arrow points to an icon of a server. The icon is labeled proxy server.  The fifth arrow points to an icon of a scanner, which is labeled scanner. The sixth and seventh arrows point to icons of personal computers. The icons are labeled PC. The eighth, ninth, and tenth arrows point to smaller personal computers, which are labeled terminals. From the icon labeled proxy server, a line extends to an icon of a router. The icon is labeled router. A line extends from the router to three clouds that overlap each other. The clouds are labeled Internet. " title="FIGURE 10-21 Routers can be used to create gateways between different network topologies and large, dissimilar networks such as the Inter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947" y="1371600"/>
            <a:ext cx="8537229"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872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 the figure, there is an icon of a cloud that is labeled Internet on the top-right corner. A line extends from this icon to an icon of a rectangular box, which is labeled modem. A line extends from this icon and connects it to an icon of a rectangular box with an antenna, which is labeled access point. A line extends from the icon labeled access point and connects to an icon of a personal computer labeled wired PC. Below the access point, there are icons, which represent signal waves on the right, middle, and left sides. Below the signal waves on the right, there is an icon of a laptop, which is labeled wireless notebook. Below the signal waves in the middle, there is an icon of a personal computer, which is labeled wireless PC. A line from this icon connects to an icon of a printer, which is labeled printer. Below the signal waves on the left, there is an icon of a small server, which is labeled wireless print server. A line extends from this icon to an icon of a printer, which is labeled printer." title="FIGURE 10-22 Creatly is a web-based software application for creating network diagram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45921"/>
            <a:ext cx="6820471" cy="4724671"/>
          </a:xfrm>
          <a:prstGeom prst="rect">
            <a:avLst/>
          </a:prstGeom>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39</a:t>
            </a:fld>
            <a:endParaRPr lang="en-US" dirty="0"/>
          </a:p>
        </p:txBody>
      </p:sp>
      <p:sp>
        <p:nvSpPr>
          <p:cNvPr id="2" name="Title 1"/>
          <p:cNvSpPr>
            <a:spLocks noGrp="1"/>
          </p:cNvSpPr>
          <p:nvPr>
            <p:ph type="title"/>
          </p:nvPr>
        </p:nvSpPr>
        <p:spPr/>
        <p:txBody>
          <a:bodyPr rtlCol="0">
            <a:normAutofit/>
          </a:bodyPr>
          <a:lstStyle/>
          <a:p>
            <a:pPr>
              <a:defRPr/>
            </a:pPr>
            <a:r>
              <a:rPr lang="en-US" dirty="0"/>
              <a:t>Network Models </a:t>
            </a:r>
            <a:r>
              <a:rPr lang="en-US" sz="1400" dirty="0"/>
              <a:t>(Cont</a:t>
            </a:r>
            <a:r>
              <a:rPr lang="en-US" sz="1400" dirty="0" smtClean="0"/>
              <a:t>. 8)</a:t>
            </a:r>
          </a:p>
        </p:txBody>
      </p:sp>
      <p:sp>
        <p:nvSpPr>
          <p:cNvPr id="9" name="Rectangle 8"/>
          <p:cNvSpPr/>
          <p:nvPr/>
        </p:nvSpPr>
        <p:spPr>
          <a:xfrm>
            <a:off x="5440680" y="5183313"/>
            <a:ext cx="3572352" cy="861774"/>
          </a:xfrm>
          <a:prstGeom prst="rect">
            <a:avLst/>
          </a:prstGeom>
        </p:spPr>
        <p:txBody>
          <a:bodyPr wrap="square">
            <a:spAutoFit/>
          </a:bodyPr>
          <a:lstStyle/>
          <a:p>
            <a:r>
              <a:rPr lang="en-US" sz="1400" b="1" dirty="0"/>
              <a:t>FIGURE </a:t>
            </a:r>
            <a:r>
              <a:rPr lang="en-US" sz="1400" b="1" dirty="0" smtClean="0"/>
              <a:t>10-22 </a:t>
            </a:r>
            <a:r>
              <a:rPr lang="en-IN" sz="1400" dirty="0" err="1"/>
              <a:t>Creatly</a:t>
            </a:r>
            <a:r>
              <a:rPr lang="en-IN" sz="1400" dirty="0"/>
              <a:t> is a web-based software application for creating network diagrams</a:t>
            </a:r>
            <a:r>
              <a:rPr lang="en-IN" sz="1400" dirty="0" smtClean="0"/>
              <a:t>.</a:t>
            </a:r>
            <a:r>
              <a:rPr lang="fr-FR" sz="1400" b="1" dirty="0"/>
              <a:t> </a:t>
            </a:r>
            <a:endParaRPr lang="fr-FR" sz="1400" b="1" dirty="0" smtClean="0"/>
          </a:p>
          <a:p>
            <a:r>
              <a:rPr lang="fr-FR" sz="800" b="1" dirty="0" smtClean="0"/>
              <a:t>Source </a:t>
            </a:r>
            <a:r>
              <a:rPr lang="fr-FR" sz="800" b="1" dirty="0"/>
              <a:t>: </a:t>
            </a:r>
            <a:r>
              <a:rPr lang="fr-FR" sz="800" dirty="0"/>
              <a:t>© 2008-2015 </a:t>
            </a:r>
            <a:r>
              <a:rPr lang="fr-FR" sz="800" dirty="0" err="1"/>
              <a:t>Cinergix</a:t>
            </a:r>
            <a:r>
              <a:rPr lang="fr-FR" sz="800" dirty="0"/>
              <a:t> </a:t>
            </a:r>
            <a:r>
              <a:rPr lang="fr-FR" sz="800" dirty="0" err="1"/>
              <a:t>Pty</a:t>
            </a:r>
            <a:r>
              <a:rPr lang="fr-FR" sz="800" dirty="0"/>
              <a:t>. Ltd.</a:t>
            </a:r>
            <a:endParaRPr lang="en-US" sz="800" dirty="0"/>
          </a:p>
        </p:txBody>
      </p:sp>
    </p:spTree>
    <p:extLst>
      <p:ext uri="{BB962C8B-B14F-4D97-AF65-F5344CB8AC3E}">
        <p14:creationId xmlns:p14="http://schemas.microsoft.com/office/powerpoint/2010/main" val="2363328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Architecture Checklist</a:t>
            </a:r>
          </a:p>
        </p:txBody>
      </p:sp>
      <p:sp>
        <p:nvSpPr>
          <p:cNvPr id="19458" name="Text Placeholder 2"/>
          <p:cNvSpPr>
            <a:spLocks noGrp="1"/>
          </p:cNvSpPr>
          <p:nvPr>
            <p:ph idx="4294967295"/>
          </p:nvPr>
        </p:nvSpPr>
        <p:spPr>
          <a:xfrm>
            <a:off x="457200" y="1481138"/>
            <a:ext cx="8229600" cy="4767262"/>
          </a:xfrm>
        </p:spPr>
        <p:txBody>
          <a:bodyPr>
            <a:normAutofit/>
          </a:bodyPr>
          <a:lstStyle/>
          <a:p>
            <a:r>
              <a:rPr lang="en-US" dirty="0" smtClean="0"/>
              <a:t>Issues that influence the architecture choice</a:t>
            </a:r>
          </a:p>
          <a:p>
            <a:pPr lvl="1"/>
            <a:r>
              <a:rPr lang="en-US" dirty="0" smtClean="0"/>
              <a:t>Corporate organization and culture</a:t>
            </a:r>
          </a:p>
          <a:p>
            <a:pPr lvl="1"/>
            <a:r>
              <a:rPr lang="en-US" dirty="0" smtClean="0"/>
              <a:t>Enterprise resource planning (ERP)</a:t>
            </a:r>
          </a:p>
          <a:p>
            <a:pPr lvl="1"/>
            <a:r>
              <a:rPr lang="en-US" dirty="0" smtClean="0"/>
              <a:t>Initial and total cost of ownership (TCO)</a:t>
            </a:r>
          </a:p>
          <a:p>
            <a:pPr lvl="1"/>
            <a:r>
              <a:rPr lang="en-US" dirty="0" smtClean="0"/>
              <a:t>Scalability</a:t>
            </a:r>
          </a:p>
          <a:p>
            <a:pPr lvl="1"/>
            <a:r>
              <a:rPr lang="en-US" dirty="0" smtClean="0"/>
              <a:t>Web integration</a:t>
            </a:r>
          </a:p>
          <a:p>
            <a:pPr lvl="1"/>
            <a:r>
              <a:rPr lang="en-US" dirty="0" smtClean="0"/>
              <a:t>Legacy system interface requirements</a:t>
            </a:r>
          </a:p>
          <a:p>
            <a:pPr lvl="1"/>
            <a:r>
              <a:rPr lang="en-US" dirty="0" smtClean="0"/>
              <a:t>Processing options</a:t>
            </a:r>
          </a:p>
          <a:p>
            <a:pPr lvl="1"/>
            <a:r>
              <a:rPr lang="en-US" dirty="0" smtClean="0"/>
              <a:t>Security issues</a:t>
            </a:r>
          </a:p>
          <a:p>
            <a:pPr lvl="1"/>
            <a:r>
              <a:rPr lang="en-US" dirty="0" smtClean="0"/>
              <a:t>Corporate portals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smtClean="0"/>
              <a:t>Wireless Networks</a:t>
            </a:r>
          </a:p>
        </p:txBody>
      </p:sp>
      <p:sp>
        <p:nvSpPr>
          <p:cNvPr id="8" name="Content Placeholder 6"/>
          <p:cNvSpPr txBox="1">
            <a:spLocks/>
          </p:cNvSpPr>
          <p:nvPr/>
        </p:nvSpPr>
        <p:spPr>
          <a:xfrm>
            <a:off x="457200" y="14813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Wireless Network Standards</a:t>
            </a:r>
          </a:p>
          <a:p>
            <a:pPr lvl="1" fontAlgn="auto">
              <a:spcAft>
                <a:spcPts val="0"/>
              </a:spcAft>
            </a:pPr>
            <a:r>
              <a:rPr lang="en-US" dirty="0" smtClean="0"/>
              <a:t>IEEE </a:t>
            </a:r>
            <a:r>
              <a:rPr lang="en-US" b="1" dirty="0" smtClean="0"/>
              <a:t>802.11 </a:t>
            </a:r>
            <a:r>
              <a:rPr lang="en-US" dirty="0" smtClean="0"/>
              <a:t>is a family of standards developed by the </a:t>
            </a:r>
            <a:r>
              <a:rPr lang="en-US" b="1" dirty="0" smtClean="0"/>
              <a:t>Institute of Electrical and Electronics Engineers (IEEE) </a:t>
            </a:r>
            <a:r>
              <a:rPr lang="en-US" dirty="0" smtClean="0"/>
              <a:t>for wireless LANs</a:t>
            </a:r>
          </a:p>
          <a:p>
            <a:pPr lvl="1" fontAlgn="auto">
              <a:spcAft>
                <a:spcPts val="0"/>
              </a:spcAft>
            </a:pPr>
            <a:r>
              <a:rPr lang="en-US" dirty="0"/>
              <a:t>Current wireless networks are based on variations of the original 802.11 </a:t>
            </a:r>
            <a:r>
              <a:rPr lang="en-US" dirty="0" smtClean="0"/>
              <a:t>standard</a:t>
            </a:r>
          </a:p>
          <a:p>
            <a:pPr lvl="2" fontAlgn="auto">
              <a:spcAft>
                <a:spcPts val="0"/>
              </a:spcAft>
            </a:pPr>
            <a:r>
              <a:rPr lang="en-US" b="1" dirty="0" smtClean="0"/>
              <a:t>802.11g</a:t>
            </a:r>
            <a:r>
              <a:rPr lang="en-US" dirty="0" smtClean="0"/>
              <a:t> and </a:t>
            </a:r>
            <a:r>
              <a:rPr lang="en-US" b="1" dirty="0"/>
              <a:t>802.11n </a:t>
            </a:r>
            <a:r>
              <a:rPr lang="en-US" dirty="0" smtClean="0"/>
              <a:t>offered increased bandwidth and </a:t>
            </a:r>
            <a:r>
              <a:rPr lang="en-US" dirty="0" smtClean="0"/>
              <a:t>were </a:t>
            </a:r>
            <a:r>
              <a:rPr lang="en-US" dirty="0" smtClean="0"/>
              <a:t>widely accepted by the IT industry</a:t>
            </a:r>
          </a:p>
          <a:p>
            <a:pPr lvl="2" fontAlgn="auto">
              <a:spcAft>
                <a:spcPts val="0"/>
              </a:spcAft>
            </a:pPr>
            <a:r>
              <a:rPr lang="en-US" dirty="0" smtClean="0"/>
              <a:t>Current standards, such as </a:t>
            </a:r>
            <a:r>
              <a:rPr lang="en-US" b="1" dirty="0" smtClean="0"/>
              <a:t>802.11ac</a:t>
            </a:r>
            <a:r>
              <a:rPr lang="en-US" dirty="0" smtClean="0"/>
              <a:t>, use </a:t>
            </a:r>
            <a:r>
              <a:rPr lang="en-US" b="1" dirty="0" smtClean="0"/>
              <a:t>multiple input/multiple output (MIMO) </a:t>
            </a:r>
            <a:r>
              <a:rPr lang="en-US" dirty="0" smtClean="0"/>
              <a:t>technology to boost performance</a:t>
            </a:r>
          </a:p>
        </p:txBody>
      </p:sp>
    </p:spTree>
    <p:extLst>
      <p:ext uri="{BB962C8B-B14F-4D97-AF65-F5344CB8AC3E}">
        <p14:creationId xmlns:p14="http://schemas.microsoft.com/office/powerpoint/2010/main" val="2164849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b="1" dirty="0" smtClean="0"/>
              <a:t>Wireless</a:t>
            </a:r>
            <a:r>
              <a:rPr lang="en-US" dirty="0" smtClean="0"/>
              <a:t> </a:t>
            </a:r>
            <a:r>
              <a:rPr lang="en-US" b="1" dirty="0" smtClean="0"/>
              <a:t>Network</a:t>
            </a:r>
            <a:r>
              <a:rPr lang="en-US" dirty="0" smtClean="0"/>
              <a:t> </a:t>
            </a:r>
            <a:r>
              <a:rPr lang="en-US" b="1" dirty="0" smtClean="0"/>
              <a:t>Topologies</a:t>
            </a:r>
          </a:p>
          <a:p>
            <a:pPr lvl="1"/>
            <a:r>
              <a:rPr lang="en-US" dirty="0" smtClean="0"/>
              <a:t>Network topologies available for IEEE 802.11 WLANs </a:t>
            </a:r>
          </a:p>
          <a:p>
            <a:pPr lvl="2"/>
            <a:r>
              <a:rPr lang="en-US" dirty="0" smtClean="0"/>
              <a:t>The</a:t>
            </a:r>
            <a:r>
              <a:rPr lang="en-US" b="1" dirty="0" smtClean="0"/>
              <a:t> Basic Service Set (BSS) </a:t>
            </a:r>
            <a:r>
              <a:rPr lang="en-US" dirty="0" smtClean="0"/>
              <a:t>or the </a:t>
            </a:r>
            <a:r>
              <a:rPr lang="en-US" b="1" dirty="0" smtClean="0"/>
              <a:t>infrastructure mode </a:t>
            </a:r>
          </a:p>
          <a:p>
            <a:pPr lvl="3"/>
            <a:r>
              <a:rPr lang="en-US" dirty="0" smtClean="0"/>
              <a:t>Contains a central wireless device called an </a:t>
            </a:r>
            <a:r>
              <a:rPr lang="en-US" b="1" dirty="0" smtClean="0"/>
              <a:t>access point </a:t>
            </a:r>
            <a:r>
              <a:rPr lang="en-US" dirty="0" smtClean="0"/>
              <a:t>or </a:t>
            </a:r>
            <a:r>
              <a:rPr lang="en-US" b="1" dirty="0" smtClean="0"/>
              <a:t>wireless access point (WAP) </a:t>
            </a:r>
            <a:r>
              <a:rPr lang="en-US" dirty="0" smtClean="0"/>
              <a:t>to serve all wireless clients </a:t>
            </a:r>
          </a:p>
          <a:p>
            <a:pPr lvl="2"/>
            <a:r>
              <a:rPr lang="en-US" b="1" dirty="0" smtClean="0"/>
              <a:t>Extended Service Set (ESS) </a:t>
            </a:r>
          </a:p>
          <a:p>
            <a:pPr lvl="3"/>
            <a:r>
              <a:rPr lang="en-US" dirty="0" smtClean="0"/>
              <a:t>Comprises two or more Basic Service Set networks</a:t>
            </a:r>
          </a:p>
          <a:p>
            <a:pPr lvl="3"/>
            <a:r>
              <a:rPr lang="en-US" dirty="0" smtClean="0"/>
              <a:t>Wireless access can be expanded over a larger area</a:t>
            </a:r>
          </a:p>
          <a:p>
            <a:pPr lvl="1"/>
            <a:endParaRPr lang="en-US" b="1"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41</a:t>
            </a:fld>
            <a:endParaRPr lang="en-US" dirty="0"/>
          </a:p>
        </p:txBody>
      </p:sp>
      <p:sp>
        <p:nvSpPr>
          <p:cNvPr id="2" name="Title 1"/>
          <p:cNvSpPr>
            <a:spLocks noGrp="1"/>
          </p:cNvSpPr>
          <p:nvPr>
            <p:ph type="title"/>
          </p:nvPr>
        </p:nvSpPr>
        <p:spPr/>
        <p:txBody>
          <a:bodyPr/>
          <a:lstStyle/>
          <a:p>
            <a:r>
              <a:rPr lang="en-US" dirty="0" smtClean="0"/>
              <a:t>Wireless Networks </a:t>
            </a:r>
            <a:r>
              <a:rPr lang="en-US" sz="1400" dirty="0" smtClean="0"/>
              <a:t>(Cont. 1)</a:t>
            </a:r>
          </a:p>
        </p:txBody>
      </p:sp>
    </p:spTree>
    <p:extLst>
      <p:ext uri="{BB962C8B-B14F-4D97-AF65-F5344CB8AC3E}">
        <p14:creationId xmlns:p14="http://schemas.microsoft.com/office/powerpoint/2010/main" val="1848458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481328"/>
            <a:ext cx="8229600" cy="4525963"/>
          </a:xfrm>
        </p:spPr>
        <p:txBody>
          <a:bodyPr>
            <a:noAutofit/>
          </a:bodyPr>
          <a:lstStyle/>
          <a:p>
            <a:r>
              <a:rPr lang="en-US" b="1" dirty="0" smtClean="0"/>
              <a:t>Wireless Trends</a:t>
            </a:r>
          </a:p>
          <a:p>
            <a:pPr lvl="1"/>
            <a:r>
              <a:rPr lang="en-US" b="1" dirty="0" smtClean="0"/>
              <a:t>Wi-Fi Alliance</a:t>
            </a:r>
          </a:p>
          <a:p>
            <a:pPr lvl="2"/>
            <a:r>
              <a:rPr lang="en-IN" dirty="0" smtClean="0"/>
              <a:t>A non-profit international association that certifies interoperability of wireless network products based on IEEE 802.11 specifications</a:t>
            </a:r>
          </a:p>
          <a:p>
            <a:pPr lvl="3"/>
            <a:r>
              <a:rPr lang="en-IN" dirty="0" smtClean="0"/>
              <a:t>Products that meet the requirements are certified as </a:t>
            </a:r>
            <a:r>
              <a:rPr lang="en-IN" b="1" dirty="0" smtClean="0"/>
              <a:t>Wi-Fi (wireless fidelity) </a:t>
            </a:r>
            <a:r>
              <a:rPr lang="en-IN" dirty="0" smtClean="0"/>
              <a:t>compatible</a:t>
            </a:r>
          </a:p>
          <a:p>
            <a:pPr lvl="2"/>
            <a:r>
              <a:rPr lang="en-IN" dirty="0" smtClean="0"/>
              <a:t>Disadvantage - Wireless transmissions are less secure</a:t>
            </a:r>
          </a:p>
          <a:p>
            <a:pPr lvl="1"/>
            <a:r>
              <a:rPr lang="en-IN" b="1" dirty="0" smtClean="0"/>
              <a:t>Bluetooth</a:t>
            </a:r>
            <a:r>
              <a:rPr lang="en-IN" dirty="0" smtClean="0"/>
              <a:t> is used for short-distance wireless communication</a:t>
            </a:r>
          </a:p>
          <a:p>
            <a:pPr lvl="1"/>
            <a:r>
              <a:rPr lang="en-US" dirty="0"/>
              <a:t>IEEE </a:t>
            </a:r>
            <a:r>
              <a:rPr lang="en-US" dirty="0" smtClean="0"/>
              <a:t>works </a:t>
            </a:r>
            <a:r>
              <a:rPr lang="en-US" dirty="0"/>
              <a:t>on </a:t>
            </a:r>
            <a:r>
              <a:rPr lang="en-US" b="1" dirty="0"/>
              <a:t>802.16 </a:t>
            </a:r>
            <a:r>
              <a:rPr lang="en-US" dirty="0"/>
              <a:t>standards </a:t>
            </a:r>
            <a:r>
              <a:rPr lang="en-US" dirty="0" smtClean="0"/>
              <a:t>or Wi-MAX </a:t>
            </a:r>
          </a:p>
          <a:p>
            <a:pPr lvl="2"/>
            <a:r>
              <a:rPr lang="en-US" b="1" dirty="0" smtClean="0"/>
              <a:t>Wi-MAX</a:t>
            </a:r>
            <a:r>
              <a:rPr lang="en-US" dirty="0" smtClean="0"/>
              <a:t>: Broadband </a:t>
            </a:r>
            <a:r>
              <a:rPr lang="en-US" dirty="0"/>
              <a:t>wireless communications protocols for </a:t>
            </a:r>
            <a:r>
              <a:rPr lang="en-US" b="1" dirty="0" smtClean="0"/>
              <a:t>MANs (metropolitan </a:t>
            </a:r>
            <a:r>
              <a:rPr lang="en-US" b="1" dirty="0"/>
              <a:t>area networks</a:t>
            </a:r>
            <a:r>
              <a:rPr lang="en-US" b="1" dirty="0" smtClean="0"/>
              <a:t>)</a:t>
            </a:r>
            <a:endParaRPr lang="en-IN" b="1" dirty="0" smtClean="0"/>
          </a:p>
          <a:p>
            <a:pPr lvl="2"/>
            <a:endParaRPr lang="en-IN" dirty="0" smtClean="0"/>
          </a:p>
          <a:p>
            <a:pPr lvl="2"/>
            <a:endParaRPr lang="en-IN" dirty="0" smtClean="0"/>
          </a:p>
          <a:p>
            <a:pPr lvl="1"/>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42</a:t>
            </a:fld>
            <a:endParaRPr lang="en-US" dirty="0"/>
          </a:p>
        </p:txBody>
      </p:sp>
      <p:sp>
        <p:nvSpPr>
          <p:cNvPr id="2" name="Title 1"/>
          <p:cNvSpPr>
            <a:spLocks noGrp="1"/>
          </p:cNvSpPr>
          <p:nvPr>
            <p:ph type="title"/>
          </p:nvPr>
        </p:nvSpPr>
        <p:spPr/>
        <p:txBody>
          <a:bodyPr/>
          <a:lstStyle/>
          <a:p>
            <a:r>
              <a:rPr lang="en-US" dirty="0" smtClean="0"/>
              <a:t>Wireless Networks </a:t>
            </a:r>
            <a:r>
              <a:rPr lang="en-US" sz="1400" dirty="0" smtClean="0"/>
              <a:t>(Cont. 2)</a:t>
            </a:r>
          </a:p>
        </p:txBody>
      </p:sp>
    </p:spTree>
    <p:extLst>
      <p:ext uri="{BB962C8B-B14F-4D97-AF65-F5344CB8AC3E}">
        <p14:creationId xmlns:p14="http://schemas.microsoft.com/office/powerpoint/2010/main" val="1392054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43</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System Design Completion</a:t>
            </a:r>
          </a:p>
        </p:txBody>
      </p:sp>
      <p:sp>
        <p:nvSpPr>
          <p:cNvPr id="19458" name="Text Placeholder 2"/>
          <p:cNvSpPr>
            <a:spLocks noGrp="1"/>
          </p:cNvSpPr>
          <p:nvPr>
            <p:ph idx="4294967295"/>
          </p:nvPr>
        </p:nvSpPr>
        <p:spPr>
          <a:xfrm>
            <a:off x="457200" y="1481138"/>
            <a:ext cx="8153400" cy="4767262"/>
          </a:xfrm>
        </p:spPr>
        <p:txBody>
          <a:bodyPr>
            <a:normAutofit/>
          </a:bodyPr>
          <a:lstStyle/>
          <a:p>
            <a:r>
              <a:rPr lang="en-US" sz="2800" dirty="0"/>
              <a:t>System architecture marks the end of the systems design phase of the </a:t>
            </a:r>
            <a:r>
              <a:rPr lang="en-US" sz="2800" dirty="0" smtClean="0"/>
              <a:t>SDLC </a:t>
            </a:r>
          </a:p>
          <a:p>
            <a:r>
              <a:rPr lang="en-US" sz="2800" dirty="0" smtClean="0"/>
              <a:t>Final </a:t>
            </a:r>
            <a:r>
              <a:rPr lang="en-US" sz="2800" dirty="0"/>
              <a:t>activities in the systems design phase </a:t>
            </a:r>
            <a:endParaRPr lang="en-US" sz="2800" dirty="0" smtClean="0"/>
          </a:p>
          <a:p>
            <a:pPr lvl="1"/>
            <a:r>
              <a:rPr lang="en-US" sz="2400" dirty="0" smtClean="0"/>
              <a:t>Preparing a system design specification</a:t>
            </a:r>
          </a:p>
          <a:p>
            <a:pPr lvl="1"/>
            <a:r>
              <a:rPr lang="en-US" sz="2400" dirty="0" smtClean="0"/>
              <a:t>Obtaining </a:t>
            </a:r>
            <a:r>
              <a:rPr lang="en-US" sz="2400" dirty="0"/>
              <a:t>user </a:t>
            </a:r>
            <a:r>
              <a:rPr lang="en-US" sz="2400" dirty="0" smtClean="0"/>
              <a:t>approval</a:t>
            </a:r>
          </a:p>
          <a:p>
            <a:pPr lvl="1"/>
            <a:r>
              <a:rPr lang="en-US" sz="2400" dirty="0" smtClean="0"/>
              <a:t>Delivering </a:t>
            </a:r>
            <a:r>
              <a:rPr lang="en-US" sz="2400" dirty="0"/>
              <a:t>a presentation to management</a:t>
            </a:r>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smtClean="0"/>
              <a:t>System Design Specification</a:t>
            </a:r>
          </a:p>
          <a:p>
            <a:pPr lvl="1"/>
            <a:r>
              <a:rPr lang="en-US" dirty="0" smtClean="0"/>
              <a:t>Document that presents the complete design for </a:t>
            </a:r>
            <a:r>
              <a:rPr lang="en-US" dirty="0" smtClean="0"/>
              <a:t>a </a:t>
            </a:r>
            <a:r>
              <a:rPr lang="en-US" dirty="0" smtClean="0"/>
              <a:t>new information system</a:t>
            </a:r>
          </a:p>
          <a:p>
            <a:pPr lvl="2"/>
            <a:r>
              <a:rPr lang="en-US" dirty="0" smtClean="0"/>
              <a:t>Contains detailed costs, staffing, and scheduling for completing the next SDLC phase</a:t>
            </a:r>
          </a:p>
          <a:p>
            <a:pPr lvl="1"/>
            <a:r>
              <a:rPr lang="en-US" dirty="0" smtClean="0"/>
              <a:t>Used as a baseline to measure the operational system</a:t>
            </a:r>
          </a:p>
        </p:txBody>
      </p:sp>
      <p:sp>
        <p:nvSpPr>
          <p:cNvPr id="6" name="Slide Number Placeholder 5"/>
          <p:cNvSpPr>
            <a:spLocks noGrp="1"/>
          </p:cNvSpPr>
          <p:nvPr>
            <p:ph type="sldNum" sz="quarter" idx="12"/>
          </p:nvPr>
        </p:nvSpPr>
        <p:spPr/>
        <p:txBody>
          <a:bodyPr/>
          <a:lstStyle/>
          <a:p>
            <a:fld id="{36545198-DF98-4860-AAF4-4269071BD701}" type="slidenum">
              <a:rPr lang="en-US" smtClean="0"/>
              <a:pPr/>
              <a:t>44</a:t>
            </a:fld>
            <a:endParaRPr lang="en-US" dirty="0"/>
          </a:p>
        </p:txBody>
      </p:sp>
      <p:sp>
        <p:nvSpPr>
          <p:cNvPr id="2" name="Title 1"/>
          <p:cNvSpPr>
            <a:spLocks noGrp="1"/>
          </p:cNvSpPr>
          <p:nvPr>
            <p:ph type="title"/>
          </p:nvPr>
        </p:nvSpPr>
        <p:spPr/>
        <p:txBody>
          <a:bodyPr>
            <a:normAutofit/>
          </a:bodyPr>
          <a:lstStyle/>
          <a:p>
            <a:r>
              <a:rPr lang="en-US" dirty="0" smtClean="0"/>
              <a:t>System Design Completion </a:t>
            </a:r>
            <a:r>
              <a:rPr lang="en-US" sz="1400" dirty="0" smtClean="0"/>
              <a:t>(Cont. 1)</a:t>
            </a:r>
          </a:p>
        </p:txBody>
      </p:sp>
    </p:spTree>
    <p:extLst>
      <p:ext uri="{BB962C8B-B14F-4D97-AF65-F5344CB8AC3E}">
        <p14:creationId xmlns:p14="http://schemas.microsoft.com/office/powerpoint/2010/main" val="1155450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rmAutofit/>
          </a:bodyPr>
          <a:lstStyle/>
          <a:p>
            <a:pPr lvl="1"/>
            <a:r>
              <a:rPr lang="en-US" dirty="0"/>
              <a:t>Sections in a system design specification </a:t>
            </a:r>
          </a:p>
          <a:p>
            <a:pPr lvl="2"/>
            <a:r>
              <a:rPr lang="en-US" dirty="0"/>
              <a:t>Management summary</a:t>
            </a:r>
          </a:p>
          <a:p>
            <a:pPr lvl="2"/>
            <a:r>
              <a:rPr lang="en-US" dirty="0"/>
              <a:t>System components</a:t>
            </a:r>
          </a:p>
          <a:p>
            <a:pPr lvl="2"/>
            <a:r>
              <a:rPr lang="en-US" dirty="0" smtClean="0"/>
              <a:t>System environment</a:t>
            </a:r>
          </a:p>
          <a:p>
            <a:pPr lvl="2"/>
            <a:r>
              <a:rPr lang="en-US" dirty="0" smtClean="0"/>
              <a:t>Implementation requirements</a:t>
            </a:r>
          </a:p>
          <a:p>
            <a:pPr lvl="2"/>
            <a:r>
              <a:rPr lang="en-US" dirty="0" smtClean="0"/>
              <a:t>Time and cost estimates</a:t>
            </a:r>
          </a:p>
          <a:p>
            <a:pPr lvl="2"/>
            <a:r>
              <a:rPr lang="en-US" dirty="0" smtClean="0"/>
              <a:t>Additional material</a:t>
            </a:r>
          </a:p>
        </p:txBody>
      </p:sp>
      <p:sp>
        <p:nvSpPr>
          <p:cNvPr id="6" name="Slide Number Placeholder 5"/>
          <p:cNvSpPr>
            <a:spLocks noGrp="1"/>
          </p:cNvSpPr>
          <p:nvPr>
            <p:ph type="sldNum" sz="quarter" idx="12"/>
          </p:nvPr>
        </p:nvSpPr>
        <p:spPr/>
        <p:txBody>
          <a:bodyPr/>
          <a:lstStyle/>
          <a:p>
            <a:fld id="{36545198-DF98-4860-AAF4-4269071BD701}" type="slidenum">
              <a:rPr lang="en-US" smtClean="0"/>
              <a:pPr/>
              <a:t>45</a:t>
            </a:fld>
            <a:endParaRPr lang="en-US" dirty="0"/>
          </a:p>
        </p:txBody>
      </p:sp>
      <p:sp>
        <p:nvSpPr>
          <p:cNvPr id="2" name="Title 1"/>
          <p:cNvSpPr>
            <a:spLocks noGrp="1"/>
          </p:cNvSpPr>
          <p:nvPr>
            <p:ph type="title"/>
          </p:nvPr>
        </p:nvSpPr>
        <p:spPr/>
        <p:txBody>
          <a:bodyPr>
            <a:normAutofit/>
          </a:bodyPr>
          <a:lstStyle/>
          <a:p>
            <a:r>
              <a:rPr lang="en-US" dirty="0" smtClean="0"/>
              <a:t>System Design Completion </a:t>
            </a:r>
            <a:r>
              <a:rPr lang="en-US" sz="1400" dirty="0" smtClean="0"/>
              <a:t>(Cont. 2)</a:t>
            </a:r>
          </a:p>
        </p:txBody>
      </p:sp>
    </p:spTree>
    <p:extLst>
      <p:ext uri="{BB962C8B-B14F-4D97-AF65-F5344CB8AC3E}">
        <p14:creationId xmlns:p14="http://schemas.microsoft.com/office/powerpoint/2010/main" val="3614598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lstStyle/>
          <a:p>
            <a:r>
              <a:rPr lang="en-US" b="1" dirty="0" smtClean="0"/>
              <a:t>User Approval</a:t>
            </a:r>
          </a:p>
          <a:p>
            <a:pPr lvl="1"/>
            <a:r>
              <a:rPr lang="en-US" dirty="0" smtClean="0"/>
              <a:t>Users must review and approve the interface design, report and menu designs, data entry screens, source documents, and other areas of the system that affect them </a:t>
            </a:r>
          </a:p>
          <a:p>
            <a:pPr lvl="2"/>
            <a:r>
              <a:rPr lang="en-US" dirty="0" smtClean="0"/>
              <a:t>Ensures that approvals are obtained as and when required</a:t>
            </a:r>
          </a:p>
          <a:p>
            <a:pPr lvl="2"/>
            <a:r>
              <a:rPr lang="en-US" dirty="0" smtClean="0"/>
              <a:t>Keeps the users involved with the system’s development</a:t>
            </a:r>
          </a:p>
          <a:p>
            <a:pPr lvl="2"/>
            <a:r>
              <a:rPr lang="en-US" dirty="0" smtClean="0"/>
              <a:t>Provides feedback that can be used to guide efforts</a:t>
            </a:r>
          </a:p>
          <a:p>
            <a:pPr lvl="1"/>
            <a:r>
              <a:rPr lang="en-US" dirty="0" smtClean="0"/>
              <a:t>System design specification should be reviewed by other IT department members as well</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46</a:t>
            </a:fld>
            <a:endParaRPr lang="en-US" dirty="0"/>
          </a:p>
        </p:txBody>
      </p:sp>
      <p:sp>
        <p:nvSpPr>
          <p:cNvPr id="2" name="Title 1"/>
          <p:cNvSpPr>
            <a:spLocks noGrp="1"/>
          </p:cNvSpPr>
          <p:nvPr>
            <p:ph type="title"/>
          </p:nvPr>
        </p:nvSpPr>
        <p:spPr/>
        <p:txBody>
          <a:bodyPr>
            <a:normAutofit/>
          </a:bodyPr>
          <a:lstStyle/>
          <a:p>
            <a:r>
              <a:rPr lang="en-US" dirty="0" smtClean="0"/>
              <a:t>System Design Completion </a:t>
            </a:r>
            <a:r>
              <a:rPr lang="en-US" sz="1400" dirty="0" smtClean="0"/>
              <a:t>(Cont. 3)</a:t>
            </a:r>
          </a:p>
        </p:txBody>
      </p:sp>
    </p:spTree>
    <p:extLst>
      <p:ext uri="{BB962C8B-B14F-4D97-AF65-F5344CB8AC3E}">
        <p14:creationId xmlns:p14="http://schemas.microsoft.com/office/powerpoint/2010/main" val="3777312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smtClean="0"/>
              <a:t>Presentations</a:t>
            </a:r>
          </a:p>
          <a:p>
            <a:pPr lvl="1"/>
            <a:r>
              <a:rPr lang="en-US" dirty="0" smtClean="0"/>
              <a:t>Provide an opportunity to explain the system, answer questions, consider comments, and secure final approval</a:t>
            </a:r>
          </a:p>
          <a:p>
            <a:pPr lvl="2"/>
            <a:r>
              <a:rPr lang="en-US" dirty="0" smtClean="0"/>
              <a:t>The first presentation is to the systems analysts, programmers, and technical support staff members who will be involved in future project phases or operational support for the system </a:t>
            </a:r>
          </a:p>
          <a:p>
            <a:pPr lvl="2"/>
            <a:r>
              <a:rPr lang="en-US" dirty="0" smtClean="0"/>
              <a:t>Next presentation is to the department managers and users from departments affected by the system </a:t>
            </a:r>
          </a:p>
          <a:p>
            <a:pPr lvl="2"/>
            <a:r>
              <a:rPr lang="en-US" dirty="0" smtClean="0"/>
              <a:t>Final presentation is delivered to management</a:t>
            </a:r>
          </a:p>
          <a:p>
            <a:pPr lvl="1"/>
            <a:r>
              <a:rPr lang="en-US" dirty="0" smtClean="0"/>
              <a:t>Management will reach a decision based on the presentation</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47</a:t>
            </a:fld>
            <a:endParaRPr lang="en-US" dirty="0"/>
          </a:p>
        </p:txBody>
      </p:sp>
      <p:sp>
        <p:nvSpPr>
          <p:cNvPr id="2" name="Title 1"/>
          <p:cNvSpPr>
            <a:spLocks noGrp="1"/>
          </p:cNvSpPr>
          <p:nvPr>
            <p:ph type="title"/>
          </p:nvPr>
        </p:nvSpPr>
        <p:spPr/>
        <p:txBody>
          <a:bodyPr>
            <a:normAutofit/>
          </a:bodyPr>
          <a:lstStyle/>
          <a:p>
            <a:r>
              <a:rPr lang="en-US" dirty="0" smtClean="0"/>
              <a:t>System Design Completion </a:t>
            </a:r>
            <a:r>
              <a:rPr lang="en-US" sz="1400" dirty="0" smtClean="0"/>
              <a:t>(Cont. 4)</a:t>
            </a:r>
          </a:p>
        </p:txBody>
      </p:sp>
    </p:spTree>
    <p:extLst>
      <p:ext uri="{BB962C8B-B14F-4D97-AF65-F5344CB8AC3E}">
        <p14:creationId xmlns:p14="http://schemas.microsoft.com/office/powerpoint/2010/main" val="1742465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48</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685800" y="1481138"/>
            <a:ext cx="8153400" cy="4995862"/>
          </a:xfrm>
        </p:spPr>
        <p:txBody>
          <a:bodyPr rtlCol="0">
            <a:normAutofit/>
          </a:bodyPr>
          <a:lstStyle/>
          <a:p>
            <a:r>
              <a:rPr lang="en-US" dirty="0"/>
              <a:t>An information system combines hardware, software, data, procedures, and </a:t>
            </a:r>
            <a:r>
              <a:rPr lang="en-US" dirty="0" smtClean="0"/>
              <a:t>people into </a:t>
            </a:r>
            <a:r>
              <a:rPr lang="en-US" dirty="0"/>
              <a:t>a system </a:t>
            </a:r>
            <a:r>
              <a:rPr lang="en-US" dirty="0" smtClean="0"/>
              <a:t>architecture</a:t>
            </a:r>
          </a:p>
          <a:p>
            <a:r>
              <a:rPr lang="en-US" dirty="0"/>
              <a:t>Before selecting an architecture, the analyst must consider enterprise </a:t>
            </a:r>
            <a:r>
              <a:rPr lang="en-US" dirty="0" smtClean="0"/>
              <a:t>resource planning</a:t>
            </a:r>
            <a:r>
              <a:rPr lang="en-US" dirty="0"/>
              <a:t>, initial cost and TCO, scalability, </a:t>
            </a:r>
            <a:r>
              <a:rPr lang="en-US" dirty="0" smtClean="0"/>
              <a:t>Web integration</a:t>
            </a:r>
            <a:r>
              <a:rPr lang="en-US" dirty="0"/>
              <a:t>, legacy interface requirements</a:t>
            </a:r>
            <a:r>
              <a:rPr lang="en-US" dirty="0" smtClean="0"/>
              <a:t>, processing </a:t>
            </a:r>
            <a:r>
              <a:rPr lang="en-US" dirty="0"/>
              <a:t>options, security issues, and corporate portals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Autofit/>
          </a:bodyPr>
          <a:lstStyle/>
          <a:p>
            <a:r>
              <a:rPr lang="en-US" dirty="0" smtClean="0"/>
              <a:t>ERP </a:t>
            </a:r>
            <a:r>
              <a:rPr lang="en-US" dirty="0"/>
              <a:t>establishes an enterprise-wide strategy for </a:t>
            </a:r>
            <a:r>
              <a:rPr lang="en-US" dirty="0" smtClean="0"/>
              <a:t>IT resources </a:t>
            </a:r>
            <a:r>
              <a:rPr lang="en-US" dirty="0"/>
              <a:t>and specific standards for data, processing, network, and user </a:t>
            </a:r>
            <a:r>
              <a:rPr lang="en-US" dirty="0" smtClean="0"/>
              <a:t>interface design</a:t>
            </a:r>
            <a:endParaRPr lang="en-US" dirty="0"/>
          </a:p>
          <a:p>
            <a:r>
              <a:rPr lang="en-US" dirty="0" smtClean="0"/>
              <a:t>A system </a:t>
            </a:r>
            <a:r>
              <a:rPr lang="en-US" dirty="0"/>
              <a:t>architecture requires servers and </a:t>
            </a:r>
            <a:r>
              <a:rPr lang="en-US" dirty="0" smtClean="0"/>
              <a:t>clients</a:t>
            </a:r>
          </a:p>
          <a:p>
            <a:pPr lvl="1"/>
            <a:r>
              <a:rPr lang="en-US" dirty="0" smtClean="0"/>
              <a:t>Client/server architecture divides processing between one or more clients and a central server</a:t>
            </a:r>
          </a:p>
          <a:p>
            <a:r>
              <a:rPr lang="en-US" dirty="0"/>
              <a:t>A </a:t>
            </a:r>
            <a:r>
              <a:rPr lang="en-US" dirty="0" smtClean="0"/>
              <a:t>thick </a:t>
            </a:r>
            <a:r>
              <a:rPr lang="en-US" dirty="0"/>
              <a:t>client design places all or most of the application processing logic at the client</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49</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400" dirty="0" smtClean="0"/>
              <a:t>(Cont. 1)</a:t>
            </a:r>
          </a:p>
        </p:txBody>
      </p:sp>
    </p:spTree>
    <p:extLst>
      <p:ext uri="{BB962C8B-B14F-4D97-AF65-F5344CB8AC3E}">
        <p14:creationId xmlns:p14="http://schemas.microsoft.com/office/powerpoint/2010/main" val="3704577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rmAutofit/>
          </a:bodyPr>
          <a:lstStyle/>
          <a:p>
            <a:r>
              <a:rPr lang="en-US" b="1" dirty="0"/>
              <a:t>Corporate </a:t>
            </a:r>
            <a:r>
              <a:rPr lang="en-US" b="1" dirty="0" smtClean="0"/>
              <a:t>Organization </a:t>
            </a:r>
            <a:r>
              <a:rPr lang="en-US" b="1" dirty="0"/>
              <a:t>and C</a:t>
            </a:r>
            <a:r>
              <a:rPr lang="en-US" b="1" dirty="0" smtClean="0"/>
              <a:t>ulture</a:t>
            </a:r>
          </a:p>
          <a:p>
            <a:pPr lvl="1"/>
            <a:r>
              <a:rPr lang="en-US" dirty="0" smtClean="0"/>
              <a:t>A successful system performs well </a:t>
            </a:r>
            <a:r>
              <a:rPr lang="en-US" dirty="0"/>
              <a:t>in a company’s </a:t>
            </a:r>
            <a:r>
              <a:rPr lang="en-US" dirty="0" smtClean="0"/>
              <a:t>organization and culture</a:t>
            </a:r>
          </a:p>
          <a:p>
            <a:r>
              <a:rPr lang="en-US" b="1" dirty="0"/>
              <a:t>Enterprise resource planning (ERP</a:t>
            </a:r>
            <a:r>
              <a:rPr lang="en-US" b="1" dirty="0" smtClean="0"/>
              <a:t>)</a:t>
            </a:r>
          </a:p>
          <a:p>
            <a:pPr lvl="1"/>
            <a:r>
              <a:rPr lang="en-US" dirty="0" smtClean="0"/>
              <a:t>Objective – To establish </a:t>
            </a:r>
            <a:r>
              <a:rPr lang="en-US" dirty="0"/>
              <a:t>a company-wide strategy for using </a:t>
            </a:r>
            <a:r>
              <a:rPr lang="en-US" dirty="0" smtClean="0"/>
              <a:t>IT that </a:t>
            </a:r>
            <a:r>
              <a:rPr lang="en-US" dirty="0"/>
              <a:t>includes a specific architecture, standards for data, processing, network, and </a:t>
            </a:r>
            <a:r>
              <a:rPr lang="en-US" dirty="0" smtClean="0"/>
              <a:t>user interface design</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a:bodyPr>
          <a:lstStyle/>
          <a:p>
            <a:pPr>
              <a:defRPr/>
            </a:pPr>
            <a:r>
              <a:rPr lang="en-US" dirty="0"/>
              <a:t>Architecture </a:t>
            </a:r>
            <a:r>
              <a:rPr lang="en-US" dirty="0" smtClean="0"/>
              <a:t>Checklist </a:t>
            </a:r>
            <a:r>
              <a:rPr lang="en-US" sz="1400" dirty="0" smtClean="0"/>
              <a:t>(Cont. 1)</a:t>
            </a:r>
          </a:p>
        </p:txBody>
      </p:sp>
      <p:sp>
        <p:nvSpPr>
          <p:cNvPr id="8" name="Rectangle 7"/>
          <p:cNvSpPr/>
          <p:nvPr/>
        </p:nvSpPr>
        <p:spPr>
          <a:xfrm>
            <a:off x="369185" y="5043794"/>
            <a:ext cx="3246437" cy="738664"/>
          </a:xfrm>
          <a:prstGeom prst="rect">
            <a:avLst/>
          </a:prstGeom>
        </p:spPr>
        <p:txBody>
          <a:bodyPr wrap="square">
            <a:spAutoFit/>
          </a:bodyPr>
          <a:lstStyle/>
          <a:p>
            <a:r>
              <a:rPr lang="en-US" sz="1400" b="1" dirty="0"/>
              <a:t>FIGURE </a:t>
            </a:r>
            <a:r>
              <a:rPr lang="en-US" sz="1400" b="1" dirty="0" smtClean="0"/>
              <a:t>10-1 </a:t>
            </a:r>
            <a:r>
              <a:rPr lang="en-US" sz="1400" dirty="0" smtClean="0"/>
              <a:t>Oracle offers ERP solutions as a cloud-based service.</a:t>
            </a:r>
          </a:p>
          <a:p>
            <a:r>
              <a:rPr lang="en-US" sz="800" b="1" dirty="0" smtClean="0">
                <a:solidFill>
                  <a:prstClr val="black"/>
                </a:solidFill>
              </a:rPr>
              <a:t>Source</a:t>
            </a:r>
            <a:r>
              <a:rPr lang="en-US" sz="800" b="1" dirty="0">
                <a:solidFill>
                  <a:prstClr val="black"/>
                </a:solidFill>
              </a:rPr>
              <a:t>: Oracle</a:t>
            </a:r>
            <a:r>
              <a:rPr lang="en-US" sz="800" dirty="0">
                <a:solidFill>
                  <a:prstClr val="black"/>
                </a:solidFill>
              </a:rPr>
              <a:t> </a:t>
            </a:r>
            <a:r>
              <a:rPr lang="en-US" sz="1400" dirty="0" smtClean="0"/>
              <a:t> </a:t>
            </a:r>
            <a:endParaRPr lang="en-US" sz="1400" dirty="0"/>
          </a:p>
        </p:txBody>
      </p:sp>
      <p:pic>
        <p:nvPicPr>
          <p:cNvPr id="4" name="Picture 3" descr="It is an image of a web page titled modern ERP cloud solutions. The content below the title reads empower your people with a modern cloud. The content below this statement reads equip your workforce with a modern ERP and empower them toward higher levels of productivity. Below this, there is a tab that is labeled watch the video. On the right side of the web page, there is an image of three people talking in the background. The foreground of the image consists of a circle at the center. Within the circle, three people are illustrated. There are two smaller circles in the image which consist of the letter i. One of the small circles is placed above the large circle and the other is placed on the right side of the large circle. A callout box is placed on the left side of the large circle. Within the box, there is an illustration of a mobile phone on the right side. The left side of the box is titled mobile and the content below it reads empower your people to get work done anytime and anywhere. Increasing their productivity and improving their satisfaction. " title="FIGURE 10-1 Oracle offers ERP solutions as a cloud-based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483" y="4286209"/>
            <a:ext cx="4847227" cy="2038391"/>
          </a:xfrm>
          <a:prstGeom prst="rect">
            <a:avLst/>
          </a:prstGeom>
        </p:spPr>
      </p:pic>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Autofit/>
          </a:bodyPr>
          <a:lstStyle/>
          <a:p>
            <a:r>
              <a:rPr lang="en-US" dirty="0" smtClean="0"/>
              <a:t>A </a:t>
            </a:r>
            <a:r>
              <a:rPr lang="en-US" dirty="0"/>
              <a:t>thin client design places all or most of the processing logic at </a:t>
            </a:r>
            <a:r>
              <a:rPr lang="en-US" dirty="0" smtClean="0"/>
              <a:t>the server</a:t>
            </a:r>
          </a:p>
          <a:p>
            <a:r>
              <a:rPr lang="en-US" dirty="0"/>
              <a:t>Client/server designs can be </a:t>
            </a:r>
            <a:r>
              <a:rPr lang="en-US" dirty="0" smtClean="0"/>
              <a:t>two</a:t>
            </a:r>
            <a:r>
              <a:rPr lang="en-US" b="1" dirty="0" smtClean="0"/>
              <a:t>- </a:t>
            </a:r>
            <a:r>
              <a:rPr lang="en-US" dirty="0" smtClean="0"/>
              <a:t>or </a:t>
            </a:r>
            <a:r>
              <a:rPr lang="en-US" dirty="0"/>
              <a:t>three-tier </a:t>
            </a:r>
            <a:endParaRPr lang="en-US" dirty="0" smtClean="0"/>
          </a:p>
          <a:p>
            <a:r>
              <a:rPr lang="en-US" dirty="0"/>
              <a:t>The Internet has had an enormous impact on system </a:t>
            </a:r>
            <a:r>
              <a:rPr lang="en-US" dirty="0" smtClean="0"/>
              <a:t>architecture</a:t>
            </a:r>
          </a:p>
          <a:p>
            <a:r>
              <a:rPr lang="en-US" dirty="0"/>
              <a:t>The most prevalent processing method today is online </a:t>
            </a:r>
            <a:r>
              <a:rPr lang="en-US" dirty="0" smtClean="0"/>
              <a:t>processing</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50</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400" dirty="0" smtClean="0"/>
              <a:t>(Cont. 2)</a:t>
            </a:r>
          </a:p>
        </p:txBody>
      </p:sp>
    </p:spTree>
    <p:extLst>
      <p:ext uri="{BB962C8B-B14F-4D97-AF65-F5344CB8AC3E}">
        <p14:creationId xmlns:p14="http://schemas.microsoft.com/office/powerpoint/2010/main" val="11439891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Autofit/>
          </a:bodyPr>
          <a:lstStyle/>
          <a:p>
            <a:r>
              <a:rPr lang="en-US" dirty="0" smtClean="0"/>
              <a:t>Networks allow the sharing of hardware, software, and data resources in order to reduce expenses and provide more capability to users</a:t>
            </a:r>
          </a:p>
          <a:p>
            <a:r>
              <a:rPr lang="en-US" dirty="0" smtClean="0"/>
              <a:t>The </a:t>
            </a:r>
            <a:r>
              <a:rPr lang="en-US" dirty="0"/>
              <a:t>way a network is configured is called the network </a:t>
            </a:r>
            <a:r>
              <a:rPr lang="en-US" dirty="0" smtClean="0"/>
              <a:t>topology</a:t>
            </a:r>
          </a:p>
          <a:p>
            <a:r>
              <a:rPr lang="en-US" dirty="0"/>
              <a:t>The system design specification presents the complete systems design for an </a:t>
            </a:r>
            <a:r>
              <a:rPr lang="en-US" dirty="0" smtClean="0"/>
              <a:t>information system </a:t>
            </a:r>
            <a:r>
              <a:rPr lang="en-US" dirty="0"/>
              <a:t>and is the basis for the presentations that complete the systems </a:t>
            </a:r>
            <a:r>
              <a:rPr lang="en-US" dirty="0" smtClean="0"/>
              <a:t>design phase</a:t>
            </a:r>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51</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400" dirty="0" smtClean="0"/>
              <a:t>(Cont. 3)</a:t>
            </a:r>
          </a:p>
        </p:txBody>
      </p:sp>
    </p:spTree>
    <p:extLst>
      <p:ext uri="{BB962C8B-B14F-4D97-AF65-F5344CB8AC3E}">
        <p14:creationId xmlns:p14="http://schemas.microsoft.com/office/powerpoint/2010/main" val="95470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rmAutofit/>
          </a:bodyPr>
          <a:lstStyle/>
          <a:p>
            <a:pPr lvl="1"/>
            <a:r>
              <a:rPr lang="en-US" dirty="0" smtClean="0"/>
              <a:t>Companies </a:t>
            </a:r>
            <a:r>
              <a:rPr lang="en-US" dirty="0"/>
              <a:t>are extending internal ERP systems to their suppliers and customers</a:t>
            </a:r>
            <a:r>
              <a:rPr lang="en-US" dirty="0" smtClean="0"/>
              <a:t>, using </a:t>
            </a:r>
            <a:r>
              <a:rPr lang="en-US" b="1" dirty="0" smtClean="0"/>
              <a:t>supply </a:t>
            </a:r>
            <a:r>
              <a:rPr lang="en-US" b="1" dirty="0"/>
              <a:t>chain management (SCM</a:t>
            </a:r>
            <a:r>
              <a:rPr lang="en-US" b="1" dirty="0" smtClean="0"/>
              <a:t>)</a:t>
            </a:r>
          </a:p>
          <a:p>
            <a:r>
              <a:rPr lang="en-US" b="1" dirty="0" smtClean="0"/>
              <a:t>Initial Cost and TCO</a:t>
            </a:r>
          </a:p>
          <a:p>
            <a:pPr lvl="1"/>
            <a:r>
              <a:rPr lang="en-US" dirty="0"/>
              <a:t>TCO includes </a:t>
            </a:r>
            <a:r>
              <a:rPr lang="en-US" dirty="0" smtClean="0"/>
              <a:t>tangible purchases, fees</a:t>
            </a:r>
            <a:r>
              <a:rPr lang="en-US" dirty="0"/>
              <a:t>, </a:t>
            </a:r>
            <a:r>
              <a:rPr lang="en-US" dirty="0" smtClean="0"/>
              <a:t>and </a:t>
            </a:r>
            <a:r>
              <a:rPr lang="en-US" dirty="0"/>
              <a:t>contracts </a:t>
            </a:r>
            <a:r>
              <a:rPr lang="en-US" dirty="0" smtClean="0"/>
              <a:t>called </a:t>
            </a:r>
            <a:r>
              <a:rPr lang="en-US" dirty="0"/>
              <a:t>hard </a:t>
            </a:r>
            <a:r>
              <a:rPr lang="en-US" dirty="0" smtClean="0"/>
              <a:t>costs</a:t>
            </a:r>
          </a:p>
          <a:p>
            <a:pPr lvl="1"/>
            <a:r>
              <a:rPr lang="en-US" dirty="0" smtClean="0"/>
              <a:t>TCO analysis answers questions about the validity, effectiveness, and new trends in systems planning</a:t>
            </a:r>
          </a:p>
          <a:p>
            <a:pPr lvl="2"/>
            <a:r>
              <a:rPr lang="en-US" dirty="0" smtClean="0"/>
              <a:t>May affect the initial cost and TCO for a proposed system</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a:bodyPr>
          <a:lstStyle/>
          <a:p>
            <a:pPr>
              <a:defRPr/>
            </a:pPr>
            <a:r>
              <a:rPr lang="en-US" dirty="0"/>
              <a:t>Architecture </a:t>
            </a:r>
            <a:r>
              <a:rPr lang="en-US" dirty="0" smtClean="0"/>
              <a:t>Checklist </a:t>
            </a:r>
            <a:r>
              <a:rPr lang="en-US" sz="1400" dirty="0" smtClean="0"/>
              <a:t>(Cont. 2)</a:t>
            </a:r>
          </a:p>
        </p:txBody>
      </p:sp>
    </p:spTree>
    <p:extLst>
      <p:ext uri="{BB962C8B-B14F-4D97-AF65-F5344CB8AC3E}">
        <p14:creationId xmlns:p14="http://schemas.microsoft.com/office/powerpoint/2010/main" val="172586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a:noAutofit/>
          </a:bodyPr>
          <a:lstStyle/>
          <a:p>
            <a:r>
              <a:rPr lang="en-US" b="1" dirty="0" smtClean="0"/>
              <a:t>Scalability </a:t>
            </a:r>
            <a:r>
              <a:rPr lang="en-US" dirty="0" smtClean="0"/>
              <a:t>(</a:t>
            </a:r>
            <a:r>
              <a:rPr lang="en-US" b="1" dirty="0" smtClean="0"/>
              <a:t>Extensibility</a:t>
            </a:r>
            <a:r>
              <a:rPr lang="en-US" dirty="0" smtClean="0"/>
              <a:t>)</a:t>
            </a:r>
          </a:p>
          <a:p>
            <a:pPr lvl="1"/>
            <a:r>
              <a:rPr lang="en-US" dirty="0" smtClean="0"/>
              <a:t>A system’s ability to expand, change, or downsize easily to meet the changing needs of a business enterprise</a:t>
            </a:r>
          </a:p>
          <a:p>
            <a:r>
              <a:rPr lang="en-US" b="1" dirty="0" smtClean="0"/>
              <a:t>Web</a:t>
            </a:r>
            <a:r>
              <a:rPr lang="en-US" dirty="0" smtClean="0"/>
              <a:t> </a:t>
            </a:r>
            <a:r>
              <a:rPr lang="en-US" b="1" dirty="0" smtClean="0"/>
              <a:t>Integration</a:t>
            </a:r>
          </a:p>
          <a:p>
            <a:pPr lvl="1"/>
            <a:r>
              <a:rPr lang="en-US" dirty="0" smtClean="0"/>
              <a:t>A </a:t>
            </a:r>
            <a:r>
              <a:rPr lang="en-US" b="1" dirty="0" smtClean="0"/>
              <a:t>web-centric</a:t>
            </a:r>
            <a:r>
              <a:rPr lang="en-US" dirty="0" smtClean="0"/>
              <a:t> architecture enables a company to integrate new </a:t>
            </a:r>
            <a:r>
              <a:rPr lang="en-US" b="1" dirty="0" smtClean="0"/>
              <a:t>applications</a:t>
            </a:r>
            <a:r>
              <a:rPr lang="en-US" dirty="0" smtClean="0"/>
              <a:t> into its </a:t>
            </a:r>
            <a:r>
              <a:rPr lang="en-US" dirty="0" smtClean="0"/>
              <a:t>ecommerce </a:t>
            </a:r>
            <a:r>
              <a:rPr lang="en-US" dirty="0" smtClean="0"/>
              <a:t>strategy</a:t>
            </a:r>
          </a:p>
          <a:p>
            <a:r>
              <a:rPr lang="en-US" b="1" dirty="0" smtClean="0"/>
              <a:t>Legacy</a:t>
            </a:r>
            <a:r>
              <a:rPr lang="en-US" dirty="0" smtClean="0"/>
              <a:t> </a:t>
            </a:r>
            <a:r>
              <a:rPr lang="en-US" b="1" dirty="0" smtClean="0"/>
              <a:t>Systems</a:t>
            </a:r>
          </a:p>
          <a:p>
            <a:pPr lvl="1"/>
            <a:r>
              <a:rPr lang="en-US" dirty="0"/>
              <a:t>A new system might have to interface with </a:t>
            </a:r>
            <a:r>
              <a:rPr lang="en-US" dirty="0" smtClean="0"/>
              <a:t>legacy systems</a:t>
            </a:r>
          </a:p>
          <a:p>
            <a:pPr lvl="2"/>
            <a:r>
              <a:rPr lang="en-US" dirty="0" smtClean="0"/>
              <a:t>Involves </a:t>
            </a:r>
            <a:r>
              <a:rPr lang="en-US" dirty="0"/>
              <a:t>analysis of data </a:t>
            </a:r>
            <a:r>
              <a:rPr lang="en-US" dirty="0" smtClean="0"/>
              <a:t>formats and </a:t>
            </a:r>
            <a:r>
              <a:rPr lang="en-US" dirty="0"/>
              <a:t>compatibility</a:t>
            </a:r>
          </a:p>
        </p:txBody>
      </p:sp>
      <p:sp>
        <p:nvSpPr>
          <p:cNvPr id="6" name="Slide Number Placeholder 5"/>
          <p:cNvSpPr>
            <a:spLocks noGrp="1"/>
          </p:cNvSpPr>
          <p:nvPr>
            <p:ph type="sldNum" sz="quarter" idx="12"/>
          </p:nvPr>
        </p:nvSpPr>
        <p:spPr/>
        <p:txBody>
          <a:bodyPr/>
          <a:lstStyle/>
          <a:p>
            <a:fld id="{36545198-DF98-4860-AAF4-4269071BD701}" type="slidenum">
              <a:rPr lang="en-US" smtClean="0"/>
              <a:pPr/>
              <a:t>7</a:t>
            </a:fld>
            <a:endParaRPr lang="en-US" dirty="0"/>
          </a:p>
        </p:txBody>
      </p:sp>
      <p:sp>
        <p:nvSpPr>
          <p:cNvPr id="2" name="Title 1"/>
          <p:cNvSpPr>
            <a:spLocks noGrp="1"/>
          </p:cNvSpPr>
          <p:nvPr>
            <p:ph type="title"/>
          </p:nvPr>
        </p:nvSpPr>
        <p:spPr/>
        <p:txBody>
          <a:bodyPr/>
          <a:lstStyle/>
          <a:p>
            <a:r>
              <a:rPr lang="en-US" dirty="0" smtClean="0"/>
              <a:t>Architecture Checklist </a:t>
            </a:r>
            <a:r>
              <a:rPr lang="en-US" sz="1400" dirty="0" smtClean="0"/>
              <a:t>(Cont. 3)</a:t>
            </a:r>
          </a:p>
        </p:txBody>
      </p:sp>
    </p:spTree>
    <p:extLst>
      <p:ext uri="{BB962C8B-B14F-4D97-AF65-F5344CB8AC3E}">
        <p14:creationId xmlns:p14="http://schemas.microsoft.com/office/powerpoint/2010/main" val="277603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a:noAutofit/>
          </a:bodyPr>
          <a:lstStyle/>
          <a:p>
            <a:r>
              <a:rPr lang="en-US" b="1" dirty="0" smtClean="0"/>
              <a:t>Processing Options</a:t>
            </a:r>
          </a:p>
          <a:p>
            <a:pPr lvl="1"/>
            <a:r>
              <a:rPr lang="en-US" dirty="0" smtClean="0"/>
              <a:t>Systems can process data online or in batches</a:t>
            </a:r>
          </a:p>
          <a:p>
            <a:r>
              <a:rPr lang="en-US" b="1" dirty="0" smtClean="0"/>
              <a:t>Security Issues</a:t>
            </a:r>
          </a:p>
          <a:p>
            <a:pPr lvl="1"/>
            <a:r>
              <a:rPr lang="en-US" dirty="0" smtClean="0"/>
              <a:t>Analysts must consider security issues and how the company will address them</a:t>
            </a:r>
          </a:p>
          <a:p>
            <a:r>
              <a:rPr lang="en-US" b="1" dirty="0" smtClean="0"/>
              <a:t>Corporate Portals</a:t>
            </a:r>
          </a:p>
          <a:p>
            <a:pPr lvl="1"/>
            <a:r>
              <a:rPr lang="en-US" dirty="0" smtClean="0"/>
              <a:t>Provide access for customers, employees, suppliers, and the public</a:t>
            </a:r>
          </a:p>
          <a:p>
            <a:pPr lvl="1"/>
            <a:r>
              <a:rPr lang="en-US" dirty="0" smtClean="0"/>
              <a:t>A well-designed portal can:</a:t>
            </a:r>
          </a:p>
          <a:p>
            <a:pPr lvl="2"/>
            <a:r>
              <a:rPr lang="en-US" dirty="0" smtClean="0"/>
              <a:t>Integrate with various other systems </a:t>
            </a:r>
          </a:p>
          <a:p>
            <a:pPr lvl="2"/>
            <a:r>
              <a:rPr lang="en-US" dirty="0" smtClean="0"/>
              <a:t>Provide a consistent look and feel across </a:t>
            </a:r>
            <a:r>
              <a:rPr lang="en-US" dirty="0"/>
              <a:t>organizational divisions</a:t>
            </a:r>
          </a:p>
        </p:txBody>
      </p:sp>
      <p:sp>
        <p:nvSpPr>
          <p:cNvPr id="6" name="Slide Number Placeholder 5"/>
          <p:cNvSpPr>
            <a:spLocks noGrp="1"/>
          </p:cNvSpPr>
          <p:nvPr>
            <p:ph type="sldNum" sz="quarter" idx="12"/>
          </p:nvPr>
        </p:nvSpPr>
        <p:spPr/>
        <p:txBody>
          <a:bodyPr/>
          <a:lstStyle/>
          <a:p>
            <a:fld id="{36545198-DF98-4860-AAF4-4269071BD701}" type="slidenum">
              <a:rPr lang="en-US" smtClean="0"/>
              <a:pPr/>
              <a:t>8</a:t>
            </a:fld>
            <a:endParaRPr lang="en-US" dirty="0"/>
          </a:p>
        </p:txBody>
      </p:sp>
      <p:sp>
        <p:nvSpPr>
          <p:cNvPr id="2" name="Title 1"/>
          <p:cNvSpPr>
            <a:spLocks noGrp="1"/>
          </p:cNvSpPr>
          <p:nvPr>
            <p:ph type="title"/>
          </p:nvPr>
        </p:nvSpPr>
        <p:spPr/>
        <p:txBody>
          <a:bodyPr/>
          <a:lstStyle/>
          <a:p>
            <a:r>
              <a:rPr lang="en-US" dirty="0" smtClean="0"/>
              <a:t>Architecture Checklist </a:t>
            </a:r>
            <a:r>
              <a:rPr lang="en-US" sz="1400" dirty="0" smtClean="0"/>
              <a:t>(Cont. 4)</a:t>
            </a:r>
          </a:p>
        </p:txBody>
      </p:sp>
    </p:spTree>
    <p:extLst>
      <p:ext uri="{BB962C8B-B14F-4D97-AF65-F5344CB8AC3E}">
        <p14:creationId xmlns:p14="http://schemas.microsoft.com/office/powerpoint/2010/main" val="3560831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System Architecture: Then and Now</a:t>
            </a:r>
          </a:p>
        </p:txBody>
      </p:sp>
      <p:sp>
        <p:nvSpPr>
          <p:cNvPr id="19458" name="Text Placeholder 2"/>
          <p:cNvSpPr>
            <a:spLocks noGrp="1"/>
          </p:cNvSpPr>
          <p:nvPr>
            <p:ph idx="4294967295"/>
          </p:nvPr>
        </p:nvSpPr>
        <p:spPr>
          <a:xfrm>
            <a:off x="457200" y="1481138"/>
            <a:ext cx="8229600" cy="4767262"/>
          </a:xfrm>
        </p:spPr>
        <p:txBody>
          <a:bodyPr>
            <a:normAutofit/>
          </a:bodyPr>
          <a:lstStyle/>
          <a:p>
            <a:r>
              <a:rPr lang="en-US" dirty="0" smtClean="0"/>
              <a:t>Functions of a business </a:t>
            </a:r>
            <a:r>
              <a:rPr lang="en-US" dirty="0"/>
              <a:t>information system </a:t>
            </a:r>
            <a:endParaRPr lang="en-US" dirty="0" smtClean="0"/>
          </a:p>
          <a:p>
            <a:pPr lvl="1"/>
            <a:r>
              <a:rPr lang="en-US" dirty="0" smtClean="0"/>
              <a:t>Manage </a:t>
            </a:r>
            <a:r>
              <a:rPr lang="en-US" dirty="0"/>
              <a:t>applications that perform the processing </a:t>
            </a:r>
            <a:r>
              <a:rPr lang="en-US" dirty="0" smtClean="0"/>
              <a:t>logic</a:t>
            </a:r>
            <a:endParaRPr lang="en-US" dirty="0"/>
          </a:p>
          <a:p>
            <a:pPr lvl="1"/>
            <a:r>
              <a:rPr lang="en-US" dirty="0" smtClean="0"/>
              <a:t>Handle </a:t>
            </a:r>
            <a:r>
              <a:rPr lang="en-US" dirty="0"/>
              <a:t>data storage and </a:t>
            </a:r>
            <a:r>
              <a:rPr lang="en-US" dirty="0" smtClean="0"/>
              <a:t>access</a:t>
            </a:r>
            <a:endParaRPr lang="en-US" dirty="0"/>
          </a:p>
          <a:p>
            <a:pPr lvl="1"/>
            <a:r>
              <a:rPr lang="en-US" dirty="0" smtClean="0"/>
              <a:t>Provide </a:t>
            </a:r>
            <a:r>
              <a:rPr lang="en-US" dirty="0"/>
              <a:t>an interface that allows users to interact with the </a:t>
            </a:r>
            <a:r>
              <a:rPr lang="en-US" dirty="0" smtClean="0"/>
              <a:t>system</a:t>
            </a:r>
          </a:p>
          <a:p>
            <a:r>
              <a:rPr lang="en-US" dirty="0" smtClean="0"/>
              <a:t>While planning system design:</a:t>
            </a:r>
          </a:p>
          <a:p>
            <a:pPr lvl="1"/>
            <a:r>
              <a:rPr lang="en-US" dirty="0" smtClean="0"/>
              <a:t>Determine where the functions will be carried out</a:t>
            </a:r>
          </a:p>
          <a:p>
            <a:pPr lvl="1"/>
            <a:r>
              <a:rPr lang="en-US" dirty="0" smtClean="0"/>
              <a:t>Identify the advantages and disadvantages of each design approach</a:t>
            </a:r>
            <a:endParaRPr lang="en-US" dirty="0"/>
          </a:p>
        </p:txBody>
      </p:sp>
    </p:spTree>
    <p:extLst>
      <p:ext uri="{BB962C8B-B14F-4D97-AF65-F5344CB8AC3E}">
        <p14:creationId xmlns:p14="http://schemas.microsoft.com/office/powerpoint/2010/main" val="3501398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3693</TotalTime>
  <Words>2893</Words>
  <Application>Microsoft Office PowerPoint</Application>
  <PresentationFormat>On-screen Show (4:3)</PresentationFormat>
  <Paragraphs>404</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 </vt:lpstr>
      <vt:lpstr>Chapter Objectives (Cont.)</vt:lpstr>
      <vt:lpstr>Architecture Checklist</vt:lpstr>
      <vt:lpstr>Architecture Checklist (Cont. 1)</vt:lpstr>
      <vt:lpstr>Architecture Checklist (Cont. 2)</vt:lpstr>
      <vt:lpstr>Architecture Checklist (Cont. 3)</vt:lpstr>
      <vt:lpstr>Architecture Checklist (Cont. 4)</vt:lpstr>
      <vt:lpstr>System Architecture: Then and Now</vt:lpstr>
      <vt:lpstr>System Architecture: Then and Now (Cont. 1)</vt:lpstr>
      <vt:lpstr>System Architecture: Then and Now (Cont. 2)</vt:lpstr>
      <vt:lpstr>System Architecture: Then and Now (Cont. 3)</vt:lpstr>
      <vt:lpstr>Client/Server Designs</vt:lpstr>
      <vt:lpstr>Client/Server Designs (Cont. 1)</vt:lpstr>
      <vt:lpstr>Client/Server Designs (Cont. 2)</vt:lpstr>
      <vt:lpstr>Client/Server Designs (Cont. 3)</vt:lpstr>
      <vt:lpstr>Client/Server Designs (Cont. 4)</vt:lpstr>
      <vt:lpstr>Client/Server Designs (Cont. 5)</vt:lpstr>
      <vt:lpstr>Client/Server Designs (Cont. 6)</vt:lpstr>
      <vt:lpstr>Client/Server Designs (Cont. 7)</vt:lpstr>
      <vt:lpstr>The Impact of the Internet</vt:lpstr>
      <vt:lpstr>The Impact of the Internet (Cont. 1)</vt:lpstr>
      <vt:lpstr>The Impact of the Internet (Cont. 2)</vt:lpstr>
      <vt:lpstr>Ecommerce Architecture</vt:lpstr>
      <vt:lpstr>Ecommerce Architecture (Cont. 1)</vt:lpstr>
      <vt:lpstr>Ecommerce Architecture (Cont. 2)</vt:lpstr>
      <vt:lpstr>Processing Methods</vt:lpstr>
      <vt:lpstr>Processing Methods (Cont. 1)</vt:lpstr>
      <vt:lpstr>Processing Methods (Cont. 2)</vt:lpstr>
      <vt:lpstr>Processing Methods (Cont. 3)</vt:lpstr>
      <vt:lpstr>Network Models</vt:lpstr>
      <vt:lpstr>Network Models (Cont. 1)</vt:lpstr>
      <vt:lpstr>Network Models (Cont. 2)</vt:lpstr>
      <vt:lpstr>Network Models (Cont. 3)</vt:lpstr>
      <vt:lpstr>Network Models (Cont. 4)</vt:lpstr>
      <vt:lpstr>Network Models (Cont. 5)</vt:lpstr>
      <vt:lpstr>Network Models (Cont. 6)</vt:lpstr>
      <vt:lpstr>Network Models (Cont. 7)</vt:lpstr>
      <vt:lpstr>Network Models (Cont. 8)</vt:lpstr>
      <vt:lpstr>Wireless Networks</vt:lpstr>
      <vt:lpstr>Wireless Networks (Cont. 1)</vt:lpstr>
      <vt:lpstr>Wireless Networks (Cont. 2)</vt:lpstr>
      <vt:lpstr>System Design Completion</vt:lpstr>
      <vt:lpstr>System Design Completion (Cont. 1)</vt:lpstr>
      <vt:lpstr>System Design Completion (Cont. 2)</vt:lpstr>
      <vt:lpstr>System Design Completion (Cont. 3)</vt:lpstr>
      <vt:lpstr>System Design Completion (Cont. 4)</vt:lpstr>
      <vt:lpstr>Chapter Summary</vt:lpstr>
      <vt:lpstr>Chapter Summary (Cont. 1)</vt:lpstr>
      <vt:lpstr>Chapter Summary (Cont. 2)</vt:lpstr>
      <vt:lpstr>Chapter Summary (Cont.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376</cp:revision>
  <dcterms:created xsi:type="dcterms:W3CDTF">2009-02-03T18:32:10Z</dcterms:created>
  <dcterms:modified xsi:type="dcterms:W3CDTF">2015-12-10T11:45:06Z</dcterms:modified>
</cp:coreProperties>
</file>