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68"/>
  </p:notesMasterIdLst>
  <p:sldIdLst>
    <p:sldId id="256" r:id="rId2"/>
    <p:sldId id="257" r:id="rId3"/>
    <p:sldId id="258" r:id="rId4"/>
    <p:sldId id="260" r:id="rId5"/>
    <p:sldId id="318" r:id="rId6"/>
    <p:sldId id="382" r:id="rId7"/>
    <p:sldId id="413" r:id="rId8"/>
    <p:sldId id="414" r:id="rId9"/>
    <p:sldId id="415" r:id="rId10"/>
    <p:sldId id="361" r:id="rId11"/>
    <p:sldId id="334" r:id="rId12"/>
    <p:sldId id="383" r:id="rId13"/>
    <p:sldId id="335" r:id="rId14"/>
    <p:sldId id="384" r:id="rId15"/>
    <p:sldId id="362" r:id="rId16"/>
    <p:sldId id="336" r:id="rId17"/>
    <p:sldId id="385" r:id="rId18"/>
    <p:sldId id="386" r:id="rId19"/>
    <p:sldId id="387" r:id="rId20"/>
    <p:sldId id="363" r:id="rId21"/>
    <p:sldId id="365" r:id="rId22"/>
    <p:sldId id="388" r:id="rId23"/>
    <p:sldId id="389" r:id="rId24"/>
    <p:sldId id="368" r:id="rId25"/>
    <p:sldId id="366" r:id="rId26"/>
    <p:sldId id="390" r:id="rId27"/>
    <p:sldId id="391" r:id="rId28"/>
    <p:sldId id="392" r:id="rId29"/>
    <p:sldId id="264" r:id="rId30"/>
    <p:sldId id="393" r:id="rId31"/>
    <p:sldId id="397" r:id="rId32"/>
    <p:sldId id="394" r:id="rId33"/>
    <p:sldId id="395" r:id="rId34"/>
    <p:sldId id="270" r:id="rId35"/>
    <p:sldId id="266" r:id="rId36"/>
    <p:sldId id="282" r:id="rId37"/>
    <p:sldId id="396" r:id="rId38"/>
    <p:sldId id="398" r:id="rId39"/>
    <p:sldId id="399" r:id="rId40"/>
    <p:sldId id="325" r:id="rId41"/>
    <p:sldId id="376" r:id="rId42"/>
    <p:sldId id="284" r:id="rId43"/>
    <p:sldId id="400" r:id="rId44"/>
    <p:sldId id="378" r:id="rId45"/>
    <p:sldId id="401" r:id="rId46"/>
    <p:sldId id="402" r:id="rId47"/>
    <p:sldId id="404" r:id="rId48"/>
    <p:sldId id="403" r:id="rId49"/>
    <p:sldId id="405" r:id="rId50"/>
    <p:sldId id="406" r:id="rId51"/>
    <p:sldId id="418" r:id="rId52"/>
    <p:sldId id="289" r:id="rId53"/>
    <p:sldId id="347" r:id="rId54"/>
    <p:sldId id="379" r:id="rId55"/>
    <p:sldId id="407" r:id="rId56"/>
    <p:sldId id="408" r:id="rId57"/>
    <p:sldId id="409" r:id="rId58"/>
    <p:sldId id="348" r:id="rId59"/>
    <p:sldId id="292" r:id="rId60"/>
    <p:sldId id="410" r:id="rId61"/>
    <p:sldId id="380" r:id="rId62"/>
    <p:sldId id="411" r:id="rId63"/>
    <p:sldId id="416" r:id="rId64"/>
    <p:sldId id="417" r:id="rId65"/>
    <p:sldId id="311" r:id="rId66"/>
    <p:sldId id="412"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5" d="100"/>
          <a:sy n="105" d="100"/>
        </p:scale>
        <p:origin x="-9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10/1/2014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727387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217914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986857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986857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260650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52</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53</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54</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55</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56</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57</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58</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59</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60</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61</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62</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65</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66</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10/1/2014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BE16E6E-BC5F-40BA-8EF2-F72E2EF6898B}" type="datetime1">
              <a:rPr lang="en-US" smtClean="0"/>
              <a:pPr>
                <a:defRPr/>
              </a:pPr>
              <a:t>10/1/2014</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296201B-5135-4C7A-B164-D207B1FBBDD2}" type="datetime1">
              <a:rPr lang="en-US" smtClean="0"/>
              <a:pPr>
                <a:defRPr/>
              </a:pPr>
              <a:t>10/1/2014</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6499632-BA1C-411F-BC01-932C63E5E55C}" type="datetime1">
              <a:rPr lang="en-US" smtClean="0"/>
              <a:pPr>
                <a:defRPr/>
              </a:pPr>
              <a:t>10/1/2014</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B5295DC0-BDF4-4946-95FC-61C4F2C15E4D}" type="datetime1">
              <a:rPr lang="en-US" smtClean="0"/>
              <a:pPr>
                <a:defRPr/>
              </a:pPr>
              <a:t>10/1/2014</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5F46BC3-41DA-4098-8CA3-5AE4500AA7C8}" type="datetime1">
              <a:rPr lang="en-US" smtClean="0"/>
              <a:pPr>
                <a:defRPr/>
              </a:pPr>
              <a:t>10/1/2014</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5733D5C7-06BD-4A57-9316-AFFC05FB9A2D}" type="datetime1">
              <a:rPr lang="en-US" smtClean="0"/>
              <a:pPr>
                <a:defRPr/>
              </a:pPr>
              <a:t>10/1/2014</a:t>
            </a:fld>
            <a:endParaRPr lang="en-US" dirty="0"/>
          </a:p>
        </p:txBody>
      </p:sp>
      <p:sp>
        <p:nvSpPr>
          <p:cNvPr id="8" name="Footer Placeholder 7"/>
          <p:cNvSpPr>
            <a:spLocks noGrp="1"/>
          </p:cNvSpPr>
          <p:nvPr>
            <p:ph type="ftr" sz="quarter" idx="11"/>
          </p:nvPr>
        </p:nvSpPr>
        <p:spPr/>
        <p:txBody>
          <a:bodyPr/>
          <a:lstStyle>
            <a:extLst/>
          </a:lstStyle>
          <a:p>
            <a:pPr>
              <a:defRPr/>
            </a:pPr>
            <a:endParaRPr lang="en-US" dirty="0"/>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5B6098F-756C-4371-8629-D7887CAE58D3}" type="datetime1">
              <a:rPr lang="en-US" smtClean="0"/>
              <a:pPr>
                <a:defRPr/>
              </a:pPr>
              <a:t>10/1/2014</a:t>
            </a:fld>
            <a:endParaRPr lang="en-US" dirty="0"/>
          </a:p>
        </p:txBody>
      </p:sp>
      <p:sp>
        <p:nvSpPr>
          <p:cNvPr id="4" name="Footer Placeholder 3"/>
          <p:cNvSpPr>
            <a:spLocks noGrp="1"/>
          </p:cNvSpPr>
          <p:nvPr>
            <p:ph type="ftr" sz="quarter" idx="11"/>
          </p:nvPr>
        </p:nvSpPr>
        <p:spPr/>
        <p:txBody>
          <a:bodyPr/>
          <a:lstStyle>
            <a:extLst/>
          </a:lstStyle>
          <a:p>
            <a:pPr>
              <a:defRPr/>
            </a:pPr>
            <a:endParaRPr lang="en-US" dirty="0"/>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BF1234E-A55B-461F-95E4-6E9D08D8F588}" type="datetime1">
              <a:rPr lang="en-US" smtClean="0"/>
              <a:pPr>
                <a:defRPr/>
              </a:pPr>
              <a:t>10/1/2014</a:t>
            </a:fld>
            <a:endParaRPr lang="en-US" dirty="0"/>
          </a:p>
        </p:txBody>
      </p:sp>
      <p:sp>
        <p:nvSpPr>
          <p:cNvPr id="3" name="Footer Placeholder 2"/>
          <p:cNvSpPr>
            <a:spLocks noGrp="1"/>
          </p:cNvSpPr>
          <p:nvPr>
            <p:ph type="ftr" sz="quarter" idx="11"/>
          </p:nvPr>
        </p:nvSpPr>
        <p:spPr/>
        <p:txBody>
          <a:bodyPr/>
          <a:lstStyle>
            <a:extLst/>
          </a:lstStyle>
          <a:p>
            <a:pPr>
              <a:defRPr/>
            </a:pPr>
            <a:endParaRPr lang="en-US" dirty="0"/>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7B0C22D-B331-43E5-B1B9-EFA38C5EA6F6}" type="datetime1">
              <a:rPr lang="en-US" smtClean="0"/>
              <a:pPr>
                <a:defRPr/>
              </a:pPr>
              <a:t>10/1/2014</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10/1/2014</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10/1/2014</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10</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4</a:t>
            </a:r>
          </a:p>
          <a:p>
            <a:pPr eaLnBrk="1" hangingPunct="1"/>
            <a:r>
              <a:rPr lang="en-US" dirty="0" smtClean="0">
                <a:solidFill>
                  <a:schemeClr val="tx1"/>
                </a:solidFill>
              </a:rPr>
              <a:t>Requirements Modeling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a:bodyPr>
          <a:lstStyle/>
          <a:p>
            <a:pPr algn="ctr" eaLnBrk="1" fontAlgn="auto" hangingPunct="1">
              <a:spcAft>
                <a:spcPts val="0"/>
              </a:spcAft>
              <a:defRPr/>
            </a:pPr>
            <a:r>
              <a:rPr lang="en-US" dirty="0" smtClean="0"/>
              <a:t>Joint Application Development</a:t>
            </a:r>
          </a:p>
        </p:txBody>
      </p:sp>
      <p:sp>
        <p:nvSpPr>
          <p:cNvPr id="19458" name="Text Placeholder 2"/>
          <p:cNvSpPr>
            <a:spLocks noGrp="1"/>
          </p:cNvSpPr>
          <p:nvPr>
            <p:ph idx="4294967295"/>
          </p:nvPr>
        </p:nvSpPr>
        <p:spPr>
          <a:xfrm>
            <a:off x="0" y="1481138"/>
            <a:ext cx="9144000" cy="4767262"/>
          </a:xfrm>
        </p:spPr>
        <p:txBody>
          <a:bodyPr>
            <a:normAutofit/>
          </a:bodyPr>
          <a:lstStyle/>
          <a:p>
            <a:pPr eaLnBrk="1" hangingPunct="1"/>
            <a:r>
              <a:rPr lang="en-US" dirty="0" smtClean="0"/>
              <a:t>Brings users into the development process as active participants</a:t>
            </a:r>
          </a:p>
          <a:p>
            <a:pPr eaLnBrk="1" hangingPunct="1"/>
            <a:r>
              <a:rPr lang="en-US" b="1" dirty="0" smtClean="0"/>
              <a:t>User Involvement </a:t>
            </a:r>
            <a:r>
              <a:rPr lang="en-US" dirty="0" smtClean="0"/>
              <a:t>(formally or informally) created a successful system</a:t>
            </a:r>
          </a:p>
          <a:p>
            <a:r>
              <a:rPr lang="en-US" sz="2800" dirty="0" smtClean="0"/>
              <a:t>JAD Participants and Roles</a:t>
            </a:r>
          </a:p>
          <a:p>
            <a:pPr lvl="1"/>
            <a:r>
              <a:rPr lang="en-US" dirty="0" smtClean="0"/>
              <a:t>Project leader and one or more members</a:t>
            </a:r>
          </a:p>
          <a:p>
            <a:pPr lvl="1"/>
            <a:r>
              <a:rPr lang="en-US" dirty="0" smtClean="0"/>
              <a:t>Participants insulated from distractions of day-to-day operations</a:t>
            </a:r>
          </a:p>
          <a:p>
            <a:pPr marL="393192" lvl="1" indent="0">
              <a:buNone/>
            </a:pPr>
            <a:endParaRPr lang="en-US" dirty="0" smtClean="0"/>
          </a:p>
          <a:p>
            <a:pPr lvl="1"/>
            <a:endParaRPr lang="en-US" dirty="0" smtClean="0"/>
          </a:p>
        </p:txBody>
      </p:sp>
    </p:spTree>
    <p:extLst>
      <p:ext uri="{BB962C8B-B14F-4D97-AF65-F5344CB8AC3E}">
        <p14:creationId xmlns:p14="http://schemas.microsoft.com/office/powerpoint/2010/main" val="300197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2" name="Title 1"/>
          <p:cNvSpPr>
            <a:spLocks noGrp="1"/>
          </p:cNvSpPr>
          <p:nvPr>
            <p:ph type="title"/>
          </p:nvPr>
        </p:nvSpPr>
        <p:spPr/>
        <p:txBody>
          <a:bodyPr rtlCol="0">
            <a:normAutofit/>
          </a:bodyPr>
          <a:lstStyle/>
          <a:p>
            <a:pPr algn="ctr">
              <a:defRPr/>
            </a:pPr>
            <a:r>
              <a:rPr lang="en-US" dirty="0"/>
              <a:t>Joint Application </a:t>
            </a:r>
            <a:r>
              <a:rPr lang="en-US" dirty="0" smtClean="0"/>
              <a:t>Development </a:t>
            </a:r>
            <a:r>
              <a:rPr lang="en-US" sz="1300" dirty="0" smtClean="0"/>
              <a:t>(Cont.)</a:t>
            </a:r>
          </a:p>
        </p:txBody>
      </p:sp>
      <p:sp>
        <p:nvSpPr>
          <p:cNvPr id="8" name="Rectangle 7"/>
          <p:cNvSpPr/>
          <p:nvPr/>
        </p:nvSpPr>
        <p:spPr>
          <a:xfrm>
            <a:off x="1066800" y="5334000"/>
            <a:ext cx="5939118" cy="307777"/>
          </a:xfrm>
          <a:prstGeom prst="rect">
            <a:avLst/>
          </a:prstGeom>
        </p:spPr>
        <p:txBody>
          <a:bodyPr wrap="square">
            <a:spAutoFit/>
          </a:bodyPr>
          <a:lstStyle/>
          <a:p>
            <a:r>
              <a:rPr lang="en-US" sz="1400" b="1" dirty="0"/>
              <a:t>FIGURE </a:t>
            </a:r>
            <a:r>
              <a:rPr lang="en-US" sz="1400" b="1" dirty="0" smtClean="0"/>
              <a:t>4-3 </a:t>
            </a:r>
            <a:r>
              <a:rPr lang="en-US" sz="1400" dirty="0" smtClean="0"/>
              <a:t>Typical JAD participants and roles</a:t>
            </a:r>
            <a:endParaRPr lang="en-US" sz="140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638" y="1681163"/>
            <a:ext cx="73247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684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12</a:t>
            </a:fld>
            <a:endParaRPr lang="en-US" dirty="0"/>
          </a:p>
        </p:txBody>
      </p:sp>
      <p:sp>
        <p:nvSpPr>
          <p:cNvPr id="2" name="Title 1"/>
          <p:cNvSpPr>
            <a:spLocks noGrp="1"/>
          </p:cNvSpPr>
          <p:nvPr>
            <p:ph type="title"/>
          </p:nvPr>
        </p:nvSpPr>
        <p:spPr/>
        <p:txBody>
          <a:bodyPr rtlCol="0">
            <a:normAutofit/>
          </a:bodyPr>
          <a:lstStyle/>
          <a:p>
            <a:pPr algn="ctr">
              <a:defRPr/>
            </a:pPr>
            <a:r>
              <a:rPr lang="en-US" dirty="0"/>
              <a:t>Joint Application </a:t>
            </a:r>
            <a:r>
              <a:rPr lang="en-US" dirty="0" smtClean="0"/>
              <a:t>Development </a:t>
            </a:r>
            <a:r>
              <a:rPr lang="en-US" sz="1300" dirty="0" smtClean="0"/>
              <a:t>(Cont.)</a:t>
            </a:r>
          </a:p>
        </p:txBody>
      </p:sp>
      <p:sp>
        <p:nvSpPr>
          <p:cNvPr id="8" name="Rectangle 7"/>
          <p:cNvSpPr/>
          <p:nvPr/>
        </p:nvSpPr>
        <p:spPr>
          <a:xfrm>
            <a:off x="3886200" y="6140824"/>
            <a:ext cx="3962400" cy="307777"/>
          </a:xfrm>
          <a:prstGeom prst="rect">
            <a:avLst/>
          </a:prstGeom>
        </p:spPr>
        <p:txBody>
          <a:bodyPr wrap="square">
            <a:spAutoFit/>
          </a:bodyPr>
          <a:lstStyle/>
          <a:p>
            <a:r>
              <a:rPr lang="en-US" sz="1400" b="1" dirty="0"/>
              <a:t>FIGURE </a:t>
            </a:r>
            <a:r>
              <a:rPr lang="en-US" sz="1400" b="1" dirty="0" smtClean="0"/>
              <a:t>4-4 </a:t>
            </a:r>
            <a:r>
              <a:rPr lang="en-US" sz="1400" dirty="0" smtClean="0"/>
              <a:t>Typical agenda for a JAD session</a:t>
            </a:r>
            <a:endParaRPr lang="en-US" sz="14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146" y="1295400"/>
            <a:ext cx="581245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987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13</a:t>
            </a:fld>
            <a:endParaRPr lang="en-US" dirty="0"/>
          </a:p>
        </p:txBody>
      </p:sp>
      <p:sp>
        <p:nvSpPr>
          <p:cNvPr id="2" name="Title 1"/>
          <p:cNvSpPr>
            <a:spLocks noGrp="1"/>
          </p:cNvSpPr>
          <p:nvPr>
            <p:ph type="title"/>
          </p:nvPr>
        </p:nvSpPr>
        <p:spPr/>
        <p:txBody>
          <a:bodyPr rtlCol="0">
            <a:normAutofit/>
          </a:bodyPr>
          <a:lstStyle/>
          <a:p>
            <a:pPr algn="ctr">
              <a:defRPr/>
            </a:pPr>
            <a:r>
              <a:rPr lang="en-US" dirty="0"/>
              <a:t>Joint Application Development </a:t>
            </a:r>
            <a:r>
              <a:rPr lang="en-US" sz="1300" dirty="0"/>
              <a:t>(Cont.)</a:t>
            </a:r>
            <a:endParaRPr lang="en-US" sz="1300" dirty="0" smtClean="0"/>
          </a:p>
        </p:txBody>
      </p:sp>
      <p:sp>
        <p:nvSpPr>
          <p:cNvPr id="7" name="Text Placeholder 2"/>
          <p:cNvSpPr>
            <a:spLocks noGrp="1"/>
          </p:cNvSpPr>
          <p:nvPr>
            <p:ph sz="half" idx="1"/>
          </p:nvPr>
        </p:nvSpPr>
        <p:spPr>
          <a:xfrm>
            <a:off x="457200" y="1481328"/>
            <a:ext cx="8286750" cy="4767072"/>
          </a:xfrm>
        </p:spPr>
        <p:txBody>
          <a:bodyPr rtlCol="0">
            <a:normAutofit/>
          </a:bodyPr>
          <a:lstStyle/>
          <a:p>
            <a:pPr marL="109728" indent="0">
              <a:buNone/>
              <a:defRPr/>
            </a:pPr>
            <a:r>
              <a:rPr lang="en-US" sz="2800" dirty="0" smtClean="0"/>
              <a:t>JAD Disadvantages</a:t>
            </a:r>
          </a:p>
          <a:p>
            <a:r>
              <a:rPr lang="en-US" dirty="0" smtClean="0"/>
              <a:t>JAD is more expensive than traditional methods</a:t>
            </a:r>
          </a:p>
          <a:p>
            <a:r>
              <a:rPr lang="en-US" dirty="0" smtClean="0"/>
              <a:t>Can be cumbersome if group is too large</a:t>
            </a:r>
          </a:p>
          <a:p>
            <a:pPr marL="109728" indent="0">
              <a:buNone/>
            </a:pPr>
            <a:endParaRPr lang="en-US" sz="2800" dirty="0" smtClean="0"/>
          </a:p>
          <a:p>
            <a:pPr marL="109728" indent="0">
              <a:buNone/>
            </a:pPr>
            <a:r>
              <a:rPr lang="en-US" sz="2800" dirty="0" smtClean="0"/>
              <a:t>JAD </a:t>
            </a:r>
            <a:r>
              <a:rPr lang="en-US" sz="2800" dirty="0"/>
              <a:t>Advantages</a:t>
            </a:r>
            <a:endParaRPr lang="en-US" sz="2800" dirty="0" smtClean="0"/>
          </a:p>
          <a:p>
            <a:r>
              <a:rPr lang="en-US" dirty="0" smtClean="0"/>
              <a:t>JAD allows key users to participate effectively</a:t>
            </a:r>
          </a:p>
          <a:p>
            <a:r>
              <a:rPr lang="en-US" dirty="0" smtClean="0"/>
              <a:t>Users more likely to feel a sense of ownership</a:t>
            </a:r>
          </a:p>
          <a:p>
            <a:r>
              <a:rPr lang="en-US" dirty="0" smtClean="0"/>
              <a:t>Produces a more accurate statement of system requirements</a:t>
            </a:r>
            <a:endParaRPr lang="en-US" dirty="0"/>
          </a:p>
          <a:p>
            <a:endParaRPr lang="en-US" dirty="0" smtClean="0"/>
          </a:p>
        </p:txBody>
      </p:sp>
    </p:spTree>
    <p:extLst>
      <p:ext uri="{BB962C8B-B14F-4D97-AF65-F5344CB8AC3E}">
        <p14:creationId xmlns:p14="http://schemas.microsoft.com/office/powerpoint/2010/main" val="1822187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a:bodyPr>
          <a:lstStyle/>
          <a:p>
            <a:pPr algn="ctr" eaLnBrk="1" fontAlgn="auto" hangingPunct="1">
              <a:spcAft>
                <a:spcPts val="0"/>
              </a:spcAft>
              <a:defRPr/>
            </a:pPr>
            <a:r>
              <a:rPr lang="en-US" dirty="0" smtClean="0"/>
              <a:t>Rapid Application Development</a:t>
            </a:r>
          </a:p>
        </p:txBody>
      </p:sp>
      <p:sp>
        <p:nvSpPr>
          <p:cNvPr id="19458" name="Text Placeholder 2"/>
          <p:cNvSpPr>
            <a:spLocks noGrp="1"/>
          </p:cNvSpPr>
          <p:nvPr>
            <p:ph idx="4294967295"/>
          </p:nvPr>
        </p:nvSpPr>
        <p:spPr>
          <a:xfrm>
            <a:off x="0" y="1481138"/>
            <a:ext cx="9144000" cy="4767262"/>
          </a:xfrm>
        </p:spPr>
        <p:txBody>
          <a:bodyPr>
            <a:normAutofit/>
          </a:bodyPr>
          <a:lstStyle/>
          <a:p>
            <a:pPr eaLnBrk="1" hangingPunct="1"/>
            <a:r>
              <a:rPr lang="en-US" dirty="0" smtClean="0"/>
              <a:t>Uses a group approach like JAD</a:t>
            </a:r>
          </a:p>
          <a:p>
            <a:pPr eaLnBrk="1" hangingPunct="1"/>
            <a:r>
              <a:rPr lang="en-US" dirty="0" smtClean="0"/>
              <a:t>JAD produces a requirements model, RAD produces a new system</a:t>
            </a:r>
          </a:p>
          <a:p>
            <a:r>
              <a:rPr lang="en-US" dirty="0" smtClean="0"/>
              <a:t>Complete methodology</a:t>
            </a:r>
          </a:p>
          <a:p>
            <a:pPr lvl="1"/>
            <a:r>
              <a:rPr lang="en-US" dirty="0" smtClean="0"/>
              <a:t>Four-phase life cycle that parallels the traditional SDLC</a:t>
            </a:r>
          </a:p>
          <a:p>
            <a:pPr lvl="1"/>
            <a:r>
              <a:rPr lang="en-US" dirty="0" smtClean="0"/>
              <a:t>Reduces cost and development time</a:t>
            </a:r>
          </a:p>
          <a:p>
            <a:pPr lvl="1"/>
            <a:r>
              <a:rPr lang="en-US" dirty="0" smtClean="0"/>
              <a:t>Increases the probability of success</a:t>
            </a:r>
          </a:p>
          <a:p>
            <a:pPr lvl="1"/>
            <a:r>
              <a:rPr lang="en-US" dirty="0" smtClean="0"/>
              <a:t>Relies on prototyping and user involvement</a:t>
            </a:r>
          </a:p>
          <a:p>
            <a:pPr lvl="1"/>
            <a:r>
              <a:rPr lang="en-US" dirty="0" smtClean="0"/>
              <a:t>Prototypes modified based on user input</a:t>
            </a:r>
          </a:p>
          <a:p>
            <a:pPr marL="393192" lvl="1" indent="0">
              <a:buNone/>
            </a:pPr>
            <a:endParaRPr lang="en-US" dirty="0" smtClean="0"/>
          </a:p>
          <a:p>
            <a:pPr lvl="1"/>
            <a:endParaRPr lang="en-US" dirty="0" smtClean="0"/>
          </a:p>
        </p:txBody>
      </p:sp>
    </p:spTree>
    <p:extLst>
      <p:ext uri="{BB962C8B-B14F-4D97-AF65-F5344CB8AC3E}">
        <p14:creationId xmlns:p14="http://schemas.microsoft.com/office/powerpoint/2010/main" val="3202535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209235"/>
            <a:ext cx="6905625" cy="495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a:bodyPr>
          <a:lstStyle/>
          <a:p>
            <a:pPr algn="ctr">
              <a:defRPr/>
            </a:pPr>
            <a:r>
              <a:rPr lang="en-US" dirty="0"/>
              <a:t>Rapid Application </a:t>
            </a:r>
            <a:r>
              <a:rPr lang="en-US" dirty="0" smtClean="0"/>
              <a:t>Development </a:t>
            </a:r>
            <a:r>
              <a:rPr lang="en-US" sz="1300" dirty="0" smtClean="0"/>
              <a:t>(Cont</a:t>
            </a:r>
            <a:r>
              <a:rPr lang="en-US" sz="1300" dirty="0"/>
              <a:t>.)</a:t>
            </a:r>
            <a:endParaRPr lang="en-US" sz="1300" dirty="0" smtClean="0"/>
          </a:p>
        </p:txBody>
      </p:sp>
      <p:sp>
        <p:nvSpPr>
          <p:cNvPr id="7" name="Text Placeholder 2"/>
          <p:cNvSpPr>
            <a:spLocks noGrp="1"/>
          </p:cNvSpPr>
          <p:nvPr>
            <p:ph sz="half" idx="1"/>
          </p:nvPr>
        </p:nvSpPr>
        <p:spPr>
          <a:xfrm>
            <a:off x="457200" y="1481328"/>
            <a:ext cx="8286750" cy="4525963"/>
          </a:xfrm>
        </p:spPr>
        <p:txBody>
          <a:bodyPr rtlCol="0">
            <a:normAutofit/>
          </a:bodyPr>
          <a:lstStyle/>
          <a:p>
            <a:pPr marL="109728" indent="0">
              <a:buNone/>
              <a:defRPr/>
            </a:pPr>
            <a:r>
              <a:rPr lang="en-US" sz="2800" dirty="0" smtClean="0"/>
              <a:t>RAD</a:t>
            </a:r>
            <a:br>
              <a:rPr lang="en-US" sz="2800" dirty="0" smtClean="0"/>
            </a:br>
            <a:r>
              <a:rPr lang="en-US" sz="2800" dirty="0" smtClean="0"/>
              <a:t>Phases </a:t>
            </a:r>
            <a:br>
              <a:rPr lang="en-US" sz="2800" dirty="0" smtClean="0"/>
            </a:br>
            <a:r>
              <a:rPr lang="en-US" sz="2800" dirty="0" smtClean="0"/>
              <a:t>and </a:t>
            </a:r>
            <a:br>
              <a:rPr lang="en-US" sz="2800" dirty="0" smtClean="0"/>
            </a:br>
            <a:r>
              <a:rPr lang="en-US" sz="2800" dirty="0" smtClean="0"/>
              <a:t>Activities</a:t>
            </a:r>
          </a:p>
        </p:txBody>
      </p:sp>
      <p:sp>
        <p:nvSpPr>
          <p:cNvPr id="8" name="Rectangle 7"/>
          <p:cNvSpPr/>
          <p:nvPr/>
        </p:nvSpPr>
        <p:spPr>
          <a:xfrm>
            <a:off x="1143000" y="4926449"/>
            <a:ext cx="3733800" cy="1169551"/>
          </a:xfrm>
          <a:prstGeom prst="rect">
            <a:avLst/>
          </a:prstGeom>
        </p:spPr>
        <p:txBody>
          <a:bodyPr wrap="square">
            <a:spAutoFit/>
          </a:bodyPr>
          <a:lstStyle/>
          <a:p>
            <a:r>
              <a:rPr lang="en-US" sz="1400" b="1" dirty="0"/>
              <a:t>FIGURE 4</a:t>
            </a:r>
            <a:r>
              <a:rPr lang="en-US" sz="1400" b="1" dirty="0" smtClean="0"/>
              <a:t>-5 </a:t>
            </a:r>
            <a:r>
              <a:rPr lang="en-US" sz="1400" dirty="0"/>
              <a:t>The four phases of the RAD model are requirements planning, user design, </a:t>
            </a:r>
            <a:r>
              <a:rPr lang="en-US" sz="1400" dirty="0" smtClean="0"/>
              <a:t>construction, and </a:t>
            </a:r>
            <a:r>
              <a:rPr lang="en-US" sz="1400" dirty="0"/>
              <a:t>cutover. Notice the continuous interaction between the user design and construction </a:t>
            </a:r>
            <a:r>
              <a:rPr lang="en-US" sz="1400" dirty="0" smtClean="0"/>
              <a:t>phases</a:t>
            </a:r>
            <a:endParaRPr lang="en-US" sz="1400" dirty="0"/>
          </a:p>
        </p:txBody>
      </p:sp>
    </p:spTree>
    <p:extLst>
      <p:ext uri="{BB962C8B-B14F-4D97-AF65-F5344CB8AC3E}">
        <p14:creationId xmlns:p14="http://schemas.microsoft.com/office/powerpoint/2010/main" val="209720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16</a:t>
            </a:fld>
            <a:endParaRPr lang="en-US" dirty="0"/>
          </a:p>
        </p:txBody>
      </p:sp>
      <p:sp>
        <p:nvSpPr>
          <p:cNvPr id="2" name="Title 1"/>
          <p:cNvSpPr>
            <a:spLocks noGrp="1"/>
          </p:cNvSpPr>
          <p:nvPr>
            <p:ph type="title"/>
          </p:nvPr>
        </p:nvSpPr>
        <p:spPr/>
        <p:txBody>
          <a:bodyPr rtlCol="0">
            <a:normAutofit/>
          </a:bodyPr>
          <a:lstStyle/>
          <a:p>
            <a:pPr algn="ctr">
              <a:defRPr/>
            </a:pPr>
            <a:r>
              <a:rPr lang="en-US" dirty="0"/>
              <a:t>Rapid Application Development </a:t>
            </a:r>
            <a:r>
              <a:rPr lang="en-US" sz="1300" dirty="0"/>
              <a:t>(Cont.)</a:t>
            </a:r>
            <a:endParaRPr lang="en-US" sz="1300" dirty="0" smtClean="0"/>
          </a:p>
        </p:txBody>
      </p:sp>
      <p:sp>
        <p:nvSpPr>
          <p:cNvPr id="7" name="Text Placeholder 2"/>
          <p:cNvSpPr>
            <a:spLocks noGrp="1"/>
          </p:cNvSpPr>
          <p:nvPr>
            <p:ph sz="half" idx="1"/>
          </p:nvPr>
        </p:nvSpPr>
        <p:spPr>
          <a:xfrm>
            <a:off x="457200" y="1481328"/>
            <a:ext cx="8286750" cy="4525963"/>
          </a:xfrm>
        </p:spPr>
        <p:txBody>
          <a:bodyPr rtlCol="0">
            <a:normAutofit/>
          </a:bodyPr>
          <a:lstStyle/>
          <a:p>
            <a:r>
              <a:rPr lang="en-US" sz="2800" dirty="0" smtClean="0"/>
              <a:t>Requirements Planning</a:t>
            </a:r>
            <a:endParaRPr lang="en-US" sz="2800" dirty="0"/>
          </a:p>
          <a:p>
            <a:pPr lvl="1"/>
            <a:r>
              <a:rPr lang="en-US" dirty="0" smtClean="0"/>
              <a:t>Team agrees on business needs, project scope, constraints, and system requirements</a:t>
            </a:r>
          </a:p>
          <a:p>
            <a:pPr lvl="1"/>
            <a:r>
              <a:rPr lang="en-US" dirty="0" smtClean="0"/>
              <a:t>Management authorization to continue is obtained</a:t>
            </a:r>
          </a:p>
          <a:p>
            <a:r>
              <a:rPr lang="en-US" sz="2800" dirty="0" smtClean="0"/>
              <a:t>User Design</a:t>
            </a:r>
            <a:endParaRPr lang="en-US" sz="2800" dirty="0"/>
          </a:p>
          <a:p>
            <a:pPr lvl="1"/>
            <a:r>
              <a:rPr lang="en-US" dirty="0" smtClean="0"/>
              <a:t>Users interact with analysts to develop models and prototypes</a:t>
            </a:r>
          </a:p>
          <a:p>
            <a:pPr lvl="1"/>
            <a:r>
              <a:rPr lang="en-US" dirty="0" smtClean="0"/>
              <a:t>A combination of JAD and CASE tools are used</a:t>
            </a:r>
          </a:p>
          <a:p>
            <a:pPr lvl="1"/>
            <a:r>
              <a:rPr lang="en-US" dirty="0" smtClean="0"/>
              <a:t>Users understand, modify, and approve a working model</a:t>
            </a:r>
          </a:p>
        </p:txBody>
      </p:sp>
    </p:spTree>
    <p:extLst>
      <p:ext uri="{BB962C8B-B14F-4D97-AF65-F5344CB8AC3E}">
        <p14:creationId xmlns:p14="http://schemas.microsoft.com/office/powerpoint/2010/main" val="4261206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17</a:t>
            </a:fld>
            <a:endParaRPr lang="en-US" dirty="0"/>
          </a:p>
        </p:txBody>
      </p:sp>
      <p:sp>
        <p:nvSpPr>
          <p:cNvPr id="2" name="Title 1"/>
          <p:cNvSpPr>
            <a:spLocks noGrp="1"/>
          </p:cNvSpPr>
          <p:nvPr>
            <p:ph type="title"/>
          </p:nvPr>
        </p:nvSpPr>
        <p:spPr/>
        <p:txBody>
          <a:bodyPr rtlCol="0">
            <a:normAutofit/>
          </a:bodyPr>
          <a:lstStyle/>
          <a:p>
            <a:pPr algn="ctr">
              <a:defRPr/>
            </a:pPr>
            <a:r>
              <a:rPr lang="en-US" dirty="0"/>
              <a:t>Rapid Application Development </a:t>
            </a:r>
            <a:r>
              <a:rPr lang="en-US" sz="1300" dirty="0"/>
              <a:t>(Cont.)</a:t>
            </a:r>
            <a:endParaRPr lang="en-US" sz="1300" dirty="0" smtClean="0"/>
          </a:p>
        </p:txBody>
      </p:sp>
      <p:sp>
        <p:nvSpPr>
          <p:cNvPr id="7" name="Text Placeholder 2"/>
          <p:cNvSpPr>
            <a:spLocks noGrp="1"/>
          </p:cNvSpPr>
          <p:nvPr>
            <p:ph sz="half" idx="1"/>
          </p:nvPr>
        </p:nvSpPr>
        <p:spPr>
          <a:xfrm>
            <a:off x="457200" y="1481328"/>
            <a:ext cx="8286750" cy="4525963"/>
          </a:xfrm>
        </p:spPr>
        <p:txBody>
          <a:bodyPr rtlCol="0">
            <a:normAutofit/>
          </a:bodyPr>
          <a:lstStyle/>
          <a:p>
            <a:r>
              <a:rPr lang="en-US" sz="2800" dirty="0" smtClean="0"/>
              <a:t>Construction</a:t>
            </a:r>
            <a:endParaRPr lang="en-US" sz="2800" dirty="0"/>
          </a:p>
          <a:p>
            <a:pPr lvl="1"/>
            <a:r>
              <a:rPr lang="en-US" dirty="0" smtClean="0"/>
              <a:t>Program and application development</a:t>
            </a:r>
          </a:p>
          <a:p>
            <a:pPr lvl="1"/>
            <a:r>
              <a:rPr lang="en-US" dirty="0"/>
              <a:t>Users can suggest changes as </a:t>
            </a:r>
            <a:r>
              <a:rPr lang="en-US" dirty="0" smtClean="0"/>
              <a:t>screens or reports are developed </a:t>
            </a:r>
          </a:p>
          <a:p>
            <a:r>
              <a:rPr lang="en-US" sz="2800" dirty="0" smtClean="0"/>
              <a:t>Cutover</a:t>
            </a:r>
            <a:endParaRPr lang="en-US" sz="2800" dirty="0"/>
          </a:p>
          <a:p>
            <a:pPr lvl="1"/>
            <a:r>
              <a:rPr lang="en-US" dirty="0" smtClean="0"/>
              <a:t>Includes data conversion, testing, changeover to the new system, and user training</a:t>
            </a:r>
          </a:p>
        </p:txBody>
      </p:sp>
    </p:spTree>
    <p:extLst>
      <p:ext uri="{BB962C8B-B14F-4D97-AF65-F5344CB8AC3E}">
        <p14:creationId xmlns:p14="http://schemas.microsoft.com/office/powerpoint/2010/main" val="2325843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18</a:t>
            </a:fld>
            <a:endParaRPr lang="en-US" dirty="0"/>
          </a:p>
        </p:txBody>
      </p:sp>
      <p:sp>
        <p:nvSpPr>
          <p:cNvPr id="2" name="Title 1"/>
          <p:cNvSpPr>
            <a:spLocks noGrp="1"/>
          </p:cNvSpPr>
          <p:nvPr>
            <p:ph type="title"/>
          </p:nvPr>
        </p:nvSpPr>
        <p:spPr/>
        <p:txBody>
          <a:bodyPr rtlCol="0">
            <a:normAutofit/>
          </a:bodyPr>
          <a:lstStyle/>
          <a:p>
            <a:pPr algn="ctr">
              <a:defRPr/>
            </a:pPr>
            <a:r>
              <a:rPr lang="en-US" dirty="0"/>
              <a:t>Rapid Application Development </a:t>
            </a:r>
            <a:r>
              <a:rPr lang="en-US" sz="1300" dirty="0"/>
              <a:t>(Cont.)</a:t>
            </a:r>
            <a:endParaRPr lang="en-US" sz="1300" dirty="0" smtClean="0"/>
          </a:p>
        </p:txBody>
      </p:sp>
      <p:sp>
        <p:nvSpPr>
          <p:cNvPr id="7" name="Text Placeholder 2"/>
          <p:cNvSpPr>
            <a:spLocks noGrp="1"/>
          </p:cNvSpPr>
          <p:nvPr>
            <p:ph sz="half" idx="1"/>
          </p:nvPr>
        </p:nvSpPr>
        <p:spPr>
          <a:xfrm>
            <a:off x="457200" y="1481328"/>
            <a:ext cx="8286750" cy="4843272"/>
          </a:xfrm>
        </p:spPr>
        <p:txBody>
          <a:bodyPr rtlCol="0">
            <a:normAutofit fontScale="92500" lnSpcReduction="10000"/>
          </a:bodyPr>
          <a:lstStyle/>
          <a:p>
            <a:r>
              <a:rPr lang="en-US" sz="2800" dirty="0" smtClean="0"/>
              <a:t>RAD Objectives</a:t>
            </a:r>
            <a:endParaRPr lang="en-US" sz="2800" dirty="0"/>
          </a:p>
          <a:p>
            <a:pPr lvl="1"/>
            <a:r>
              <a:rPr lang="en-US" dirty="0" smtClean="0"/>
              <a:t>Cut development time and expenses by involving users in every phase of systems development</a:t>
            </a:r>
          </a:p>
          <a:p>
            <a:pPr lvl="1"/>
            <a:r>
              <a:rPr lang="en-US" sz="2400" dirty="0" smtClean="0"/>
              <a:t>Allow </a:t>
            </a:r>
            <a:r>
              <a:rPr lang="en-US" sz="2400" dirty="0"/>
              <a:t>the development team to make necessary </a:t>
            </a:r>
            <a:r>
              <a:rPr lang="en-US" sz="2400" dirty="0" smtClean="0"/>
              <a:t>modifications quickly</a:t>
            </a:r>
            <a:r>
              <a:rPr lang="en-US" sz="2400" dirty="0"/>
              <a:t>, as the design </a:t>
            </a:r>
            <a:r>
              <a:rPr lang="en-US" sz="2400" dirty="0" smtClean="0"/>
              <a:t>evolves</a:t>
            </a:r>
          </a:p>
          <a:p>
            <a:r>
              <a:rPr lang="en-US" sz="2800" dirty="0" smtClean="0"/>
              <a:t>RAD Advantages</a:t>
            </a:r>
            <a:endParaRPr lang="en-US" sz="2800" dirty="0"/>
          </a:p>
          <a:p>
            <a:pPr lvl="1"/>
            <a:r>
              <a:rPr lang="en-US" dirty="0" smtClean="0"/>
              <a:t>Systems developed more quickly with significant cost savings</a:t>
            </a:r>
          </a:p>
          <a:p>
            <a:r>
              <a:rPr lang="en-US" sz="2800" dirty="0"/>
              <a:t>RAD </a:t>
            </a:r>
            <a:r>
              <a:rPr lang="en-US" sz="2800" dirty="0" smtClean="0"/>
              <a:t>Disadvantages</a:t>
            </a:r>
            <a:endParaRPr lang="en-US" sz="2800" dirty="0"/>
          </a:p>
          <a:p>
            <a:pPr lvl="1"/>
            <a:r>
              <a:rPr lang="en-US" dirty="0" smtClean="0"/>
              <a:t>Does not emphasize strategic business needs (system might work well in short term but miss long-term objectives)</a:t>
            </a:r>
          </a:p>
          <a:p>
            <a:pPr lvl="1"/>
            <a:r>
              <a:rPr lang="en-US" dirty="0"/>
              <a:t>L</a:t>
            </a:r>
            <a:r>
              <a:rPr lang="en-US" dirty="0" smtClean="0"/>
              <a:t>ess </a:t>
            </a:r>
            <a:r>
              <a:rPr lang="en-US" dirty="0"/>
              <a:t>time to develop quality, consistency, and design standards</a:t>
            </a:r>
            <a:endParaRPr lang="en-US" dirty="0" smtClean="0"/>
          </a:p>
        </p:txBody>
      </p:sp>
    </p:spTree>
    <p:extLst>
      <p:ext uri="{BB962C8B-B14F-4D97-AF65-F5344CB8AC3E}">
        <p14:creationId xmlns:p14="http://schemas.microsoft.com/office/powerpoint/2010/main" val="4278553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19</a:t>
            </a:fld>
            <a:endParaRPr lang="en-US" dirty="0"/>
          </a:p>
        </p:txBody>
      </p:sp>
      <p:sp>
        <p:nvSpPr>
          <p:cNvPr id="2" name="Title 1"/>
          <p:cNvSpPr>
            <a:spLocks noGrp="1"/>
          </p:cNvSpPr>
          <p:nvPr>
            <p:ph type="title"/>
          </p:nvPr>
        </p:nvSpPr>
        <p:spPr/>
        <p:txBody>
          <a:bodyPr rtlCol="0">
            <a:normAutofit/>
          </a:bodyPr>
          <a:lstStyle/>
          <a:p>
            <a:pPr algn="ctr" eaLnBrk="1" fontAlgn="auto" hangingPunct="1">
              <a:spcAft>
                <a:spcPts val="0"/>
              </a:spcAft>
              <a:defRPr/>
            </a:pPr>
            <a:r>
              <a:rPr lang="en-US" dirty="0" smtClean="0"/>
              <a:t>Agile Methods</a:t>
            </a:r>
          </a:p>
        </p:txBody>
      </p:sp>
      <p:sp>
        <p:nvSpPr>
          <p:cNvPr id="19458" name="Text Placeholder 2"/>
          <p:cNvSpPr>
            <a:spLocks noGrp="1"/>
          </p:cNvSpPr>
          <p:nvPr>
            <p:ph idx="4294967295"/>
          </p:nvPr>
        </p:nvSpPr>
        <p:spPr>
          <a:xfrm>
            <a:off x="0" y="1481138"/>
            <a:ext cx="9144000" cy="4767262"/>
          </a:xfrm>
        </p:spPr>
        <p:txBody>
          <a:bodyPr>
            <a:normAutofit/>
          </a:bodyPr>
          <a:lstStyle/>
          <a:p>
            <a:r>
              <a:rPr lang="en-US" dirty="0" smtClean="0"/>
              <a:t>Agile </a:t>
            </a:r>
            <a:r>
              <a:rPr lang="en-US" dirty="0"/>
              <a:t>methods attempt to develop a system incrementally</a:t>
            </a:r>
            <a:r>
              <a:rPr lang="en-US" dirty="0" smtClean="0"/>
              <a:t>, by </a:t>
            </a:r>
            <a:r>
              <a:rPr lang="en-US" dirty="0"/>
              <a:t>building a series of prototypes and constantly adjusting them to user </a:t>
            </a:r>
            <a:r>
              <a:rPr lang="en-US" dirty="0" smtClean="0"/>
              <a:t>requirements </a:t>
            </a:r>
          </a:p>
          <a:p>
            <a:r>
              <a:rPr lang="en-US" dirty="0" smtClean="0"/>
              <a:t>Developers </a:t>
            </a:r>
            <a:r>
              <a:rPr lang="en-US" dirty="0"/>
              <a:t>revise, extend, and merge </a:t>
            </a:r>
            <a:r>
              <a:rPr lang="en-US" dirty="0" smtClean="0"/>
              <a:t>earlier versions </a:t>
            </a:r>
            <a:r>
              <a:rPr lang="en-US" dirty="0"/>
              <a:t>into the final </a:t>
            </a:r>
            <a:r>
              <a:rPr lang="en-US" dirty="0" smtClean="0"/>
              <a:t>product</a:t>
            </a:r>
          </a:p>
          <a:p>
            <a:r>
              <a:rPr lang="en-US" dirty="0"/>
              <a:t>E</a:t>
            </a:r>
            <a:r>
              <a:rPr lang="en-US" dirty="0" smtClean="0"/>
              <a:t>mphasizes </a:t>
            </a:r>
            <a:r>
              <a:rPr lang="en-US" dirty="0"/>
              <a:t>continuous feedback</a:t>
            </a:r>
            <a:r>
              <a:rPr lang="en-US" dirty="0" smtClean="0"/>
              <a:t>, and </a:t>
            </a:r>
            <a:r>
              <a:rPr lang="en-US" dirty="0"/>
              <a:t>each incremental step is affected by what was learned in the prior steps</a:t>
            </a:r>
            <a:endParaRPr lang="en-US" dirty="0" smtClean="0"/>
          </a:p>
          <a:p>
            <a:pPr lvl="1"/>
            <a:endParaRPr lang="en-US" dirty="0" smtClean="0"/>
          </a:p>
        </p:txBody>
      </p:sp>
    </p:spTree>
    <p:extLst>
      <p:ext uri="{BB962C8B-B14F-4D97-AF65-F5344CB8AC3E}">
        <p14:creationId xmlns:p14="http://schemas.microsoft.com/office/powerpoint/2010/main" val="1460894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sz="2800" dirty="0"/>
              <a:t>Describe systems analysis phase activities</a:t>
            </a:r>
          </a:p>
          <a:p>
            <a:r>
              <a:rPr lang="en-US" sz="2800" dirty="0" smtClean="0"/>
              <a:t>Explain </a:t>
            </a:r>
            <a:r>
              <a:rPr lang="en-US" sz="2800" dirty="0"/>
              <a:t>joint application development (JAD</a:t>
            </a:r>
            <a:r>
              <a:rPr lang="en-US" sz="2800" dirty="0" smtClean="0"/>
              <a:t>), rapid </a:t>
            </a:r>
            <a:r>
              <a:rPr lang="en-US" sz="2800" dirty="0"/>
              <a:t>application development (RAD), </a:t>
            </a:r>
            <a:r>
              <a:rPr lang="en-US" sz="2800" dirty="0" smtClean="0"/>
              <a:t>and agile </a:t>
            </a:r>
            <a:r>
              <a:rPr lang="en-US" sz="2800" dirty="0"/>
              <a:t>methods</a:t>
            </a:r>
          </a:p>
          <a:p>
            <a:r>
              <a:rPr lang="en-US" sz="2800" dirty="0" smtClean="0"/>
              <a:t>Use </a:t>
            </a:r>
            <a:r>
              <a:rPr lang="en-US" sz="2800" dirty="0"/>
              <a:t>a functional decomposition </a:t>
            </a:r>
            <a:r>
              <a:rPr lang="en-US" sz="2800" dirty="0" smtClean="0"/>
              <a:t>diagram (</a:t>
            </a:r>
            <a:r>
              <a:rPr lang="en-US" sz="2800" dirty="0"/>
              <a:t>FDD) to model business functions </a:t>
            </a:r>
            <a:r>
              <a:rPr lang="en-US" sz="2800" dirty="0" smtClean="0"/>
              <a:t>and processes</a:t>
            </a:r>
            <a:endParaRPr lang="en-US" sz="2800" dirty="0"/>
          </a:p>
          <a:p>
            <a:r>
              <a:rPr lang="en-US" sz="2800" dirty="0" smtClean="0"/>
              <a:t>Describe </a:t>
            </a:r>
            <a:r>
              <a:rPr lang="en-US" sz="2800" dirty="0"/>
              <a:t>the Unified Modeling </a:t>
            </a:r>
            <a:r>
              <a:rPr lang="en-US" sz="2800" dirty="0" smtClean="0"/>
              <a:t>Language (</a:t>
            </a:r>
            <a:r>
              <a:rPr lang="en-US" sz="2800" dirty="0"/>
              <a:t>UML) and examples of UML diagrams</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 </a:t>
            </a:r>
            <a:endParaRPr lang="en-US" sz="1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20</a:t>
            </a:fld>
            <a:endParaRPr lang="en-US" dirty="0"/>
          </a:p>
        </p:txBody>
      </p:sp>
      <p:sp>
        <p:nvSpPr>
          <p:cNvPr id="2" name="Title 1"/>
          <p:cNvSpPr>
            <a:spLocks noGrp="1"/>
          </p:cNvSpPr>
          <p:nvPr>
            <p:ph type="title"/>
          </p:nvPr>
        </p:nvSpPr>
        <p:spPr/>
        <p:txBody>
          <a:bodyPr rtlCol="0">
            <a:normAutofit/>
          </a:bodyPr>
          <a:lstStyle/>
          <a:p>
            <a:pPr algn="ctr">
              <a:defRPr/>
            </a:pPr>
            <a:r>
              <a:rPr lang="en-US" dirty="0"/>
              <a:t>Agile </a:t>
            </a:r>
            <a:r>
              <a:rPr lang="en-US" dirty="0" smtClean="0"/>
              <a:t>Methods </a:t>
            </a:r>
            <a:r>
              <a:rPr lang="en-US" sz="1300" dirty="0" smtClean="0"/>
              <a:t>(Cont</a:t>
            </a:r>
            <a:r>
              <a:rPr lang="en-US" sz="1300" dirty="0"/>
              <a:t>.)</a:t>
            </a:r>
            <a:endParaRPr lang="en-US" sz="1300" dirty="0" smtClean="0"/>
          </a:p>
        </p:txBody>
      </p:sp>
      <p:sp>
        <p:nvSpPr>
          <p:cNvPr id="8" name="Rectangle 7"/>
          <p:cNvSpPr/>
          <p:nvPr/>
        </p:nvSpPr>
        <p:spPr>
          <a:xfrm>
            <a:off x="3505200" y="6019800"/>
            <a:ext cx="5076056" cy="738664"/>
          </a:xfrm>
          <a:prstGeom prst="rect">
            <a:avLst/>
          </a:prstGeom>
        </p:spPr>
        <p:txBody>
          <a:bodyPr wrap="square">
            <a:spAutoFit/>
          </a:bodyPr>
          <a:lstStyle/>
          <a:p>
            <a:r>
              <a:rPr lang="en-US" sz="1400" b="1" dirty="0"/>
              <a:t>FIGURE </a:t>
            </a:r>
            <a:r>
              <a:rPr lang="en-US" sz="1400" b="1" dirty="0" smtClean="0"/>
              <a:t>4-6 </a:t>
            </a:r>
            <a:r>
              <a:rPr lang="en-US" sz="1400" dirty="0"/>
              <a:t>Agilian supports various modeling tools, such as the Unified Modeling Language, use cases, </a:t>
            </a:r>
            <a:r>
              <a:rPr lang="en-US" sz="1400" dirty="0" smtClean="0"/>
              <a:t>and business </a:t>
            </a:r>
            <a:r>
              <a:rPr lang="en-US" sz="1400" dirty="0"/>
              <a:t>process modeling, among others</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2344" y="1143000"/>
            <a:ext cx="6828656" cy="496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55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21</a:t>
            </a:fld>
            <a:endParaRPr lang="en-US" dirty="0"/>
          </a:p>
        </p:txBody>
      </p:sp>
      <p:sp>
        <p:nvSpPr>
          <p:cNvPr id="2" name="Title 1"/>
          <p:cNvSpPr>
            <a:spLocks noGrp="1"/>
          </p:cNvSpPr>
          <p:nvPr>
            <p:ph type="title"/>
          </p:nvPr>
        </p:nvSpPr>
        <p:spPr/>
        <p:txBody>
          <a:bodyPr rtlCol="0">
            <a:normAutofit/>
          </a:bodyPr>
          <a:lstStyle/>
          <a:p>
            <a:pPr algn="ctr">
              <a:defRPr/>
            </a:pPr>
            <a:r>
              <a:rPr lang="en-US" dirty="0"/>
              <a:t>Agile Methods </a:t>
            </a:r>
            <a:r>
              <a:rPr lang="en-US" sz="1300" dirty="0"/>
              <a:t>(Cont.)</a:t>
            </a:r>
            <a:endParaRPr lang="en-US" sz="1300" dirty="0" smtClean="0"/>
          </a:p>
        </p:txBody>
      </p:sp>
      <p:sp>
        <p:nvSpPr>
          <p:cNvPr id="9" name="Text Placeholder 2"/>
          <p:cNvSpPr>
            <a:spLocks noGrp="1"/>
          </p:cNvSpPr>
          <p:nvPr>
            <p:ph idx="1"/>
          </p:nvPr>
        </p:nvSpPr>
        <p:spPr>
          <a:xfrm>
            <a:off x="457200" y="1481328"/>
            <a:ext cx="8229600" cy="4919472"/>
          </a:xfrm>
        </p:spPr>
        <p:txBody>
          <a:bodyPr>
            <a:normAutofit/>
          </a:bodyPr>
          <a:lstStyle/>
          <a:p>
            <a:pPr>
              <a:lnSpc>
                <a:spcPct val="90000"/>
              </a:lnSpc>
            </a:pPr>
            <a:r>
              <a:rPr lang="en-US" dirty="0"/>
              <a:t>Scrum </a:t>
            </a:r>
            <a:endParaRPr lang="en-US" dirty="0" smtClean="0"/>
          </a:p>
          <a:p>
            <a:pPr lvl="1">
              <a:lnSpc>
                <a:spcPct val="90000"/>
              </a:lnSpc>
            </a:pPr>
            <a:r>
              <a:rPr lang="en-US" dirty="0" smtClean="0"/>
              <a:t>A rugby </a:t>
            </a:r>
            <a:r>
              <a:rPr lang="en-US" dirty="0"/>
              <a:t>term</a:t>
            </a:r>
          </a:p>
          <a:p>
            <a:pPr lvl="1">
              <a:lnSpc>
                <a:spcPct val="90000"/>
              </a:lnSpc>
            </a:pPr>
            <a:r>
              <a:rPr lang="en-US" i="1" dirty="0"/>
              <a:t>Pigs</a:t>
            </a:r>
            <a:r>
              <a:rPr lang="en-US" dirty="0"/>
              <a:t> include the </a:t>
            </a:r>
            <a:r>
              <a:rPr lang="en-US" dirty="0" smtClean="0"/>
              <a:t/>
            </a:r>
            <a:br>
              <a:rPr lang="en-US" dirty="0" smtClean="0"/>
            </a:br>
            <a:r>
              <a:rPr lang="en-US" dirty="0" smtClean="0"/>
              <a:t>product </a:t>
            </a:r>
            <a:r>
              <a:rPr lang="en-US" dirty="0"/>
              <a:t>owner, </a:t>
            </a:r>
            <a:r>
              <a:rPr lang="en-US" dirty="0" smtClean="0"/>
              <a:t/>
            </a:r>
            <a:br>
              <a:rPr lang="en-US" dirty="0" smtClean="0"/>
            </a:br>
            <a:r>
              <a:rPr lang="en-US" dirty="0" smtClean="0"/>
              <a:t>the </a:t>
            </a:r>
            <a:r>
              <a:rPr lang="en-US" dirty="0"/>
              <a:t>facilitator, </a:t>
            </a:r>
            <a:r>
              <a:rPr lang="en-US" dirty="0" smtClean="0"/>
              <a:t>and </a:t>
            </a:r>
            <a:br>
              <a:rPr lang="en-US" dirty="0" smtClean="0"/>
            </a:br>
            <a:r>
              <a:rPr lang="en-US" dirty="0" smtClean="0"/>
              <a:t>the </a:t>
            </a:r>
            <a:r>
              <a:rPr lang="en-US" dirty="0"/>
              <a:t>development </a:t>
            </a:r>
            <a:r>
              <a:rPr lang="en-US" dirty="0" smtClean="0"/>
              <a:t/>
            </a:r>
            <a:br>
              <a:rPr lang="en-US" dirty="0" smtClean="0"/>
            </a:br>
            <a:r>
              <a:rPr lang="en-US" dirty="0" smtClean="0"/>
              <a:t>team</a:t>
            </a:r>
          </a:p>
          <a:p>
            <a:pPr lvl="1">
              <a:lnSpc>
                <a:spcPct val="90000"/>
              </a:lnSpc>
            </a:pPr>
            <a:r>
              <a:rPr lang="en-US" i="1" dirty="0" smtClean="0"/>
              <a:t>Chickens</a:t>
            </a:r>
            <a:r>
              <a:rPr lang="en-US" dirty="0" smtClean="0"/>
              <a:t> </a:t>
            </a:r>
            <a:r>
              <a:rPr lang="en-US" dirty="0"/>
              <a:t>include </a:t>
            </a:r>
            <a:r>
              <a:rPr lang="en-US" dirty="0" smtClean="0"/>
              <a:t/>
            </a:r>
            <a:br>
              <a:rPr lang="en-US" dirty="0" smtClean="0"/>
            </a:br>
            <a:r>
              <a:rPr lang="en-US" dirty="0" smtClean="0"/>
              <a:t>users</a:t>
            </a:r>
            <a:r>
              <a:rPr lang="en-US" dirty="0"/>
              <a:t>, other </a:t>
            </a:r>
            <a:r>
              <a:rPr lang="en-US" dirty="0" smtClean="0"/>
              <a:t/>
            </a:r>
            <a:br>
              <a:rPr lang="en-US" dirty="0" smtClean="0"/>
            </a:br>
            <a:r>
              <a:rPr lang="en-US" dirty="0" smtClean="0"/>
              <a:t>stakeholders</a:t>
            </a:r>
            <a:r>
              <a:rPr lang="en-US" dirty="0"/>
              <a:t>, and </a:t>
            </a:r>
            <a:r>
              <a:rPr lang="en-US" dirty="0" smtClean="0"/>
              <a:t/>
            </a:r>
            <a:br>
              <a:rPr lang="en-US" dirty="0" smtClean="0"/>
            </a:br>
            <a:r>
              <a:rPr lang="en-US" dirty="0" smtClean="0"/>
              <a:t>managers</a:t>
            </a:r>
            <a:endParaRPr lang="en-US" dirty="0"/>
          </a:p>
          <a:p>
            <a:pPr lvl="1">
              <a:lnSpc>
                <a:spcPct val="90000"/>
              </a:lnSpc>
            </a:pPr>
            <a:r>
              <a:rPr lang="en-US" dirty="0"/>
              <a:t>Scrum sessions have specific guidelines that emphasize time blocks, interaction, and team-based activities that result in deliverable software</a:t>
            </a:r>
          </a:p>
          <a:p>
            <a:pPr>
              <a:lnSpc>
                <a:spcPct val="90000"/>
              </a:lnSpc>
            </a:pP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1371600"/>
            <a:ext cx="4441404"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114800" y="4343400"/>
            <a:ext cx="4800600" cy="523220"/>
          </a:xfrm>
          <a:prstGeom prst="rect">
            <a:avLst/>
          </a:prstGeom>
        </p:spPr>
        <p:txBody>
          <a:bodyPr wrap="square">
            <a:spAutoFit/>
          </a:bodyPr>
          <a:lstStyle/>
          <a:p>
            <a:r>
              <a:rPr lang="en-US" sz="1400" b="1" dirty="0"/>
              <a:t>FIGURE </a:t>
            </a:r>
            <a:r>
              <a:rPr lang="en-US" sz="1400" b="1" dirty="0" smtClean="0"/>
              <a:t>4-7 </a:t>
            </a:r>
            <a:r>
              <a:rPr lang="en-US" sz="1400" dirty="0" smtClean="0"/>
              <a:t>In </a:t>
            </a:r>
            <a:r>
              <a:rPr lang="en-US" sz="1400" dirty="0"/>
              <a:t>a rugby scrum, team members prepare to lunge at each other to achieve their objectives</a:t>
            </a:r>
          </a:p>
        </p:txBody>
      </p:sp>
    </p:spTree>
    <p:extLst>
      <p:ext uri="{BB962C8B-B14F-4D97-AF65-F5344CB8AC3E}">
        <p14:creationId xmlns:p14="http://schemas.microsoft.com/office/powerpoint/2010/main" val="2337236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22</a:t>
            </a:fld>
            <a:endParaRPr lang="en-US" dirty="0"/>
          </a:p>
        </p:txBody>
      </p:sp>
      <p:sp>
        <p:nvSpPr>
          <p:cNvPr id="2" name="Title 1"/>
          <p:cNvSpPr>
            <a:spLocks noGrp="1"/>
          </p:cNvSpPr>
          <p:nvPr>
            <p:ph type="title"/>
          </p:nvPr>
        </p:nvSpPr>
        <p:spPr/>
        <p:txBody>
          <a:bodyPr rtlCol="0">
            <a:normAutofit/>
          </a:bodyPr>
          <a:lstStyle/>
          <a:p>
            <a:pPr algn="ctr">
              <a:defRPr/>
            </a:pPr>
            <a:r>
              <a:rPr lang="en-US" dirty="0"/>
              <a:t>Agile Methods </a:t>
            </a:r>
            <a:r>
              <a:rPr lang="en-US" sz="1300" dirty="0"/>
              <a:t>(Cont.)</a:t>
            </a:r>
            <a:endParaRPr lang="en-US" sz="1300" dirty="0" smtClean="0"/>
          </a:p>
        </p:txBody>
      </p:sp>
      <p:sp>
        <p:nvSpPr>
          <p:cNvPr id="9" name="Text Placeholder 2"/>
          <p:cNvSpPr>
            <a:spLocks noGrp="1"/>
          </p:cNvSpPr>
          <p:nvPr>
            <p:ph idx="1"/>
          </p:nvPr>
        </p:nvSpPr>
        <p:spPr>
          <a:xfrm>
            <a:off x="457200" y="1481328"/>
            <a:ext cx="8229600" cy="4525963"/>
          </a:xfrm>
        </p:spPr>
        <p:txBody>
          <a:bodyPr>
            <a:normAutofit/>
          </a:bodyPr>
          <a:lstStyle/>
          <a:p>
            <a:r>
              <a:rPr lang="en-US" sz="2800" dirty="0"/>
              <a:t>Agile Method Advantages and Disadvantages</a:t>
            </a:r>
          </a:p>
          <a:p>
            <a:pPr lvl="1"/>
            <a:r>
              <a:rPr lang="en-US" dirty="0" smtClean="0"/>
              <a:t>Very </a:t>
            </a:r>
            <a:r>
              <a:rPr lang="en-US" dirty="0"/>
              <a:t>flexible and efficient in dealing with change</a:t>
            </a:r>
          </a:p>
          <a:p>
            <a:pPr lvl="1"/>
            <a:r>
              <a:rPr lang="en-US" dirty="0"/>
              <a:t>Frequent deliverables constantly validate the project and reduce risk</a:t>
            </a:r>
          </a:p>
          <a:p>
            <a:pPr lvl="1"/>
            <a:r>
              <a:rPr lang="en-US" dirty="0"/>
              <a:t>Team members need a high level of technical and interpersonal skills</a:t>
            </a:r>
          </a:p>
          <a:p>
            <a:pPr lvl="1"/>
            <a:r>
              <a:rPr lang="en-US" dirty="0"/>
              <a:t>May be subject to significant change in scope</a:t>
            </a:r>
          </a:p>
          <a:p>
            <a:pPr>
              <a:lnSpc>
                <a:spcPct val="90000"/>
              </a:lnSpc>
            </a:pPr>
            <a:endParaRPr lang="en-US" dirty="0"/>
          </a:p>
        </p:txBody>
      </p:sp>
    </p:spTree>
    <p:extLst>
      <p:ext uri="{BB962C8B-B14F-4D97-AF65-F5344CB8AC3E}">
        <p14:creationId xmlns:p14="http://schemas.microsoft.com/office/powerpoint/2010/main" val="3252835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23</a:t>
            </a:fld>
            <a:endParaRPr lang="en-US" dirty="0"/>
          </a:p>
        </p:txBody>
      </p:sp>
      <p:sp>
        <p:nvSpPr>
          <p:cNvPr id="2" name="Title 1"/>
          <p:cNvSpPr>
            <a:spLocks noGrp="1"/>
          </p:cNvSpPr>
          <p:nvPr>
            <p:ph type="title"/>
          </p:nvPr>
        </p:nvSpPr>
        <p:spPr/>
        <p:txBody>
          <a:bodyPr rtlCol="0">
            <a:normAutofit fontScale="90000"/>
          </a:bodyPr>
          <a:lstStyle/>
          <a:p>
            <a:pPr algn="ctr" eaLnBrk="1" fontAlgn="auto" hangingPunct="1">
              <a:spcAft>
                <a:spcPts val="0"/>
              </a:spcAft>
              <a:defRPr/>
            </a:pPr>
            <a:r>
              <a:rPr lang="en-US" dirty="0" smtClean="0"/>
              <a:t>Modeling Tools and Techniques</a:t>
            </a:r>
          </a:p>
        </p:txBody>
      </p:sp>
      <p:sp>
        <p:nvSpPr>
          <p:cNvPr id="19458" name="Text Placeholder 2"/>
          <p:cNvSpPr>
            <a:spLocks noGrp="1"/>
          </p:cNvSpPr>
          <p:nvPr>
            <p:ph idx="4294967295"/>
          </p:nvPr>
        </p:nvSpPr>
        <p:spPr>
          <a:xfrm>
            <a:off x="0" y="1481138"/>
            <a:ext cx="9144000" cy="4767262"/>
          </a:xfrm>
        </p:spPr>
        <p:txBody>
          <a:bodyPr>
            <a:normAutofit/>
          </a:bodyPr>
          <a:lstStyle/>
          <a:p>
            <a:r>
              <a:rPr lang="en-US" dirty="0"/>
              <a:t>Involves graphical methods and nontechnical language that represent the system at various stages of development</a:t>
            </a:r>
          </a:p>
          <a:p>
            <a:r>
              <a:rPr lang="en-US" dirty="0"/>
              <a:t>Can use various tools</a:t>
            </a:r>
          </a:p>
          <a:p>
            <a:r>
              <a:rPr lang="en-US" dirty="0"/>
              <a:t>Functional Decomposition </a:t>
            </a:r>
            <a:r>
              <a:rPr lang="en-US" dirty="0" smtClean="0"/>
              <a:t>Diagrams</a:t>
            </a:r>
            <a:endParaRPr lang="en-US" dirty="0"/>
          </a:p>
          <a:p>
            <a:pPr lvl="1"/>
            <a:r>
              <a:rPr lang="en-US" dirty="0" smtClean="0"/>
              <a:t>Functional decomposition diagram (FDD)</a:t>
            </a:r>
          </a:p>
          <a:p>
            <a:pPr lvl="1"/>
            <a:r>
              <a:rPr lang="en-US" dirty="0" smtClean="0"/>
              <a:t>Model </a:t>
            </a:r>
            <a:r>
              <a:rPr lang="en-US" dirty="0"/>
              <a:t>business functions and show how they are organized into lower-level processes</a:t>
            </a:r>
          </a:p>
          <a:p>
            <a:pPr lvl="1"/>
            <a:endParaRPr lang="en-US" dirty="0" smtClean="0"/>
          </a:p>
        </p:txBody>
      </p:sp>
    </p:spTree>
    <p:extLst>
      <p:ext uri="{BB962C8B-B14F-4D97-AF65-F5344CB8AC3E}">
        <p14:creationId xmlns:p14="http://schemas.microsoft.com/office/powerpoint/2010/main" val="3434849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24</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Modeling Tools and Techniques </a:t>
            </a:r>
            <a:r>
              <a:rPr lang="en-US" sz="1300" dirty="0"/>
              <a:t>(Cont.)</a:t>
            </a:r>
            <a:endParaRPr lang="en-US" sz="1300" dirty="0" smtClean="0"/>
          </a:p>
        </p:txBody>
      </p:sp>
      <p:sp>
        <p:nvSpPr>
          <p:cNvPr id="9" name="Rectangle 8"/>
          <p:cNvSpPr/>
          <p:nvPr/>
        </p:nvSpPr>
        <p:spPr>
          <a:xfrm>
            <a:off x="3586162" y="4953000"/>
            <a:ext cx="5029200" cy="954107"/>
          </a:xfrm>
          <a:prstGeom prst="rect">
            <a:avLst/>
          </a:prstGeom>
        </p:spPr>
        <p:txBody>
          <a:bodyPr wrap="square">
            <a:spAutoFit/>
          </a:bodyPr>
          <a:lstStyle/>
          <a:p>
            <a:r>
              <a:rPr lang="en-US" sz="1400" b="1" dirty="0"/>
              <a:t>FIGURE </a:t>
            </a:r>
            <a:r>
              <a:rPr lang="en-US" sz="1400" b="1" dirty="0" smtClean="0"/>
              <a:t>4-8 </a:t>
            </a:r>
            <a:r>
              <a:rPr lang="en-US" sz="1400" dirty="0" smtClean="0"/>
              <a:t>This </a:t>
            </a:r>
            <a:r>
              <a:rPr lang="en-US" sz="1400" dirty="0"/>
              <a:t>Visible Analyst FDD shows a library system with </a:t>
            </a:r>
            <a:r>
              <a:rPr lang="en-US" sz="1400" dirty="0" smtClean="0"/>
              <a:t>five top-level </a:t>
            </a:r>
            <a:r>
              <a:rPr lang="en-US" sz="1400" dirty="0"/>
              <a:t>functions. The Library Operations</a:t>
            </a:r>
          </a:p>
          <a:p>
            <a:r>
              <a:rPr lang="en-US" sz="1400" dirty="0"/>
              <a:t>function includes two </a:t>
            </a:r>
            <a:r>
              <a:rPr lang="en-US" sz="1400" dirty="0" smtClean="0"/>
              <a:t>additional levels </a:t>
            </a:r>
            <a:r>
              <a:rPr lang="en-US" sz="1400" dirty="0"/>
              <a:t>of processes and </a:t>
            </a:r>
            <a:r>
              <a:rPr lang="en-US" sz="1400" dirty="0" smtClean="0"/>
              <a:t>sub processes</a:t>
            </a:r>
            <a:endParaRPr lang="en-US"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447800"/>
            <a:ext cx="488632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2"/>
          <p:cNvSpPr>
            <a:spLocks noGrp="1"/>
          </p:cNvSpPr>
          <p:nvPr>
            <p:ph idx="1"/>
          </p:nvPr>
        </p:nvSpPr>
        <p:spPr>
          <a:xfrm>
            <a:off x="457200" y="1481328"/>
            <a:ext cx="5181600" cy="4919472"/>
          </a:xfrm>
        </p:spPr>
        <p:txBody>
          <a:bodyPr>
            <a:normAutofit/>
          </a:bodyPr>
          <a:lstStyle/>
          <a:p>
            <a:r>
              <a:rPr lang="en-US" dirty="0" smtClean="0"/>
              <a:t>Functional Decomposition Diagrams</a:t>
            </a:r>
            <a:endParaRPr lang="en-US" dirty="0"/>
          </a:p>
          <a:p>
            <a:pPr lvl="1"/>
            <a:r>
              <a:rPr lang="en-US" dirty="0" smtClean="0"/>
              <a:t>Top-down </a:t>
            </a:r>
            <a:br>
              <a:rPr lang="en-US" dirty="0" smtClean="0"/>
            </a:br>
            <a:r>
              <a:rPr lang="en-US" dirty="0" smtClean="0"/>
              <a:t>representation </a:t>
            </a:r>
            <a:br>
              <a:rPr lang="en-US" dirty="0" smtClean="0"/>
            </a:br>
            <a:r>
              <a:rPr lang="en-US" dirty="0" smtClean="0"/>
              <a:t>of a function </a:t>
            </a:r>
            <a:br>
              <a:rPr lang="en-US" dirty="0" smtClean="0"/>
            </a:br>
            <a:r>
              <a:rPr lang="en-US" dirty="0" smtClean="0"/>
              <a:t>or process</a:t>
            </a:r>
            <a:endParaRPr lang="en-US" dirty="0"/>
          </a:p>
          <a:p>
            <a:pPr lvl="1"/>
            <a:r>
              <a:rPr lang="en-US" dirty="0" smtClean="0"/>
              <a:t>Similar to an </a:t>
            </a:r>
            <a:br>
              <a:rPr lang="en-US" dirty="0" smtClean="0"/>
            </a:br>
            <a:r>
              <a:rPr lang="en-US" dirty="0" smtClean="0"/>
              <a:t>organization </a:t>
            </a:r>
            <a:br>
              <a:rPr lang="en-US" dirty="0" smtClean="0"/>
            </a:br>
            <a:r>
              <a:rPr lang="en-US" dirty="0" smtClean="0"/>
              <a:t>chart</a:t>
            </a:r>
            <a:endParaRPr lang="en-US" dirty="0"/>
          </a:p>
        </p:txBody>
      </p:sp>
    </p:spTree>
    <p:extLst>
      <p:ext uri="{BB962C8B-B14F-4D97-AF65-F5344CB8AC3E}">
        <p14:creationId xmlns:p14="http://schemas.microsoft.com/office/powerpoint/2010/main" val="3450353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25</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Modeling Tools and </a:t>
            </a:r>
            <a:r>
              <a:rPr lang="en-US" dirty="0" smtClean="0"/>
              <a:t>Techniques </a:t>
            </a:r>
            <a:r>
              <a:rPr lang="en-US" sz="1300" dirty="0" smtClean="0"/>
              <a:t>(Cont</a:t>
            </a:r>
            <a:r>
              <a:rPr lang="en-US" sz="1300" dirty="0"/>
              <a:t>.)</a:t>
            </a:r>
            <a:endParaRPr lang="en-US" sz="1300" dirty="0" smtClean="0"/>
          </a:p>
        </p:txBody>
      </p:sp>
      <p:sp>
        <p:nvSpPr>
          <p:cNvPr id="9" name="Text Placeholder 2"/>
          <p:cNvSpPr>
            <a:spLocks noGrp="1"/>
          </p:cNvSpPr>
          <p:nvPr>
            <p:ph idx="1"/>
          </p:nvPr>
        </p:nvSpPr>
        <p:spPr>
          <a:xfrm>
            <a:off x="457200" y="1481328"/>
            <a:ext cx="4267200" cy="4919472"/>
          </a:xfrm>
        </p:spPr>
        <p:txBody>
          <a:bodyPr>
            <a:normAutofit/>
          </a:bodyPr>
          <a:lstStyle/>
          <a:p>
            <a:r>
              <a:rPr lang="en-US" sz="2800" dirty="0"/>
              <a:t>Business Process Modeling</a:t>
            </a:r>
          </a:p>
          <a:p>
            <a:pPr lvl="1"/>
            <a:r>
              <a:rPr lang="en-US" dirty="0"/>
              <a:t>Business process </a:t>
            </a:r>
            <a:r>
              <a:rPr lang="en-US" dirty="0" smtClean="0"/>
              <a:t/>
            </a:r>
            <a:br>
              <a:rPr lang="en-US" dirty="0" smtClean="0"/>
            </a:br>
            <a:r>
              <a:rPr lang="en-US" dirty="0" smtClean="0"/>
              <a:t>model </a:t>
            </a:r>
            <a:r>
              <a:rPr lang="en-US" dirty="0"/>
              <a:t>(BPM)</a:t>
            </a:r>
          </a:p>
          <a:p>
            <a:pPr lvl="1"/>
            <a:r>
              <a:rPr lang="en-US" dirty="0"/>
              <a:t>Business process modeling notation (BPMN)</a:t>
            </a:r>
          </a:p>
          <a:p>
            <a:pPr lvl="1"/>
            <a:r>
              <a:rPr lang="en-US" dirty="0"/>
              <a:t>Pool</a:t>
            </a:r>
          </a:p>
          <a:p>
            <a:pPr lvl="1"/>
            <a:r>
              <a:rPr lang="en-US" dirty="0"/>
              <a:t>Swim lanes</a:t>
            </a: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1447800"/>
            <a:ext cx="47339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114800" y="4362450"/>
            <a:ext cx="4500562" cy="954107"/>
          </a:xfrm>
          <a:prstGeom prst="rect">
            <a:avLst/>
          </a:prstGeom>
        </p:spPr>
        <p:txBody>
          <a:bodyPr wrap="square">
            <a:spAutoFit/>
          </a:bodyPr>
          <a:lstStyle/>
          <a:p>
            <a:r>
              <a:rPr lang="en-US" sz="1400" b="1" dirty="0"/>
              <a:t>FIGURE </a:t>
            </a:r>
            <a:r>
              <a:rPr lang="en-US" sz="1400" b="1" dirty="0" smtClean="0"/>
              <a:t>4-9 </a:t>
            </a:r>
            <a:r>
              <a:rPr lang="en-US" sz="1400" dirty="0"/>
              <a:t>Using the Visible Analyst CASE tool, an analyst can </a:t>
            </a:r>
            <a:r>
              <a:rPr lang="en-US" sz="1400" dirty="0" smtClean="0"/>
              <a:t>create a </a:t>
            </a:r>
            <a:r>
              <a:rPr lang="en-US" sz="1400" dirty="0"/>
              <a:t>business process diagram. The overall diagram is called a pool, and </a:t>
            </a:r>
            <a:r>
              <a:rPr lang="en-US" sz="1400" dirty="0" smtClean="0"/>
              <a:t>the two </a:t>
            </a:r>
            <a:r>
              <a:rPr lang="en-US" sz="1400" dirty="0"/>
              <a:t>separate customer areas are called swim lanes</a:t>
            </a:r>
          </a:p>
        </p:txBody>
      </p:sp>
    </p:spTree>
    <p:extLst>
      <p:ext uri="{BB962C8B-B14F-4D97-AF65-F5344CB8AC3E}">
        <p14:creationId xmlns:p14="http://schemas.microsoft.com/office/powerpoint/2010/main" val="1963316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 y="1066800"/>
            <a:ext cx="5105401" cy="46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26</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Modeling Tools and </a:t>
            </a:r>
            <a:r>
              <a:rPr lang="en-US" dirty="0" smtClean="0"/>
              <a:t>Techniques </a:t>
            </a:r>
            <a:r>
              <a:rPr lang="en-US" sz="1300" dirty="0" smtClean="0"/>
              <a:t>(Cont</a:t>
            </a:r>
            <a:r>
              <a:rPr lang="en-US" sz="1300" dirty="0"/>
              <a:t>.)</a:t>
            </a:r>
            <a:endParaRPr lang="en-US" sz="1300" dirty="0" smtClean="0"/>
          </a:p>
        </p:txBody>
      </p:sp>
      <p:sp>
        <p:nvSpPr>
          <p:cNvPr id="5" name="Text Placeholder 2"/>
          <p:cNvSpPr txBox="1">
            <a:spLocks/>
          </p:cNvSpPr>
          <p:nvPr/>
        </p:nvSpPr>
        <p:spPr>
          <a:xfrm>
            <a:off x="4876800" y="1504950"/>
            <a:ext cx="3886200" cy="491947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dirty="0"/>
              <a:t>Data Flow Diagrams</a:t>
            </a:r>
          </a:p>
          <a:p>
            <a:pPr lvl="1"/>
            <a:r>
              <a:rPr lang="en-US" dirty="0"/>
              <a:t>Data flow diagram (DFD)</a:t>
            </a:r>
          </a:p>
          <a:p>
            <a:pPr lvl="1"/>
            <a:r>
              <a:rPr lang="en-US" dirty="0"/>
              <a:t>show how the system stores, processes, and transforms data</a:t>
            </a:r>
          </a:p>
          <a:p>
            <a:pPr lvl="1"/>
            <a:r>
              <a:rPr lang="en-US" dirty="0"/>
              <a:t>Additional levels of information and detail are depicted in other, related DFDs</a:t>
            </a:r>
          </a:p>
        </p:txBody>
      </p:sp>
      <p:sp>
        <p:nvSpPr>
          <p:cNvPr id="7" name="Rectangle 6"/>
          <p:cNvSpPr/>
          <p:nvPr/>
        </p:nvSpPr>
        <p:spPr>
          <a:xfrm>
            <a:off x="3276600" y="6029980"/>
            <a:ext cx="5029200" cy="523220"/>
          </a:xfrm>
          <a:prstGeom prst="rect">
            <a:avLst/>
          </a:prstGeom>
        </p:spPr>
        <p:txBody>
          <a:bodyPr wrap="square">
            <a:spAutoFit/>
          </a:bodyPr>
          <a:lstStyle/>
          <a:p>
            <a:r>
              <a:rPr lang="en-US" sz="1400" b="1" dirty="0"/>
              <a:t>FIGURE </a:t>
            </a:r>
            <a:r>
              <a:rPr lang="en-US" sz="1400" b="1" dirty="0" smtClean="0"/>
              <a:t>4-10 </a:t>
            </a:r>
            <a:r>
              <a:rPr lang="en-US" sz="1400" dirty="0"/>
              <a:t>This Visible Analyst DFD shows how books</a:t>
            </a:r>
          </a:p>
          <a:p>
            <a:r>
              <a:rPr lang="en-US" sz="1400" dirty="0"/>
              <a:t>are added and removed in a library system</a:t>
            </a:r>
          </a:p>
        </p:txBody>
      </p:sp>
    </p:spTree>
    <p:extLst>
      <p:ext uri="{BB962C8B-B14F-4D97-AF65-F5344CB8AC3E}">
        <p14:creationId xmlns:p14="http://schemas.microsoft.com/office/powerpoint/2010/main" val="4284170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Modeling Tools and </a:t>
            </a:r>
            <a:r>
              <a:rPr lang="en-US" dirty="0" smtClean="0"/>
              <a:t>Techniques </a:t>
            </a:r>
            <a:r>
              <a:rPr lang="en-US" sz="1300" dirty="0" smtClean="0"/>
              <a:t>(Cont</a:t>
            </a:r>
            <a:r>
              <a:rPr lang="en-US" sz="1300" dirty="0"/>
              <a:t>.)</a:t>
            </a:r>
            <a:endParaRPr lang="en-US" sz="1300" dirty="0" smtClean="0"/>
          </a:p>
        </p:txBody>
      </p:sp>
      <p:sp>
        <p:nvSpPr>
          <p:cNvPr id="9" name="Text Placeholder 2"/>
          <p:cNvSpPr>
            <a:spLocks noGrp="1"/>
          </p:cNvSpPr>
          <p:nvPr>
            <p:ph idx="1"/>
          </p:nvPr>
        </p:nvSpPr>
        <p:spPr>
          <a:xfrm>
            <a:off x="457200" y="1481328"/>
            <a:ext cx="4267200" cy="4919472"/>
          </a:xfrm>
        </p:spPr>
        <p:txBody>
          <a:bodyPr>
            <a:normAutofit/>
          </a:bodyPr>
          <a:lstStyle/>
          <a:p>
            <a:r>
              <a:rPr lang="en-US" sz="2800" dirty="0" smtClean="0"/>
              <a:t>Use Case </a:t>
            </a:r>
            <a:br>
              <a:rPr lang="en-US" sz="2800" dirty="0" smtClean="0"/>
            </a:br>
            <a:r>
              <a:rPr lang="en-US" sz="2800" dirty="0" smtClean="0"/>
              <a:t>Diagrams</a:t>
            </a:r>
            <a:endParaRPr lang="en-US" sz="2800" dirty="0"/>
          </a:p>
          <a:p>
            <a:pPr lvl="1"/>
            <a:r>
              <a:rPr lang="en-US" dirty="0" smtClean="0"/>
              <a:t>Interaction between</a:t>
            </a:r>
            <a:br>
              <a:rPr lang="en-US" dirty="0" smtClean="0"/>
            </a:br>
            <a:r>
              <a:rPr lang="en-US" dirty="0" smtClean="0"/>
              <a:t>users and the </a:t>
            </a:r>
            <a:br>
              <a:rPr lang="en-US" dirty="0" smtClean="0"/>
            </a:br>
            <a:r>
              <a:rPr lang="en-US" dirty="0" smtClean="0"/>
              <a:t>system</a:t>
            </a:r>
            <a:endParaRPr lang="en-US" dirty="0"/>
          </a:p>
        </p:txBody>
      </p:sp>
      <p:sp>
        <p:nvSpPr>
          <p:cNvPr id="7" name="Rectangle 6"/>
          <p:cNvSpPr/>
          <p:nvPr/>
        </p:nvSpPr>
        <p:spPr>
          <a:xfrm>
            <a:off x="4114800" y="4362450"/>
            <a:ext cx="4500562" cy="523220"/>
          </a:xfrm>
          <a:prstGeom prst="rect">
            <a:avLst/>
          </a:prstGeom>
        </p:spPr>
        <p:txBody>
          <a:bodyPr wrap="square">
            <a:spAutoFit/>
          </a:bodyPr>
          <a:lstStyle/>
          <a:p>
            <a:r>
              <a:rPr lang="en-US" sz="1400" b="1" dirty="0"/>
              <a:t>FIGURE </a:t>
            </a:r>
            <a:r>
              <a:rPr lang="en-US" sz="1400" b="1" dirty="0" smtClean="0"/>
              <a:t>4-12 </a:t>
            </a:r>
            <a:r>
              <a:rPr lang="en-US" sz="1400" dirty="0"/>
              <a:t>This table documents the credit card validation use case shown in Figure 4-11</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4480" y="1295400"/>
            <a:ext cx="457994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590925"/>
            <a:ext cx="35814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819400" y="5904845"/>
            <a:ext cx="4500562" cy="738664"/>
          </a:xfrm>
          <a:prstGeom prst="rect">
            <a:avLst/>
          </a:prstGeom>
        </p:spPr>
        <p:txBody>
          <a:bodyPr wrap="square">
            <a:spAutoFit/>
          </a:bodyPr>
          <a:lstStyle/>
          <a:p>
            <a:r>
              <a:rPr lang="en-US" sz="1400" b="1" dirty="0"/>
              <a:t>FIGURE </a:t>
            </a:r>
            <a:r>
              <a:rPr lang="en-US" sz="1400" b="1" dirty="0" smtClean="0"/>
              <a:t>4-11 </a:t>
            </a:r>
            <a:r>
              <a:rPr lang="en-US" sz="1400" dirty="0"/>
              <a:t>This Visible Analyst use case diagram shows a sales system</a:t>
            </a:r>
            <a:r>
              <a:rPr lang="en-US" sz="1400" dirty="0" smtClean="0"/>
              <a:t>, where </a:t>
            </a:r>
            <a:r>
              <a:rPr lang="en-US" sz="1400" dirty="0"/>
              <a:t>the actor is a customer and the use case is a credit card validation</a:t>
            </a:r>
          </a:p>
        </p:txBody>
      </p:sp>
    </p:spTree>
    <p:extLst>
      <p:ext uri="{BB962C8B-B14F-4D97-AF65-F5344CB8AC3E}">
        <p14:creationId xmlns:p14="http://schemas.microsoft.com/office/powerpoint/2010/main" val="1137470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28</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Modeling Tools and </a:t>
            </a:r>
            <a:r>
              <a:rPr lang="en-US" dirty="0" smtClean="0"/>
              <a:t>Techniques </a:t>
            </a:r>
            <a:r>
              <a:rPr lang="en-US" sz="1300" dirty="0" smtClean="0"/>
              <a:t>(Cont</a:t>
            </a:r>
            <a:r>
              <a:rPr lang="en-US" sz="1300" dirty="0"/>
              <a:t>.)</a:t>
            </a:r>
            <a:endParaRPr lang="en-US" sz="1300" dirty="0" smtClean="0"/>
          </a:p>
        </p:txBody>
      </p:sp>
      <p:sp>
        <p:nvSpPr>
          <p:cNvPr id="9" name="Text Placeholder 2"/>
          <p:cNvSpPr>
            <a:spLocks noGrp="1"/>
          </p:cNvSpPr>
          <p:nvPr>
            <p:ph idx="1"/>
          </p:nvPr>
        </p:nvSpPr>
        <p:spPr>
          <a:xfrm>
            <a:off x="457200" y="1481328"/>
            <a:ext cx="4267200" cy="4919472"/>
          </a:xfrm>
        </p:spPr>
        <p:txBody>
          <a:bodyPr>
            <a:normAutofit/>
          </a:bodyPr>
          <a:lstStyle/>
          <a:p>
            <a:r>
              <a:rPr lang="en-US" sz="2800" dirty="0" smtClean="0"/>
              <a:t>Sequence</a:t>
            </a:r>
            <a:br>
              <a:rPr lang="en-US" sz="2800" dirty="0" smtClean="0"/>
            </a:br>
            <a:r>
              <a:rPr lang="en-US" sz="2800" dirty="0" smtClean="0"/>
              <a:t>Diagrams</a:t>
            </a:r>
            <a:endParaRPr lang="en-US" sz="2800" dirty="0"/>
          </a:p>
          <a:p>
            <a:pPr lvl="1"/>
            <a:r>
              <a:rPr lang="en-US" dirty="0" smtClean="0"/>
              <a:t>Shows the timing</a:t>
            </a:r>
            <a:br>
              <a:rPr lang="en-US" dirty="0" smtClean="0"/>
            </a:br>
            <a:r>
              <a:rPr lang="en-US" dirty="0" smtClean="0"/>
              <a:t>of interactions </a:t>
            </a:r>
            <a:br>
              <a:rPr lang="en-US" dirty="0" smtClean="0"/>
            </a:br>
            <a:r>
              <a:rPr lang="en-US" dirty="0" smtClean="0"/>
              <a:t>between objects </a:t>
            </a:r>
            <a:br>
              <a:rPr lang="en-US" dirty="0" smtClean="0"/>
            </a:br>
            <a:r>
              <a:rPr lang="en-US" dirty="0" smtClean="0"/>
              <a:t>as they occur</a:t>
            </a:r>
            <a:endParaRPr lang="en-US" dirty="0"/>
          </a:p>
        </p:txBody>
      </p:sp>
      <p:sp>
        <p:nvSpPr>
          <p:cNvPr id="10" name="Rectangle 9"/>
          <p:cNvSpPr/>
          <p:nvPr/>
        </p:nvSpPr>
        <p:spPr>
          <a:xfrm>
            <a:off x="4038600" y="5904845"/>
            <a:ext cx="4648200" cy="523220"/>
          </a:xfrm>
          <a:prstGeom prst="rect">
            <a:avLst/>
          </a:prstGeom>
        </p:spPr>
        <p:txBody>
          <a:bodyPr wrap="square">
            <a:spAutoFit/>
          </a:bodyPr>
          <a:lstStyle/>
          <a:p>
            <a:r>
              <a:rPr lang="en-US" sz="1400" b="1" dirty="0"/>
              <a:t>FIGURE </a:t>
            </a:r>
            <a:r>
              <a:rPr lang="en-US" sz="1400" b="1" dirty="0" smtClean="0"/>
              <a:t>4-14 </a:t>
            </a:r>
            <a:r>
              <a:rPr lang="en-US" sz="1400" dirty="0"/>
              <a:t>This Visible Analyst sequence diagram shows a credit </a:t>
            </a:r>
            <a:r>
              <a:rPr lang="en-US" sz="1400" dirty="0" smtClean="0"/>
              <a:t>card validation </a:t>
            </a:r>
            <a:r>
              <a:rPr lang="en-US" sz="1400" dirty="0"/>
              <a:t>process</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1399520"/>
            <a:ext cx="493395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121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ED4F1C-06F7-4A04-9457-CA53CDF0EA00}" type="slidenum">
              <a:rPr lang="en-US"/>
              <a:pPr>
                <a:defRPr/>
              </a:pPr>
              <a:t>29</a:t>
            </a:fld>
            <a:endParaRPr lang="en-US" dirty="0"/>
          </a:p>
        </p:txBody>
      </p:sp>
      <p:sp>
        <p:nvSpPr>
          <p:cNvPr id="22529" name="Title 1"/>
          <p:cNvSpPr>
            <a:spLocks noGrp="1"/>
          </p:cNvSpPr>
          <p:nvPr>
            <p:ph type="title"/>
          </p:nvPr>
        </p:nvSpPr>
        <p:spPr/>
        <p:txBody>
          <a:bodyPr>
            <a:normAutofit/>
          </a:bodyPr>
          <a:lstStyle/>
          <a:p>
            <a:pPr eaLnBrk="1" hangingPunct="1"/>
            <a:r>
              <a:rPr lang="en-US" dirty="0" smtClean="0"/>
              <a:t>System Requirements Checklist</a:t>
            </a:r>
          </a:p>
        </p:txBody>
      </p:sp>
      <p:sp>
        <p:nvSpPr>
          <p:cNvPr id="3" name="Text Placeholder 2"/>
          <p:cNvSpPr>
            <a:spLocks noGrp="1"/>
          </p:cNvSpPr>
          <p:nvPr>
            <p:ph idx="4294967295"/>
          </p:nvPr>
        </p:nvSpPr>
        <p:spPr>
          <a:xfrm>
            <a:off x="609600" y="1524000"/>
            <a:ext cx="8305800" cy="4483100"/>
          </a:xfrm>
        </p:spPr>
        <p:txBody>
          <a:bodyPr rtlCol="0">
            <a:normAutofit/>
          </a:bodyPr>
          <a:lstStyle/>
          <a:p>
            <a:r>
              <a:rPr lang="en-US" sz="2800" dirty="0" smtClean="0"/>
              <a:t>Output Examples</a:t>
            </a:r>
            <a:endParaRPr lang="en-US" sz="2800" dirty="0"/>
          </a:p>
          <a:p>
            <a:pPr lvl="1"/>
            <a:r>
              <a:rPr lang="en-US" dirty="0"/>
              <a:t>The Web site must report online volume statistics every four hours, and hourly during peak periods</a:t>
            </a:r>
          </a:p>
          <a:p>
            <a:pPr lvl="1"/>
            <a:r>
              <a:rPr lang="en-US" dirty="0"/>
              <a:t>The inventory system must produce a daily report showing the part number, description, quantity on hand, quantity allocated, quantity available, and unit cost of all sorted by part </a:t>
            </a:r>
            <a:r>
              <a:rPr lang="en-US" dirty="0" smtClean="0"/>
              <a:t>number</a:t>
            </a:r>
          </a:p>
          <a:p>
            <a:pPr lvl="1"/>
            <a:r>
              <a:rPr lang="en-US" dirty="0"/>
              <a:t>The contact management system must generate a daily reminder list for </a:t>
            </a:r>
            <a:r>
              <a:rPr lang="en-US" dirty="0" smtClean="0"/>
              <a:t>all sales reps</a:t>
            </a:r>
            <a:endParaRPr lang="en-US" dirty="0"/>
          </a:p>
          <a:p>
            <a:pPr lvl="1"/>
            <a:r>
              <a:rPr lang="en-US" dirty="0" smtClean="0"/>
              <a:t>The </a:t>
            </a:r>
            <a:r>
              <a:rPr lang="en-US" dirty="0"/>
              <a:t>purchasing system must provide suppliers with up-to-date </a:t>
            </a:r>
            <a:r>
              <a:rPr lang="en-US" dirty="0" smtClean="0"/>
              <a:t>specifications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fontScale="92500" lnSpcReduction="10000"/>
          </a:bodyPr>
          <a:lstStyle/>
          <a:p>
            <a:r>
              <a:rPr lang="en-US" dirty="0" smtClean="0"/>
              <a:t>List </a:t>
            </a:r>
            <a:r>
              <a:rPr lang="en-US" dirty="0"/>
              <a:t>and describe system requirements</a:t>
            </a:r>
            <a:r>
              <a:rPr lang="en-US" dirty="0" smtClean="0"/>
              <a:t>, including </a:t>
            </a:r>
            <a:r>
              <a:rPr lang="en-US" dirty="0"/>
              <a:t>outputs, inputs, processes</a:t>
            </a:r>
            <a:r>
              <a:rPr lang="en-US" dirty="0" smtClean="0"/>
              <a:t>, performance</a:t>
            </a:r>
            <a:r>
              <a:rPr lang="en-US" dirty="0"/>
              <a:t>, and controls</a:t>
            </a:r>
          </a:p>
          <a:p>
            <a:r>
              <a:rPr lang="en-US" dirty="0" smtClean="0"/>
              <a:t>Explain </a:t>
            </a:r>
            <a:r>
              <a:rPr lang="en-US" dirty="0"/>
              <a:t>the concept of scalability</a:t>
            </a:r>
          </a:p>
          <a:p>
            <a:r>
              <a:rPr lang="en-US" dirty="0" smtClean="0"/>
              <a:t>Use </a:t>
            </a:r>
            <a:r>
              <a:rPr lang="en-US" dirty="0"/>
              <a:t>fact-finding techniques, including interviews</a:t>
            </a:r>
            <a:r>
              <a:rPr lang="en-US" dirty="0" smtClean="0"/>
              <a:t>, documentation </a:t>
            </a:r>
            <a:r>
              <a:rPr lang="en-US" dirty="0"/>
              <a:t>review, observation</a:t>
            </a:r>
            <a:r>
              <a:rPr lang="en-US" dirty="0" smtClean="0"/>
              <a:t>, questionnaires</a:t>
            </a:r>
            <a:r>
              <a:rPr lang="en-US" dirty="0"/>
              <a:t>, sampling, and research</a:t>
            </a:r>
          </a:p>
          <a:p>
            <a:r>
              <a:rPr lang="en-US" dirty="0" smtClean="0"/>
              <a:t>Define </a:t>
            </a:r>
            <a:r>
              <a:rPr lang="en-US" dirty="0"/>
              <a:t>total cost of ownership (TCO)</a:t>
            </a:r>
          </a:p>
          <a:p>
            <a:r>
              <a:rPr lang="en-US" dirty="0" smtClean="0"/>
              <a:t>Conduct </a:t>
            </a:r>
            <a:r>
              <a:rPr lang="en-US" dirty="0"/>
              <a:t>a successful interview</a:t>
            </a:r>
          </a:p>
          <a:p>
            <a:r>
              <a:rPr lang="en-US" dirty="0" smtClean="0"/>
              <a:t>Develop </a:t>
            </a:r>
            <a:r>
              <a:rPr lang="en-US" dirty="0"/>
              <a:t>effective documentation methods </a:t>
            </a:r>
            <a:r>
              <a:rPr lang="en-US" dirty="0" smtClean="0"/>
              <a:t>to use </a:t>
            </a:r>
            <a:r>
              <a:rPr lang="en-US" dirty="0"/>
              <a:t>during systems development</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457200" y="1481328"/>
            <a:ext cx="8534400" cy="4995672"/>
          </a:xfrm>
        </p:spPr>
        <p:txBody>
          <a:bodyPr>
            <a:noAutofit/>
          </a:bodyPr>
          <a:lstStyle/>
          <a:p>
            <a:pPr eaLnBrk="1" hangingPunct="1"/>
            <a:r>
              <a:rPr lang="en-US" sz="2800" dirty="0" smtClean="0"/>
              <a:t>Input Examples</a:t>
            </a:r>
          </a:p>
          <a:p>
            <a:pPr lvl="1"/>
            <a:r>
              <a:rPr lang="en-US" sz="2000" dirty="0" smtClean="0"/>
              <a:t>Manufacturing </a:t>
            </a:r>
            <a:r>
              <a:rPr lang="en-US" sz="2000" dirty="0"/>
              <a:t>employees must swipe their ID cards into online data </a:t>
            </a:r>
            <a:r>
              <a:rPr lang="en-US" sz="2000" dirty="0" smtClean="0"/>
              <a:t>collection terminals </a:t>
            </a:r>
            <a:r>
              <a:rPr lang="en-US" sz="2000" dirty="0"/>
              <a:t>that record labor costs and calculate production </a:t>
            </a:r>
            <a:r>
              <a:rPr lang="en-US" sz="2000" dirty="0" smtClean="0"/>
              <a:t>efficiency</a:t>
            </a:r>
            <a:endParaRPr lang="en-US" sz="2000" dirty="0"/>
          </a:p>
          <a:p>
            <a:pPr lvl="1"/>
            <a:r>
              <a:rPr lang="en-US" sz="2000" dirty="0" smtClean="0"/>
              <a:t>The </a:t>
            </a:r>
            <a:r>
              <a:rPr lang="en-US" sz="2000" dirty="0"/>
              <a:t>department head must enter overtime hours on a separate </a:t>
            </a:r>
            <a:r>
              <a:rPr lang="en-US" sz="2000" dirty="0" smtClean="0"/>
              <a:t>screen</a:t>
            </a:r>
            <a:endParaRPr lang="en-US" sz="2000" dirty="0"/>
          </a:p>
          <a:p>
            <a:pPr lvl="1"/>
            <a:r>
              <a:rPr lang="en-US" sz="2000" dirty="0" smtClean="0"/>
              <a:t>Student </a:t>
            </a:r>
            <a:r>
              <a:rPr lang="en-US" sz="2000" dirty="0"/>
              <a:t>grades must be entered on machine-scannable forms prepared by </a:t>
            </a:r>
            <a:r>
              <a:rPr lang="en-US" sz="2000" dirty="0" smtClean="0"/>
              <a:t>the instructor</a:t>
            </a:r>
            <a:endParaRPr lang="en-US" sz="2000" dirty="0"/>
          </a:p>
          <a:p>
            <a:pPr lvl="1"/>
            <a:r>
              <a:rPr lang="en-US" sz="2000" dirty="0" smtClean="0"/>
              <a:t>Each </a:t>
            </a:r>
            <a:r>
              <a:rPr lang="en-US" sz="2000" dirty="0"/>
              <a:t>input form must include date, time, product code, customer number, </a:t>
            </a:r>
            <a:r>
              <a:rPr lang="en-US" sz="2000" dirty="0" smtClean="0"/>
              <a:t>and quantity</a:t>
            </a:r>
            <a:endParaRPr lang="en-US" sz="2000" dirty="0"/>
          </a:p>
          <a:p>
            <a:pPr lvl="1"/>
            <a:r>
              <a:rPr lang="en-US" sz="2000" dirty="0" smtClean="0"/>
              <a:t>Data </a:t>
            </a:r>
            <a:r>
              <a:rPr lang="en-US" sz="2000" dirty="0"/>
              <a:t>entry screens must be uniform, except for background color, which can </a:t>
            </a:r>
            <a:r>
              <a:rPr lang="en-US" sz="2000" dirty="0" smtClean="0"/>
              <a:t>be changed </a:t>
            </a:r>
            <a:r>
              <a:rPr lang="en-US" sz="2000" dirty="0"/>
              <a:t>by the </a:t>
            </a:r>
            <a:r>
              <a:rPr lang="en-US" sz="2000" dirty="0" smtClean="0"/>
              <a:t>user</a:t>
            </a:r>
            <a:endParaRPr lang="en-US" sz="2000" dirty="0"/>
          </a:p>
          <a:p>
            <a:pPr lvl="1"/>
            <a:r>
              <a:rPr lang="en-US" sz="2000" dirty="0" smtClean="0"/>
              <a:t>A </a:t>
            </a:r>
            <a:r>
              <a:rPr lang="en-US" sz="2000" dirty="0"/>
              <a:t>data entry person at the medical group must input patient services into </a:t>
            </a:r>
            <a:r>
              <a:rPr lang="en-US" sz="2000" dirty="0" smtClean="0"/>
              <a:t>the billing system</a:t>
            </a:r>
            <a:endParaRPr lang="en-US" sz="2000"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30</a:t>
            </a:fld>
            <a:endParaRPr lang="en-US" dirty="0"/>
          </a:p>
        </p:txBody>
      </p:sp>
      <p:sp>
        <p:nvSpPr>
          <p:cNvPr id="23553" name="Title 1"/>
          <p:cNvSpPr>
            <a:spLocks noGrp="1"/>
          </p:cNvSpPr>
          <p:nvPr>
            <p:ph type="title"/>
          </p:nvPr>
        </p:nvSpPr>
        <p:spPr/>
        <p:txBody>
          <a:bodyPr>
            <a:normAutofit/>
          </a:bodyPr>
          <a:lstStyle/>
          <a:p>
            <a:r>
              <a:rPr lang="en-US" dirty="0"/>
              <a:t>System Requirements </a:t>
            </a:r>
            <a:r>
              <a:rPr lang="en-US" dirty="0" smtClean="0"/>
              <a:t>Checklist </a:t>
            </a:r>
            <a:r>
              <a:rPr lang="en-US" sz="1300" dirty="0" smtClean="0"/>
              <a:t>(Cont.)</a:t>
            </a:r>
          </a:p>
        </p:txBody>
      </p:sp>
    </p:spTree>
    <p:extLst>
      <p:ext uri="{BB962C8B-B14F-4D97-AF65-F5344CB8AC3E}">
        <p14:creationId xmlns:p14="http://schemas.microsoft.com/office/powerpoint/2010/main" val="2364533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457200" y="1481328"/>
            <a:ext cx="8077200" cy="4995672"/>
          </a:xfrm>
        </p:spPr>
        <p:txBody>
          <a:bodyPr>
            <a:normAutofit fontScale="32500" lnSpcReduction="20000"/>
          </a:bodyPr>
          <a:lstStyle/>
          <a:p>
            <a:pPr eaLnBrk="1" hangingPunct="1"/>
            <a:r>
              <a:rPr lang="en-US" sz="7000" dirty="0" smtClean="0"/>
              <a:t>Process Examples</a:t>
            </a:r>
          </a:p>
          <a:p>
            <a:pPr lvl="1"/>
            <a:r>
              <a:rPr lang="en-US" sz="6000" dirty="0"/>
              <a:t>The student records system must calculate the GPA at the end of each </a:t>
            </a:r>
            <a:r>
              <a:rPr lang="en-US" sz="6000" dirty="0" smtClean="0"/>
              <a:t>semester</a:t>
            </a:r>
            <a:endParaRPr lang="en-US" sz="6000" dirty="0"/>
          </a:p>
          <a:p>
            <a:pPr lvl="1"/>
            <a:r>
              <a:rPr lang="en-US" sz="6000" dirty="0" smtClean="0"/>
              <a:t>As </a:t>
            </a:r>
            <a:r>
              <a:rPr lang="en-US" sz="6000" dirty="0"/>
              <a:t>the final step in year-end processing, the payroll system must </a:t>
            </a:r>
            <a:r>
              <a:rPr lang="en-US" sz="6000" dirty="0" smtClean="0"/>
              <a:t>update employee </a:t>
            </a:r>
            <a:r>
              <a:rPr lang="en-US" sz="6000" dirty="0"/>
              <a:t>salaries, bonuses, and benefits and produce tax data required </a:t>
            </a:r>
            <a:r>
              <a:rPr lang="en-US" sz="6000" dirty="0" smtClean="0"/>
              <a:t>by the IRS</a:t>
            </a:r>
            <a:endParaRPr lang="en-US" sz="6000" dirty="0"/>
          </a:p>
          <a:p>
            <a:pPr lvl="1"/>
            <a:r>
              <a:rPr lang="en-US" sz="6000" dirty="0" smtClean="0"/>
              <a:t>The </a:t>
            </a:r>
            <a:r>
              <a:rPr lang="en-US" sz="6000" dirty="0"/>
              <a:t>warehouse distribution system must analyze daily orders and create a </a:t>
            </a:r>
            <a:r>
              <a:rPr lang="en-US" sz="6000" dirty="0" smtClean="0"/>
              <a:t>routing pattern </a:t>
            </a:r>
            <a:r>
              <a:rPr lang="en-US" sz="6000" dirty="0"/>
              <a:t>for delivery trucks that maximizes efficiency and reduces </a:t>
            </a:r>
            <a:r>
              <a:rPr lang="en-US" sz="6000" dirty="0" smtClean="0"/>
              <a:t>unnecessary mileage</a:t>
            </a:r>
            <a:endParaRPr lang="en-US" sz="6000" dirty="0"/>
          </a:p>
          <a:p>
            <a:pPr lvl="1"/>
            <a:r>
              <a:rPr lang="en-US" sz="6000" dirty="0" smtClean="0"/>
              <a:t>The </a:t>
            </a:r>
            <a:r>
              <a:rPr lang="en-US" sz="6000" dirty="0"/>
              <a:t>human resources system must interface properly with the existing </a:t>
            </a:r>
            <a:r>
              <a:rPr lang="en-US" sz="6000" dirty="0" smtClean="0"/>
              <a:t>payroll system</a:t>
            </a:r>
            <a:endParaRPr lang="en-US" sz="6000" dirty="0"/>
          </a:p>
          <a:p>
            <a:pPr lvl="1"/>
            <a:r>
              <a:rPr lang="en-US" sz="6000" dirty="0" smtClean="0"/>
              <a:t>The </a:t>
            </a:r>
            <a:r>
              <a:rPr lang="en-US" sz="6000" dirty="0"/>
              <a:t>equipment rental system must not execute new rental transactions </a:t>
            </a:r>
            <a:r>
              <a:rPr lang="en-US" sz="6000" dirty="0" smtClean="0"/>
              <a:t>for customers </a:t>
            </a:r>
            <a:r>
              <a:rPr lang="en-US" sz="6000" dirty="0"/>
              <a:t>who have overdue </a:t>
            </a:r>
            <a:r>
              <a:rPr lang="en-US" sz="6000" dirty="0" smtClean="0"/>
              <a:t>accounts</a:t>
            </a:r>
            <a:endParaRPr lang="en-US" sz="6000" dirty="0"/>
          </a:p>
          <a:p>
            <a:pPr lvl="1"/>
            <a:r>
              <a:rPr lang="en-US" sz="6000" dirty="0" smtClean="0"/>
              <a:t>The </a:t>
            </a:r>
            <a:r>
              <a:rPr lang="en-US" sz="6000" dirty="0"/>
              <a:t>prescription system must automatically generate an insurance claim </a:t>
            </a:r>
            <a:r>
              <a:rPr lang="en-US" sz="6000" dirty="0" smtClean="0"/>
              <a:t>form</a:t>
            </a:r>
            <a:endParaRPr lang="en-US" sz="6000"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31</a:t>
            </a:fld>
            <a:endParaRPr lang="en-US" dirty="0"/>
          </a:p>
        </p:txBody>
      </p:sp>
      <p:sp>
        <p:nvSpPr>
          <p:cNvPr id="23553" name="Title 1"/>
          <p:cNvSpPr>
            <a:spLocks noGrp="1"/>
          </p:cNvSpPr>
          <p:nvPr>
            <p:ph type="title"/>
          </p:nvPr>
        </p:nvSpPr>
        <p:spPr/>
        <p:txBody>
          <a:bodyPr>
            <a:normAutofit/>
          </a:bodyPr>
          <a:lstStyle/>
          <a:p>
            <a:r>
              <a:rPr lang="en-US" dirty="0"/>
              <a:t>System Requirements </a:t>
            </a:r>
            <a:r>
              <a:rPr lang="en-US" dirty="0" smtClean="0"/>
              <a:t>Checklist </a:t>
            </a:r>
            <a:r>
              <a:rPr lang="en-US" sz="1300" dirty="0" smtClean="0"/>
              <a:t>(Cont.)</a:t>
            </a:r>
          </a:p>
        </p:txBody>
      </p:sp>
    </p:spTree>
    <p:extLst>
      <p:ext uri="{BB962C8B-B14F-4D97-AF65-F5344CB8AC3E}">
        <p14:creationId xmlns:p14="http://schemas.microsoft.com/office/powerpoint/2010/main" val="4137543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457200" y="1481328"/>
            <a:ext cx="8534400" cy="4995672"/>
          </a:xfrm>
        </p:spPr>
        <p:txBody>
          <a:bodyPr>
            <a:normAutofit fontScale="92500" lnSpcReduction="10000"/>
          </a:bodyPr>
          <a:lstStyle/>
          <a:p>
            <a:pPr eaLnBrk="1" hangingPunct="1"/>
            <a:r>
              <a:rPr lang="en-US" sz="3000" dirty="0" smtClean="0"/>
              <a:t>Performance Examples</a:t>
            </a:r>
          </a:p>
          <a:p>
            <a:pPr lvl="1"/>
            <a:r>
              <a:rPr lang="en-US" sz="2400" dirty="0" smtClean="0"/>
              <a:t>The </a:t>
            </a:r>
            <a:r>
              <a:rPr lang="en-US" sz="2400" dirty="0"/>
              <a:t>system must support 25 users online </a:t>
            </a:r>
            <a:r>
              <a:rPr lang="en-US" sz="2400" dirty="0" smtClean="0"/>
              <a:t>simultaneously</a:t>
            </a:r>
            <a:endParaRPr lang="en-US" sz="2400" dirty="0"/>
          </a:p>
          <a:p>
            <a:pPr lvl="1"/>
            <a:r>
              <a:rPr lang="en-US" sz="2400" dirty="0" smtClean="0"/>
              <a:t>Response </a:t>
            </a:r>
            <a:r>
              <a:rPr lang="en-US" sz="2400" dirty="0"/>
              <a:t>time must not exceed four </a:t>
            </a:r>
            <a:r>
              <a:rPr lang="en-US" sz="2400" dirty="0" smtClean="0"/>
              <a:t>seconds</a:t>
            </a:r>
            <a:endParaRPr lang="en-US" sz="2400" dirty="0"/>
          </a:p>
          <a:p>
            <a:pPr lvl="1"/>
            <a:r>
              <a:rPr lang="en-US" sz="2400" dirty="0" smtClean="0"/>
              <a:t>The </a:t>
            </a:r>
            <a:r>
              <a:rPr lang="en-US" sz="2400" dirty="0"/>
              <a:t>system must be operational seven days a week, 365 days a </a:t>
            </a:r>
            <a:r>
              <a:rPr lang="en-US" sz="2400" dirty="0" smtClean="0"/>
              <a:t>year</a:t>
            </a:r>
            <a:endParaRPr lang="en-US" sz="2400" dirty="0"/>
          </a:p>
          <a:p>
            <a:pPr lvl="1"/>
            <a:r>
              <a:rPr lang="en-US" sz="2400" dirty="0" smtClean="0"/>
              <a:t>The </a:t>
            </a:r>
            <a:r>
              <a:rPr lang="en-US" sz="2400" dirty="0"/>
              <a:t>accounts receivable system must prepare customer statements by the </a:t>
            </a:r>
            <a:r>
              <a:rPr lang="en-US" sz="2400" dirty="0" smtClean="0"/>
              <a:t>third business </a:t>
            </a:r>
            <a:r>
              <a:rPr lang="en-US" sz="2400" dirty="0"/>
              <a:t>day of the following </a:t>
            </a:r>
            <a:r>
              <a:rPr lang="en-US" sz="2400" dirty="0" smtClean="0"/>
              <a:t>month</a:t>
            </a:r>
            <a:endParaRPr lang="en-US" sz="2400" dirty="0"/>
          </a:p>
          <a:p>
            <a:pPr lvl="1"/>
            <a:r>
              <a:rPr lang="en-US" sz="2400" dirty="0" smtClean="0"/>
              <a:t>The </a:t>
            </a:r>
            <a:r>
              <a:rPr lang="en-US" sz="2400" dirty="0"/>
              <a:t>student records system must produce class lists within five hours after </a:t>
            </a:r>
            <a:r>
              <a:rPr lang="en-US" sz="2400" dirty="0" smtClean="0"/>
              <a:t>the end </a:t>
            </a:r>
            <a:r>
              <a:rPr lang="en-US" sz="2400" dirty="0"/>
              <a:t>of </a:t>
            </a:r>
            <a:r>
              <a:rPr lang="en-US" sz="2400" dirty="0" smtClean="0"/>
              <a:t>registration</a:t>
            </a:r>
            <a:endParaRPr lang="en-US" sz="2400" dirty="0"/>
          </a:p>
          <a:p>
            <a:pPr lvl="1"/>
            <a:r>
              <a:rPr lang="en-US" sz="2400" dirty="0" smtClean="0"/>
              <a:t>The </a:t>
            </a:r>
            <a:r>
              <a:rPr lang="en-US" sz="2400" dirty="0"/>
              <a:t>online inventory control system must flag all low-stock items within </a:t>
            </a:r>
            <a:r>
              <a:rPr lang="en-US" sz="2400" dirty="0" smtClean="0"/>
              <a:t>one hour </a:t>
            </a:r>
            <a:r>
              <a:rPr lang="en-US" sz="2400" dirty="0"/>
              <a:t>after the quantity falls below a predetermined </a:t>
            </a:r>
            <a:r>
              <a:rPr lang="en-US" sz="2400" dirty="0" smtClean="0"/>
              <a:t>minimum</a:t>
            </a:r>
            <a:endParaRPr lang="en-US" sz="9200"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32</a:t>
            </a:fld>
            <a:endParaRPr lang="en-US" dirty="0"/>
          </a:p>
        </p:txBody>
      </p:sp>
      <p:sp>
        <p:nvSpPr>
          <p:cNvPr id="23553" name="Title 1"/>
          <p:cNvSpPr>
            <a:spLocks noGrp="1"/>
          </p:cNvSpPr>
          <p:nvPr>
            <p:ph type="title"/>
          </p:nvPr>
        </p:nvSpPr>
        <p:spPr/>
        <p:txBody>
          <a:bodyPr>
            <a:normAutofit/>
          </a:bodyPr>
          <a:lstStyle/>
          <a:p>
            <a:r>
              <a:rPr lang="en-US" dirty="0"/>
              <a:t>System Requirements </a:t>
            </a:r>
            <a:r>
              <a:rPr lang="en-US" dirty="0" smtClean="0"/>
              <a:t>Checklist </a:t>
            </a:r>
            <a:r>
              <a:rPr lang="en-US" sz="1300" dirty="0" smtClean="0"/>
              <a:t>(Cont.)</a:t>
            </a:r>
          </a:p>
        </p:txBody>
      </p:sp>
    </p:spTree>
    <p:extLst>
      <p:ext uri="{BB962C8B-B14F-4D97-AF65-F5344CB8AC3E}">
        <p14:creationId xmlns:p14="http://schemas.microsoft.com/office/powerpoint/2010/main" val="2379612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457200" y="1219200"/>
            <a:ext cx="8382000" cy="5181600"/>
          </a:xfrm>
        </p:spPr>
        <p:txBody>
          <a:bodyPr>
            <a:noAutofit/>
          </a:bodyPr>
          <a:lstStyle/>
          <a:p>
            <a:pPr eaLnBrk="1" hangingPunct="1"/>
            <a:r>
              <a:rPr lang="en-US" sz="2800" dirty="0" smtClean="0"/>
              <a:t>Control Examples</a:t>
            </a:r>
          </a:p>
          <a:p>
            <a:pPr lvl="1"/>
            <a:r>
              <a:rPr lang="en-US" dirty="0" smtClean="0"/>
              <a:t>The </a:t>
            </a:r>
            <a:r>
              <a:rPr lang="en-US" dirty="0"/>
              <a:t>system must provide logon security at the operating system level and at </a:t>
            </a:r>
            <a:r>
              <a:rPr lang="en-US" dirty="0" smtClean="0"/>
              <a:t>the application level</a:t>
            </a:r>
            <a:endParaRPr lang="en-US" dirty="0"/>
          </a:p>
          <a:p>
            <a:pPr lvl="1"/>
            <a:r>
              <a:rPr lang="en-US" dirty="0" smtClean="0"/>
              <a:t>An </a:t>
            </a:r>
            <a:r>
              <a:rPr lang="en-US" dirty="0"/>
              <a:t>employee record must be added, changed, or deleted only by a member </a:t>
            </a:r>
            <a:r>
              <a:rPr lang="en-US" dirty="0" smtClean="0"/>
              <a:t>of the </a:t>
            </a:r>
            <a:r>
              <a:rPr lang="en-US" dirty="0"/>
              <a:t>human resources </a:t>
            </a:r>
            <a:r>
              <a:rPr lang="en-US" dirty="0" smtClean="0"/>
              <a:t>department</a:t>
            </a:r>
            <a:endParaRPr lang="en-US" dirty="0"/>
          </a:p>
          <a:p>
            <a:pPr lvl="1"/>
            <a:r>
              <a:rPr lang="en-US" dirty="0" smtClean="0"/>
              <a:t>The </a:t>
            </a:r>
            <a:r>
              <a:rPr lang="en-US" dirty="0"/>
              <a:t>system must maintain separate levels of security for users and the </a:t>
            </a:r>
            <a:r>
              <a:rPr lang="en-US" dirty="0" smtClean="0"/>
              <a:t>system administrator</a:t>
            </a:r>
          </a:p>
          <a:p>
            <a:pPr lvl="1"/>
            <a:r>
              <a:rPr lang="en-US" dirty="0" smtClean="0"/>
              <a:t>All transactions </a:t>
            </a:r>
            <a:r>
              <a:rPr lang="en-US" dirty="0"/>
              <a:t>must have audit </a:t>
            </a:r>
            <a:r>
              <a:rPr lang="en-US" dirty="0" smtClean="0"/>
              <a:t>trails</a:t>
            </a:r>
            <a:endParaRPr lang="en-US" dirty="0"/>
          </a:p>
          <a:p>
            <a:pPr lvl="1"/>
            <a:r>
              <a:rPr lang="en-US" dirty="0" smtClean="0"/>
              <a:t>The </a:t>
            </a:r>
            <a:r>
              <a:rPr lang="en-US" dirty="0"/>
              <a:t>manager of the sales department must approve orders that exceed </a:t>
            </a:r>
            <a:r>
              <a:rPr lang="en-US" dirty="0" smtClean="0"/>
              <a:t>a customer’s </a:t>
            </a:r>
            <a:r>
              <a:rPr lang="en-US" dirty="0"/>
              <a:t>credit </a:t>
            </a:r>
            <a:r>
              <a:rPr lang="en-US" dirty="0" smtClean="0"/>
              <a:t>limit</a:t>
            </a:r>
            <a:endParaRPr lang="en-US" dirty="0"/>
          </a:p>
          <a:p>
            <a:pPr lvl="1"/>
            <a:r>
              <a:rPr lang="en-US" dirty="0" smtClean="0"/>
              <a:t>The </a:t>
            </a:r>
            <a:r>
              <a:rPr lang="en-US" dirty="0"/>
              <a:t>system must create an error log file that includes the error type</a:t>
            </a:r>
            <a:r>
              <a:rPr lang="en-US" dirty="0" smtClean="0"/>
              <a:t>, description</a:t>
            </a:r>
            <a:r>
              <a:rPr lang="en-US" dirty="0"/>
              <a:t>, and </a:t>
            </a:r>
            <a:r>
              <a:rPr lang="en-US" dirty="0" smtClean="0"/>
              <a:t>time</a:t>
            </a:r>
            <a:endParaRPr lang="en-US"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33</a:t>
            </a:fld>
            <a:endParaRPr lang="en-US" dirty="0"/>
          </a:p>
        </p:txBody>
      </p:sp>
      <p:sp>
        <p:nvSpPr>
          <p:cNvPr id="23553" name="Title 1"/>
          <p:cNvSpPr>
            <a:spLocks noGrp="1"/>
          </p:cNvSpPr>
          <p:nvPr>
            <p:ph type="title"/>
          </p:nvPr>
        </p:nvSpPr>
        <p:spPr/>
        <p:txBody>
          <a:bodyPr>
            <a:normAutofit/>
          </a:bodyPr>
          <a:lstStyle/>
          <a:p>
            <a:r>
              <a:rPr lang="en-US" dirty="0"/>
              <a:t>System Requirements </a:t>
            </a:r>
            <a:r>
              <a:rPr lang="en-US" dirty="0" smtClean="0"/>
              <a:t>Checklist </a:t>
            </a:r>
            <a:r>
              <a:rPr lang="en-US" sz="1300" dirty="0" smtClean="0"/>
              <a:t>(Cont.)</a:t>
            </a:r>
          </a:p>
        </p:txBody>
      </p:sp>
    </p:spTree>
    <p:extLst>
      <p:ext uri="{BB962C8B-B14F-4D97-AF65-F5344CB8AC3E}">
        <p14:creationId xmlns:p14="http://schemas.microsoft.com/office/powerpoint/2010/main" val="3044145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34</a:t>
            </a:fld>
            <a:endParaRPr lang="en-US" dirty="0"/>
          </a:p>
        </p:txBody>
      </p:sp>
      <p:sp>
        <p:nvSpPr>
          <p:cNvPr id="26625" name="Title 1"/>
          <p:cNvSpPr>
            <a:spLocks noGrp="1"/>
          </p:cNvSpPr>
          <p:nvPr>
            <p:ph type="title"/>
          </p:nvPr>
        </p:nvSpPr>
        <p:spPr/>
        <p:txBody>
          <a:bodyPr>
            <a:normAutofit fontScale="90000"/>
          </a:bodyPr>
          <a:lstStyle/>
          <a:p>
            <a:r>
              <a:rPr lang="en-US" dirty="0" smtClean="0"/>
              <a:t>Future Growth, Costs, and Benefits</a:t>
            </a:r>
          </a:p>
        </p:txBody>
      </p:sp>
      <p:sp>
        <p:nvSpPr>
          <p:cNvPr id="26626" name="Text Placeholder 2"/>
          <p:cNvSpPr>
            <a:spLocks noGrp="1"/>
          </p:cNvSpPr>
          <p:nvPr>
            <p:ph idx="4294967295"/>
          </p:nvPr>
        </p:nvSpPr>
        <p:spPr>
          <a:xfrm>
            <a:off x="533400" y="1524000"/>
            <a:ext cx="8610600" cy="4483100"/>
          </a:xfrm>
        </p:spPr>
        <p:txBody>
          <a:bodyPr>
            <a:normAutofit/>
          </a:bodyPr>
          <a:lstStyle/>
          <a:p>
            <a:r>
              <a:rPr lang="en-US" sz="2800" dirty="0"/>
              <a:t>Scalability</a:t>
            </a:r>
          </a:p>
          <a:p>
            <a:pPr lvl="1"/>
            <a:r>
              <a:rPr lang="en-US" dirty="0"/>
              <a:t>A</a:t>
            </a:r>
            <a:r>
              <a:rPr lang="en-US" dirty="0" smtClean="0"/>
              <a:t> </a:t>
            </a:r>
            <a:r>
              <a:rPr lang="en-US" dirty="0"/>
              <a:t>system’s ability to handle increased business volume and </a:t>
            </a:r>
            <a:r>
              <a:rPr lang="en-US" dirty="0" smtClean="0"/>
              <a:t>transactions in </a:t>
            </a:r>
            <a:r>
              <a:rPr lang="en-US" dirty="0"/>
              <a:t>the future</a:t>
            </a:r>
          </a:p>
          <a:p>
            <a:pPr lvl="1"/>
            <a:r>
              <a:rPr lang="en-US" dirty="0"/>
              <a:t>A scalable system offers a better return on the initial investment</a:t>
            </a:r>
          </a:p>
          <a:p>
            <a:pPr lvl="1"/>
            <a:r>
              <a:rPr lang="en-US" dirty="0"/>
              <a:t>To evaluate scalability, you need information about projected future volume for all outputs, inputs, and processes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152400" y="1481328"/>
            <a:ext cx="8839200" cy="4614671"/>
          </a:xfrm>
        </p:spPr>
        <p:txBody>
          <a:bodyPr>
            <a:normAutofit/>
          </a:bodyPr>
          <a:lstStyle/>
          <a:p>
            <a:pPr>
              <a:buFont typeface="Arial" pitchFamily="34" charset="0"/>
              <a:buChar char="•"/>
              <a:defRPr/>
            </a:pPr>
            <a:r>
              <a:rPr lang="en-US" dirty="0"/>
              <a:t>Total Cost of Ownership</a:t>
            </a:r>
          </a:p>
          <a:p>
            <a:pPr lvl="1">
              <a:buFont typeface="Arial" pitchFamily="34" charset="0"/>
              <a:buChar char="–"/>
              <a:defRPr/>
            </a:pPr>
            <a:r>
              <a:rPr lang="en-US" dirty="0"/>
              <a:t>Total cost of ownership </a:t>
            </a:r>
            <a:r>
              <a:rPr lang="en-US" dirty="0" smtClean="0"/>
              <a:t/>
            </a:r>
            <a:br>
              <a:rPr lang="en-US" dirty="0" smtClean="0"/>
            </a:br>
            <a:r>
              <a:rPr lang="en-US" dirty="0" smtClean="0"/>
              <a:t>(</a:t>
            </a:r>
            <a:r>
              <a:rPr lang="en-US" dirty="0"/>
              <a:t>TCO) is especially </a:t>
            </a:r>
            <a:r>
              <a:rPr lang="en-US" dirty="0" smtClean="0"/>
              <a:t/>
            </a:r>
            <a:br>
              <a:rPr lang="en-US" dirty="0" smtClean="0"/>
            </a:br>
            <a:r>
              <a:rPr lang="en-US" dirty="0" smtClean="0"/>
              <a:t>important </a:t>
            </a:r>
            <a:r>
              <a:rPr lang="en-US" dirty="0"/>
              <a:t>if the </a:t>
            </a:r>
            <a:r>
              <a:rPr lang="en-US" dirty="0" smtClean="0"/>
              <a:t/>
            </a:r>
            <a:br>
              <a:rPr lang="en-US" dirty="0" smtClean="0"/>
            </a:br>
            <a:r>
              <a:rPr lang="en-US" dirty="0" smtClean="0"/>
              <a:t>development </a:t>
            </a:r>
            <a:r>
              <a:rPr lang="en-US" dirty="0"/>
              <a:t>team is </a:t>
            </a:r>
            <a:r>
              <a:rPr lang="en-US" dirty="0" smtClean="0"/>
              <a:t/>
            </a:r>
            <a:br>
              <a:rPr lang="en-US" dirty="0" smtClean="0"/>
            </a:br>
            <a:r>
              <a:rPr lang="en-US" dirty="0" smtClean="0"/>
              <a:t>evaluating </a:t>
            </a:r>
            <a:r>
              <a:rPr lang="en-US" dirty="0"/>
              <a:t>several </a:t>
            </a:r>
            <a:r>
              <a:rPr lang="en-US" dirty="0" smtClean="0"/>
              <a:t/>
            </a:r>
            <a:br>
              <a:rPr lang="en-US" dirty="0" smtClean="0"/>
            </a:br>
            <a:r>
              <a:rPr lang="en-US" dirty="0" smtClean="0"/>
              <a:t>alternatives</a:t>
            </a:r>
            <a:endParaRPr lang="en-US" dirty="0"/>
          </a:p>
          <a:p>
            <a:pPr lvl="1">
              <a:buFont typeface="Arial" pitchFamily="34" charset="0"/>
              <a:buChar char="–"/>
              <a:defRPr/>
            </a:pPr>
            <a:r>
              <a:rPr lang="en-US" dirty="0"/>
              <a:t>One problem is that cost </a:t>
            </a:r>
            <a:r>
              <a:rPr lang="en-US" dirty="0" smtClean="0"/>
              <a:t/>
            </a:r>
            <a:br>
              <a:rPr lang="en-US" dirty="0" smtClean="0"/>
            </a:br>
            <a:r>
              <a:rPr lang="en-US" dirty="0" smtClean="0"/>
              <a:t>estimates </a:t>
            </a:r>
            <a:r>
              <a:rPr lang="en-US" dirty="0"/>
              <a:t>tend to </a:t>
            </a:r>
            <a:endParaRPr lang="en-US" dirty="0" smtClean="0"/>
          </a:p>
          <a:p>
            <a:pPr lvl="1">
              <a:buNone/>
              <a:defRPr/>
            </a:pPr>
            <a:r>
              <a:rPr lang="en-US" dirty="0" smtClean="0"/>
              <a:t>	understate indirect </a:t>
            </a:r>
            <a:r>
              <a:rPr lang="en-US" dirty="0"/>
              <a:t>costs </a:t>
            </a:r>
          </a:p>
          <a:p>
            <a:pPr lvl="1">
              <a:buFont typeface="Arial" pitchFamily="34" charset="0"/>
              <a:buChar char="–"/>
              <a:defRPr/>
            </a:pPr>
            <a:r>
              <a:rPr lang="en-US" dirty="0"/>
              <a:t>Rapid Economic Justification </a:t>
            </a:r>
            <a:r>
              <a:rPr lang="en-US" dirty="0" smtClean="0"/>
              <a:t/>
            </a:r>
            <a:br>
              <a:rPr lang="en-US" dirty="0" smtClean="0"/>
            </a:br>
            <a:r>
              <a:rPr lang="en-US" dirty="0" smtClean="0"/>
              <a:t>(</a:t>
            </a:r>
            <a:r>
              <a:rPr lang="en-US" dirty="0"/>
              <a:t>REJ)</a:t>
            </a:r>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35</a:t>
            </a:fld>
            <a:endParaRPr lang="en-US" dirty="0"/>
          </a:p>
        </p:txBody>
      </p:sp>
      <p:sp>
        <p:nvSpPr>
          <p:cNvPr id="23553" name="Title 1"/>
          <p:cNvSpPr>
            <a:spLocks noGrp="1"/>
          </p:cNvSpPr>
          <p:nvPr>
            <p:ph type="title"/>
          </p:nvPr>
        </p:nvSpPr>
        <p:spPr/>
        <p:txBody>
          <a:bodyPr>
            <a:normAutofit fontScale="90000"/>
          </a:bodyPr>
          <a:lstStyle/>
          <a:p>
            <a:r>
              <a:rPr lang="en-US" dirty="0"/>
              <a:t>Future Growth, Costs, and </a:t>
            </a:r>
            <a:r>
              <a:rPr lang="en-US" dirty="0" smtClean="0"/>
              <a:t>Benefits </a:t>
            </a:r>
            <a:r>
              <a:rPr lang="en-US" sz="1300" dirty="0" smtClean="0"/>
              <a:t>(Cont.)</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371600"/>
            <a:ext cx="42672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334000" y="4829175"/>
            <a:ext cx="3352800" cy="954107"/>
          </a:xfrm>
          <a:prstGeom prst="rect">
            <a:avLst/>
          </a:prstGeom>
        </p:spPr>
        <p:txBody>
          <a:bodyPr wrap="square">
            <a:spAutoFit/>
          </a:bodyPr>
          <a:lstStyle/>
          <a:p>
            <a:r>
              <a:rPr lang="en-US" sz="1400" b="1" dirty="0"/>
              <a:t>FIGURE </a:t>
            </a:r>
            <a:r>
              <a:rPr lang="en-US" sz="1400" b="1" dirty="0" smtClean="0"/>
              <a:t>4-15 </a:t>
            </a:r>
            <a:r>
              <a:rPr lang="en-US" sz="1400" dirty="0"/>
              <a:t>HP urges viewers to Take the TCO Challenge. </a:t>
            </a:r>
            <a:r>
              <a:rPr lang="en-US" sz="1400" dirty="0" smtClean="0"/>
              <a:t>Interested viewers </a:t>
            </a:r>
            <a:r>
              <a:rPr lang="en-US" sz="1400" dirty="0"/>
              <a:t>can download a step-by-step TCO </a:t>
            </a:r>
            <a:r>
              <a:rPr lang="en-US" sz="1400" dirty="0" smtClean="0"/>
              <a:t> analysis </a:t>
            </a:r>
            <a:r>
              <a:rPr lang="en-US" sz="1400" dirty="0"/>
              <a:t>that HP created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36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Fact Finding</a:t>
            </a:r>
          </a:p>
        </p:txBody>
      </p:sp>
      <p:sp>
        <p:nvSpPr>
          <p:cNvPr id="7" name="Text Placeholder 2"/>
          <p:cNvSpPr txBox="1">
            <a:spLocks/>
          </p:cNvSpPr>
          <p:nvPr/>
        </p:nvSpPr>
        <p:spPr>
          <a:xfrm>
            <a:off x="457200" y="1481328"/>
            <a:ext cx="8229600"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a:t>Fact-Finding Overview</a:t>
            </a:r>
          </a:p>
          <a:p>
            <a:pPr lvl="1"/>
            <a:r>
              <a:rPr lang="en-US" dirty="0"/>
              <a:t>First, you must identify </a:t>
            </a:r>
            <a:r>
              <a:rPr lang="en-US" dirty="0" smtClean="0"/>
              <a:t>the </a:t>
            </a:r>
            <a:r>
              <a:rPr lang="en-US" dirty="0"/>
              <a:t>information you need</a:t>
            </a:r>
          </a:p>
          <a:p>
            <a:pPr lvl="1"/>
            <a:r>
              <a:rPr lang="en-US" dirty="0"/>
              <a:t>Develop a fact-finding </a:t>
            </a:r>
            <a:r>
              <a:rPr lang="en-US" dirty="0" smtClean="0"/>
              <a:t>plan</a:t>
            </a:r>
            <a:endParaRPr lang="en-US" dirty="0"/>
          </a:p>
          <a:p>
            <a:r>
              <a:rPr lang="en-US" dirty="0"/>
              <a:t>Who, What, Where, </a:t>
            </a:r>
            <a:r>
              <a:rPr lang="en-US" dirty="0" smtClean="0"/>
              <a:t>When</a:t>
            </a:r>
            <a:r>
              <a:rPr lang="en-US" dirty="0"/>
              <a:t>, How, and Why?</a:t>
            </a:r>
          </a:p>
          <a:p>
            <a:pPr lvl="1"/>
            <a:r>
              <a:rPr lang="en-US" dirty="0"/>
              <a:t>Difference between asking what is being done and what could or should be done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152400" y="1481328"/>
            <a:ext cx="8839200" cy="4614671"/>
          </a:xfrm>
        </p:spPr>
        <p:txBody>
          <a:bodyPr>
            <a:normAutofit/>
          </a:bodyPr>
          <a:lstStyle/>
          <a:p>
            <a:r>
              <a:rPr lang="en-US" dirty="0" smtClean="0"/>
              <a:t>Typical questions to ask</a:t>
            </a:r>
            <a:endParaRPr lang="en-US" dirty="0"/>
          </a:p>
          <a:p>
            <a:pPr lvl="1"/>
            <a:r>
              <a:rPr lang="en-US" sz="2400" dirty="0" smtClean="0"/>
              <a:t>What </a:t>
            </a:r>
            <a:r>
              <a:rPr lang="en-US" sz="2400" dirty="0"/>
              <a:t>business functions are supported by the current system?</a:t>
            </a:r>
          </a:p>
          <a:p>
            <a:pPr lvl="1"/>
            <a:r>
              <a:rPr lang="en-US" sz="2400" dirty="0" smtClean="0"/>
              <a:t>What </a:t>
            </a:r>
            <a:r>
              <a:rPr lang="en-US" sz="2400" dirty="0"/>
              <a:t>strategic objectives and business requirements must be supported by </a:t>
            </a:r>
            <a:r>
              <a:rPr lang="en-US" sz="2400" dirty="0" smtClean="0"/>
              <a:t>the new </a:t>
            </a:r>
            <a:r>
              <a:rPr lang="en-US" sz="2400" dirty="0"/>
              <a:t>system?</a:t>
            </a:r>
          </a:p>
          <a:p>
            <a:pPr lvl="1"/>
            <a:r>
              <a:rPr lang="en-US" sz="2400" dirty="0" smtClean="0"/>
              <a:t>What </a:t>
            </a:r>
            <a:r>
              <a:rPr lang="en-US" sz="2400" dirty="0"/>
              <a:t>are the benefits and TCO of the proposed system?</a:t>
            </a:r>
          </a:p>
          <a:p>
            <a:pPr lvl="1"/>
            <a:r>
              <a:rPr lang="en-US" sz="2400" dirty="0" smtClean="0"/>
              <a:t>What </a:t>
            </a:r>
            <a:r>
              <a:rPr lang="en-US" sz="2400" dirty="0"/>
              <a:t>transactions will the system process?</a:t>
            </a:r>
          </a:p>
          <a:p>
            <a:pPr lvl="1"/>
            <a:r>
              <a:rPr lang="en-US" sz="2400" dirty="0" smtClean="0"/>
              <a:t>What </a:t>
            </a:r>
            <a:r>
              <a:rPr lang="en-US" sz="2400" dirty="0"/>
              <a:t>information do users and managers need from the system?</a:t>
            </a:r>
          </a:p>
          <a:p>
            <a:pPr lvl="1"/>
            <a:r>
              <a:rPr lang="en-US" sz="2400" dirty="0" smtClean="0"/>
              <a:t>Must </a:t>
            </a:r>
            <a:r>
              <a:rPr lang="en-US" sz="2400" dirty="0"/>
              <a:t>the new system interface with legacy systems?</a:t>
            </a:r>
            <a:endParaRPr lang="en-US"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37</a:t>
            </a:fld>
            <a:endParaRPr lang="en-US" dirty="0"/>
          </a:p>
        </p:txBody>
      </p:sp>
      <p:sp>
        <p:nvSpPr>
          <p:cNvPr id="23553" name="Title 1"/>
          <p:cNvSpPr>
            <a:spLocks noGrp="1"/>
          </p:cNvSpPr>
          <p:nvPr>
            <p:ph type="title"/>
          </p:nvPr>
        </p:nvSpPr>
        <p:spPr/>
        <p:txBody>
          <a:bodyPr>
            <a:normAutofit/>
          </a:bodyPr>
          <a:lstStyle/>
          <a:p>
            <a:r>
              <a:rPr lang="en-US" dirty="0"/>
              <a:t>Fact </a:t>
            </a:r>
            <a:r>
              <a:rPr lang="en-US" dirty="0" smtClean="0"/>
              <a:t>Finding </a:t>
            </a:r>
            <a:r>
              <a:rPr lang="en-US" sz="1300" dirty="0" smtClean="0"/>
              <a:t>(Cont.)</a:t>
            </a:r>
          </a:p>
        </p:txBody>
      </p:sp>
    </p:spTree>
    <p:extLst>
      <p:ext uri="{BB962C8B-B14F-4D97-AF65-F5344CB8AC3E}">
        <p14:creationId xmlns:p14="http://schemas.microsoft.com/office/powerpoint/2010/main" val="3381041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152400" y="1481328"/>
            <a:ext cx="8839200" cy="4614671"/>
          </a:xfrm>
        </p:spPr>
        <p:txBody>
          <a:bodyPr>
            <a:normAutofit/>
          </a:bodyPr>
          <a:lstStyle/>
          <a:p>
            <a:r>
              <a:rPr lang="en-US" dirty="0" smtClean="0"/>
              <a:t>Typical questions to ask</a:t>
            </a:r>
            <a:endParaRPr lang="en-US" dirty="0"/>
          </a:p>
          <a:p>
            <a:pPr lvl="1"/>
            <a:r>
              <a:rPr lang="en-US" sz="2400" dirty="0" smtClean="0"/>
              <a:t>What </a:t>
            </a:r>
            <a:r>
              <a:rPr lang="en-US" sz="2400" dirty="0"/>
              <a:t>procedures could be eliminated by business process reengineering?</a:t>
            </a:r>
          </a:p>
          <a:p>
            <a:pPr lvl="1"/>
            <a:r>
              <a:rPr lang="en-US" sz="2400" dirty="0" smtClean="0"/>
              <a:t>What </a:t>
            </a:r>
            <a:r>
              <a:rPr lang="en-US" sz="2400" dirty="0"/>
              <a:t>security issues exist?</a:t>
            </a:r>
          </a:p>
          <a:p>
            <a:pPr lvl="1"/>
            <a:r>
              <a:rPr lang="en-US" sz="2400" dirty="0" smtClean="0"/>
              <a:t>What </a:t>
            </a:r>
            <a:r>
              <a:rPr lang="en-US" sz="2400" dirty="0"/>
              <a:t>risks are acceptable?</a:t>
            </a:r>
          </a:p>
          <a:p>
            <a:pPr lvl="1"/>
            <a:r>
              <a:rPr lang="en-US" sz="2400" dirty="0" smtClean="0"/>
              <a:t>What </a:t>
            </a:r>
            <a:r>
              <a:rPr lang="en-US" sz="2400" dirty="0"/>
              <a:t>budget and timetable constraints will affect system development?</a:t>
            </a:r>
            <a:endParaRPr lang="en-US"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38</a:t>
            </a:fld>
            <a:endParaRPr lang="en-US" dirty="0"/>
          </a:p>
        </p:txBody>
      </p:sp>
      <p:sp>
        <p:nvSpPr>
          <p:cNvPr id="23553" name="Title 1"/>
          <p:cNvSpPr>
            <a:spLocks noGrp="1"/>
          </p:cNvSpPr>
          <p:nvPr>
            <p:ph type="title"/>
          </p:nvPr>
        </p:nvSpPr>
        <p:spPr/>
        <p:txBody>
          <a:bodyPr>
            <a:normAutofit/>
          </a:bodyPr>
          <a:lstStyle/>
          <a:p>
            <a:r>
              <a:rPr lang="en-US" dirty="0"/>
              <a:t>Fact </a:t>
            </a:r>
            <a:r>
              <a:rPr lang="en-US" dirty="0" smtClean="0"/>
              <a:t>Finding </a:t>
            </a:r>
            <a:r>
              <a:rPr lang="en-US" sz="1300" dirty="0" smtClean="0"/>
              <a:t>(Cont.)</a:t>
            </a:r>
          </a:p>
        </p:txBody>
      </p:sp>
    </p:spTree>
    <p:extLst>
      <p:ext uri="{BB962C8B-B14F-4D97-AF65-F5344CB8AC3E}">
        <p14:creationId xmlns:p14="http://schemas.microsoft.com/office/powerpoint/2010/main" val="2481652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152400" y="1481328"/>
            <a:ext cx="8839200" cy="4614671"/>
          </a:xfrm>
        </p:spPr>
        <p:txBody>
          <a:bodyPr>
            <a:normAutofit fontScale="85000" lnSpcReduction="20000"/>
          </a:bodyPr>
          <a:lstStyle/>
          <a:p>
            <a:r>
              <a:rPr lang="en-US" sz="3300" dirty="0"/>
              <a:t>Who, What, Where, When, How, and Why?</a:t>
            </a:r>
          </a:p>
          <a:p>
            <a:pPr lvl="1"/>
            <a:r>
              <a:rPr lang="en-US" dirty="0" smtClean="0"/>
              <a:t>Who </a:t>
            </a:r>
            <a:r>
              <a:rPr lang="en-US" dirty="0"/>
              <a:t>performs each of the procedures within the system? Why? Are </a:t>
            </a:r>
            <a:r>
              <a:rPr lang="en-US" dirty="0" smtClean="0"/>
              <a:t>the correct </a:t>
            </a:r>
            <a:r>
              <a:rPr lang="en-US" dirty="0"/>
              <a:t>people performing the activity? Could other people perform the </a:t>
            </a:r>
            <a:r>
              <a:rPr lang="en-US" dirty="0" smtClean="0"/>
              <a:t>tasks more </a:t>
            </a:r>
            <a:r>
              <a:rPr lang="en-US" dirty="0"/>
              <a:t>effectively?</a:t>
            </a:r>
          </a:p>
          <a:p>
            <a:pPr lvl="1"/>
            <a:r>
              <a:rPr lang="en-US" dirty="0" smtClean="0"/>
              <a:t>What </a:t>
            </a:r>
            <a:r>
              <a:rPr lang="en-US" dirty="0"/>
              <a:t>is being done? What procedures are being followed? Why </a:t>
            </a:r>
            <a:r>
              <a:rPr lang="en-US" dirty="0" smtClean="0"/>
              <a:t>is that </a:t>
            </a:r>
            <a:r>
              <a:rPr lang="en-US" dirty="0"/>
              <a:t>process necessary? Often, procedures are followed for many </a:t>
            </a:r>
            <a:r>
              <a:rPr lang="en-US" dirty="0" smtClean="0"/>
              <a:t>years and </a:t>
            </a:r>
            <a:r>
              <a:rPr lang="en-US" dirty="0"/>
              <a:t>no one knows why. You should question why a procedure is </a:t>
            </a:r>
            <a:r>
              <a:rPr lang="en-US" dirty="0" smtClean="0"/>
              <a:t>being followed </a:t>
            </a:r>
            <a:r>
              <a:rPr lang="en-US" dirty="0"/>
              <a:t>at </a:t>
            </a:r>
            <a:r>
              <a:rPr lang="en-US" dirty="0" smtClean="0"/>
              <a:t>all</a:t>
            </a:r>
            <a:endParaRPr lang="en-US" dirty="0"/>
          </a:p>
          <a:p>
            <a:pPr lvl="1"/>
            <a:r>
              <a:rPr lang="en-US" dirty="0" smtClean="0"/>
              <a:t>Where </a:t>
            </a:r>
            <a:r>
              <a:rPr lang="en-US" dirty="0"/>
              <a:t>are operations being performed? Why? Where could they </a:t>
            </a:r>
            <a:r>
              <a:rPr lang="en-US" dirty="0" smtClean="0"/>
              <a:t>be performed</a:t>
            </a:r>
            <a:r>
              <a:rPr lang="en-US" dirty="0"/>
              <a:t>? Could they be performed more efficiently elsewhere?</a:t>
            </a:r>
          </a:p>
          <a:p>
            <a:pPr lvl="1"/>
            <a:r>
              <a:rPr lang="en-US" dirty="0" smtClean="0"/>
              <a:t>When </a:t>
            </a:r>
            <a:r>
              <a:rPr lang="en-US" dirty="0"/>
              <a:t>is a procedure performed? Why is it being performed at </a:t>
            </a:r>
            <a:r>
              <a:rPr lang="en-US" dirty="0" smtClean="0"/>
              <a:t> this time</a:t>
            </a:r>
            <a:r>
              <a:rPr lang="en-US" dirty="0"/>
              <a:t>? Is this the best time?</a:t>
            </a:r>
          </a:p>
          <a:p>
            <a:pPr lvl="1"/>
            <a:r>
              <a:rPr lang="en-US" dirty="0" smtClean="0"/>
              <a:t>How </a:t>
            </a:r>
            <a:r>
              <a:rPr lang="en-US" dirty="0"/>
              <a:t>is a procedure performed? Why is it performed in that manner</a:t>
            </a:r>
            <a:r>
              <a:rPr lang="en-US" dirty="0" smtClean="0"/>
              <a:t>? Could </a:t>
            </a:r>
            <a:r>
              <a:rPr lang="en-US" dirty="0"/>
              <a:t>it be performed better, more efficiently, or less expensively in some </a:t>
            </a:r>
            <a:r>
              <a:rPr lang="en-US" dirty="0" smtClean="0"/>
              <a:t>other manner</a:t>
            </a:r>
            <a:r>
              <a:rPr lang="en-US" dirty="0"/>
              <a:t>?</a:t>
            </a:r>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39</a:t>
            </a:fld>
            <a:endParaRPr lang="en-US" dirty="0"/>
          </a:p>
        </p:txBody>
      </p:sp>
      <p:sp>
        <p:nvSpPr>
          <p:cNvPr id="23553" name="Title 1"/>
          <p:cNvSpPr>
            <a:spLocks noGrp="1"/>
          </p:cNvSpPr>
          <p:nvPr>
            <p:ph type="title"/>
          </p:nvPr>
        </p:nvSpPr>
        <p:spPr/>
        <p:txBody>
          <a:bodyPr>
            <a:normAutofit/>
          </a:bodyPr>
          <a:lstStyle/>
          <a:p>
            <a:r>
              <a:rPr lang="en-US" dirty="0"/>
              <a:t>Fact </a:t>
            </a:r>
            <a:r>
              <a:rPr lang="en-US" dirty="0" smtClean="0"/>
              <a:t>Finding </a:t>
            </a:r>
            <a:r>
              <a:rPr lang="en-US" sz="1300" dirty="0" smtClean="0"/>
              <a:t>(Cont.)</a:t>
            </a:r>
          </a:p>
        </p:txBody>
      </p:sp>
    </p:spTree>
    <p:extLst>
      <p:ext uri="{BB962C8B-B14F-4D97-AF65-F5344CB8AC3E}">
        <p14:creationId xmlns:p14="http://schemas.microsoft.com/office/powerpoint/2010/main" val="1679349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fontScale="90000"/>
          </a:bodyPr>
          <a:lstStyle/>
          <a:p>
            <a:pPr algn="ctr" eaLnBrk="1" fontAlgn="auto" hangingPunct="1">
              <a:spcAft>
                <a:spcPts val="0"/>
              </a:spcAft>
              <a:defRPr/>
            </a:pPr>
            <a:r>
              <a:rPr lang="en-US" dirty="0" smtClean="0"/>
              <a:t>Systems Analysis Phase Overview</a:t>
            </a:r>
          </a:p>
        </p:txBody>
      </p:sp>
      <p:sp>
        <p:nvSpPr>
          <p:cNvPr id="19458" name="Text Placeholder 2"/>
          <p:cNvSpPr>
            <a:spLocks noGrp="1"/>
          </p:cNvSpPr>
          <p:nvPr>
            <p:ph idx="4294967295"/>
          </p:nvPr>
        </p:nvSpPr>
        <p:spPr>
          <a:xfrm>
            <a:off x="0" y="1481138"/>
            <a:ext cx="9144000" cy="4767262"/>
          </a:xfrm>
        </p:spPr>
        <p:txBody>
          <a:bodyPr>
            <a:normAutofit/>
          </a:bodyPr>
          <a:lstStyle/>
          <a:p>
            <a:pPr eaLnBrk="1" hangingPunct="1"/>
            <a:r>
              <a:rPr lang="en-US" sz="2800" dirty="0" smtClean="0"/>
              <a:t>Systems Analysis Phase Overview</a:t>
            </a:r>
          </a:p>
          <a:p>
            <a:pPr lvl="1" eaLnBrk="1" hangingPunct="1"/>
            <a:r>
              <a:rPr lang="en-US" dirty="0" smtClean="0"/>
              <a:t>Understand the proposed project</a:t>
            </a:r>
          </a:p>
          <a:p>
            <a:pPr lvl="1" eaLnBrk="1" hangingPunct="1"/>
            <a:r>
              <a:rPr lang="en-US" dirty="0" smtClean="0"/>
              <a:t>Ensure that it supports business requirements</a:t>
            </a:r>
          </a:p>
          <a:p>
            <a:pPr lvl="1" eaLnBrk="1" hangingPunct="1"/>
            <a:r>
              <a:rPr lang="en-US" dirty="0" smtClean="0"/>
              <a:t>Build a solid foundation for system development</a:t>
            </a:r>
          </a:p>
          <a:p>
            <a:r>
              <a:rPr lang="en-US" sz="2800" dirty="0"/>
              <a:t>Systems Analysis Activities</a:t>
            </a:r>
          </a:p>
          <a:p>
            <a:pPr lvl="1"/>
            <a:r>
              <a:rPr lang="en-US" dirty="0" smtClean="0"/>
              <a:t>Requirements Modeling</a:t>
            </a:r>
          </a:p>
          <a:p>
            <a:pPr lvl="1"/>
            <a:r>
              <a:rPr lang="en-US" dirty="0" smtClean="0"/>
              <a:t>Data and Process Modeling</a:t>
            </a:r>
          </a:p>
          <a:p>
            <a:pPr lvl="1"/>
            <a:r>
              <a:rPr lang="en-US" dirty="0" smtClean="0"/>
              <a:t>Object Modeling</a:t>
            </a:r>
          </a:p>
          <a:p>
            <a:pPr lvl="1"/>
            <a:r>
              <a:rPr lang="en-US" dirty="0" smtClean="0"/>
              <a:t>Development Strategies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40</a:t>
            </a:fld>
            <a:endParaRPr lang="en-US" dirty="0"/>
          </a:p>
        </p:txBody>
      </p:sp>
      <p:sp>
        <p:nvSpPr>
          <p:cNvPr id="2" name="Title 1"/>
          <p:cNvSpPr>
            <a:spLocks noGrp="1"/>
          </p:cNvSpPr>
          <p:nvPr>
            <p:ph type="title"/>
          </p:nvPr>
        </p:nvSpPr>
        <p:spPr/>
        <p:txBody>
          <a:bodyPr rtlCol="0">
            <a:normAutofit/>
          </a:bodyPr>
          <a:lstStyle/>
          <a:p>
            <a:pPr>
              <a:defRPr/>
            </a:pPr>
            <a:r>
              <a:rPr lang="en-US" dirty="0"/>
              <a:t>Fact Finding </a:t>
            </a:r>
            <a:r>
              <a:rPr lang="en-US" sz="1300" dirty="0"/>
              <a:t>(Cont.)</a:t>
            </a:r>
            <a:endParaRPr lang="en-US" dirty="0" smtClean="0"/>
          </a:p>
        </p:txBody>
      </p:sp>
      <p:sp>
        <p:nvSpPr>
          <p:cNvPr id="8" name="Rectangle 7"/>
          <p:cNvSpPr/>
          <p:nvPr/>
        </p:nvSpPr>
        <p:spPr>
          <a:xfrm>
            <a:off x="533400" y="3733800"/>
            <a:ext cx="6567200" cy="584775"/>
          </a:xfrm>
          <a:prstGeom prst="rect">
            <a:avLst/>
          </a:prstGeom>
        </p:spPr>
        <p:txBody>
          <a:bodyPr wrap="square">
            <a:spAutoFit/>
          </a:bodyPr>
          <a:lstStyle/>
          <a:p>
            <a:r>
              <a:rPr lang="en-US" sz="1600" b="1" dirty="0"/>
              <a:t>FIGURE </a:t>
            </a:r>
            <a:r>
              <a:rPr lang="en-US" sz="1600" b="1" dirty="0" smtClean="0"/>
              <a:t>4-17 </a:t>
            </a:r>
            <a:r>
              <a:rPr lang="en-US" sz="1600" dirty="0"/>
              <a:t>Sample questions during requirements modeling as the focus shifts from the current system </a:t>
            </a:r>
            <a:r>
              <a:rPr lang="en-US" sz="1600" dirty="0" smtClean="0"/>
              <a:t>to the </a:t>
            </a:r>
            <a:r>
              <a:rPr lang="en-US" sz="1600" dirty="0"/>
              <a:t>proposed system</a:t>
            </a: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95400"/>
            <a:ext cx="8416056"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057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41</a:t>
            </a:fld>
            <a:endParaRPr lang="en-US" dirty="0"/>
          </a:p>
        </p:txBody>
      </p:sp>
      <p:sp>
        <p:nvSpPr>
          <p:cNvPr id="2" name="Title 1"/>
          <p:cNvSpPr>
            <a:spLocks noGrp="1"/>
          </p:cNvSpPr>
          <p:nvPr>
            <p:ph type="title"/>
          </p:nvPr>
        </p:nvSpPr>
        <p:spPr/>
        <p:txBody>
          <a:bodyPr rtlCol="0">
            <a:normAutofit/>
          </a:bodyPr>
          <a:lstStyle/>
          <a:p>
            <a:pPr>
              <a:defRPr/>
            </a:pPr>
            <a:r>
              <a:rPr lang="en-US" dirty="0"/>
              <a:t>Fact Finding </a:t>
            </a:r>
            <a:r>
              <a:rPr lang="en-US" sz="1300" dirty="0"/>
              <a:t>(Cont.)</a:t>
            </a:r>
            <a:endParaRPr lang="en-US" dirty="0" smtClean="0"/>
          </a:p>
        </p:txBody>
      </p:sp>
      <p:sp>
        <p:nvSpPr>
          <p:cNvPr id="8" name="Rectangle 7"/>
          <p:cNvSpPr/>
          <p:nvPr/>
        </p:nvSpPr>
        <p:spPr>
          <a:xfrm>
            <a:off x="3352800" y="5105400"/>
            <a:ext cx="5638800" cy="1077218"/>
          </a:xfrm>
          <a:prstGeom prst="rect">
            <a:avLst/>
          </a:prstGeom>
        </p:spPr>
        <p:txBody>
          <a:bodyPr wrap="square">
            <a:spAutoFit/>
          </a:bodyPr>
          <a:lstStyle/>
          <a:p>
            <a:r>
              <a:rPr lang="en-US" sz="1600" b="1" dirty="0"/>
              <a:t>FIGURE </a:t>
            </a:r>
            <a:r>
              <a:rPr lang="en-US" sz="1600" b="1" dirty="0" smtClean="0"/>
              <a:t>4-18 </a:t>
            </a:r>
            <a:r>
              <a:rPr lang="en-US" sz="1600" dirty="0"/>
              <a:t>Visible Analyst uses the Zachman Framework for Enterprise Architecture. The </a:t>
            </a:r>
            <a:r>
              <a:rPr lang="en-US" sz="1600" dirty="0" smtClean="0"/>
              <a:t>Zachman concept </a:t>
            </a:r>
            <a:r>
              <a:rPr lang="en-US" sz="1600" dirty="0"/>
              <a:t>presents traditional fact-finding questions in a systems development context</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4225" y="1371600"/>
            <a:ext cx="5819775"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a:spLocks noGrp="1"/>
          </p:cNvSpPr>
          <p:nvPr>
            <p:ph idx="1"/>
          </p:nvPr>
        </p:nvSpPr>
        <p:spPr>
          <a:xfrm>
            <a:off x="152400" y="1481328"/>
            <a:ext cx="3429000" cy="4614671"/>
          </a:xfrm>
        </p:spPr>
        <p:txBody>
          <a:bodyPr>
            <a:normAutofit fontScale="92500" lnSpcReduction="10000"/>
          </a:bodyPr>
          <a:lstStyle/>
          <a:p>
            <a:r>
              <a:rPr lang="en-US" dirty="0"/>
              <a:t>The Zachman Framework</a:t>
            </a:r>
          </a:p>
          <a:p>
            <a:pPr lvl="1"/>
            <a:r>
              <a:rPr lang="en-US" dirty="0"/>
              <a:t>Zachman Framework for Enterprise Architecture</a:t>
            </a:r>
          </a:p>
          <a:p>
            <a:pPr lvl="1"/>
            <a:r>
              <a:rPr lang="en-US" dirty="0"/>
              <a:t>Helps managers and users understand the model and assures that overall business goals translate into successful IT projects</a:t>
            </a:r>
          </a:p>
        </p:txBody>
      </p:sp>
    </p:spTree>
    <p:extLst>
      <p:ext uri="{BB962C8B-B14F-4D97-AF65-F5344CB8AC3E}">
        <p14:creationId xmlns:p14="http://schemas.microsoft.com/office/powerpoint/2010/main" val="180782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a:xfrm>
            <a:off x="457200" y="1481328"/>
            <a:ext cx="8458200" cy="4525963"/>
          </a:xfrm>
        </p:spPr>
        <p:txBody>
          <a:bodyPr>
            <a:normAutofit/>
          </a:bodyPr>
          <a:lstStyle/>
          <a:p>
            <a:r>
              <a:rPr lang="en-US" dirty="0" smtClean="0"/>
              <a:t>Step</a:t>
            </a:r>
            <a:r>
              <a:rPr lang="en-US" b="1" dirty="0" smtClean="0"/>
              <a:t> </a:t>
            </a:r>
            <a:r>
              <a:rPr lang="en-US" dirty="0" smtClean="0"/>
              <a:t>1.</a:t>
            </a:r>
            <a:r>
              <a:rPr lang="en-US" b="1" dirty="0" smtClean="0"/>
              <a:t> </a:t>
            </a:r>
            <a:r>
              <a:rPr lang="en-US" dirty="0"/>
              <a:t>Determine the people to </a:t>
            </a:r>
            <a:r>
              <a:rPr lang="en-US" dirty="0" smtClean="0"/>
              <a:t>interview</a:t>
            </a:r>
            <a:endParaRPr lang="en-US" dirty="0"/>
          </a:p>
          <a:p>
            <a:r>
              <a:rPr lang="en-US" dirty="0" smtClean="0"/>
              <a:t>Step 2</a:t>
            </a:r>
            <a:r>
              <a:rPr lang="en-US" dirty="0"/>
              <a:t>. Establish objectives for the </a:t>
            </a:r>
            <a:r>
              <a:rPr lang="en-US" dirty="0" smtClean="0"/>
              <a:t>interview</a:t>
            </a:r>
            <a:endParaRPr lang="en-US" dirty="0"/>
          </a:p>
          <a:p>
            <a:r>
              <a:rPr lang="en-US" dirty="0" smtClean="0"/>
              <a:t>Step 3</a:t>
            </a:r>
            <a:r>
              <a:rPr lang="en-US" dirty="0"/>
              <a:t>. Develop interview </a:t>
            </a:r>
            <a:r>
              <a:rPr lang="en-US" dirty="0" smtClean="0"/>
              <a:t>questions</a:t>
            </a:r>
            <a:endParaRPr lang="en-US" dirty="0"/>
          </a:p>
          <a:p>
            <a:r>
              <a:rPr lang="en-US" dirty="0" smtClean="0"/>
              <a:t>Step 4</a:t>
            </a:r>
            <a:r>
              <a:rPr lang="en-US" dirty="0"/>
              <a:t>. Prepare for the </a:t>
            </a:r>
            <a:r>
              <a:rPr lang="en-US" dirty="0" smtClean="0"/>
              <a:t>interview</a:t>
            </a:r>
            <a:endParaRPr lang="en-US" dirty="0"/>
          </a:p>
          <a:p>
            <a:r>
              <a:rPr lang="en-US" dirty="0" smtClean="0"/>
              <a:t>Step 5</a:t>
            </a:r>
            <a:r>
              <a:rPr lang="en-US" dirty="0"/>
              <a:t>. Conduct the </a:t>
            </a:r>
            <a:r>
              <a:rPr lang="en-US" dirty="0" smtClean="0"/>
              <a:t>interview</a:t>
            </a:r>
            <a:endParaRPr lang="en-US" dirty="0"/>
          </a:p>
          <a:p>
            <a:r>
              <a:rPr lang="en-US" dirty="0" smtClean="0"/>
              <a:t>Step 6</a:t>
            </a:r>
            <a:r>
              <a:rPr lang="en-US" dirty="0"/>
              <a:t>. Document the </a:t>
            </a:r>
            <a:r>
              <a:rPr lang="en-US" dirty="0" smtClean="0"/>
              <a:t>interview</a:t>
            </a:r>
            <a:endParaRPr lang="en-US" dirty="0"/>
          </a:p>
          <a:p>
            <a:r>
              <a:rPr lang="en-US" dirty="0" smtClean="0"/>
              <a:t>Step 7</a:t>
            </a:r>
            <a:r>
              <a:rPr lang="en-US" dirty="0"/>
              <a:t>. Evaluate the </a:t>
            </a:r>
            <a:r>
              <a:rPr lang="en-US" dirty="0" smtClean="0"/>
              <a:t>interview</a:t>
            </a:r>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42</a:t>
            </a:fld>
            <a:endParaRPr lang="en-US" dirty="0"/>
          </a:p>
        </p:txBody>
      </p:sp>
      <p:sp>
        <p:nvSpPr>
          <p:cNvPr id="37889" name="Title 1"/>
          <p:cNvSpPr>
            <a:spLocks noGrp="1"/>
          </p:cNvSpPr>
          <p:nvPr>
            <p:ph type="title"/>
          </p:nvPr>
        </p:nvSpPr>
        <p:spPr/>
        <p:txBody>
          <a:bodyPr/>
          <a:lstStyle/>
          <a:p>
            <a:pPr eaLnBrk="1" hangingPunct="1"/>
            <a:r>
              <a:rPr lang="en-US" dirty="0" smtClean="0"/>
              <a:t>Interviews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43</a:t>
            </a:fld>
            <a:endParaRPr lang="en-US" dirty="0"/>
          </a:p>
        </p:txBody>
      </p:sp>
      <p:sp>
        <p:nvSpPr>
          <p:cNvPr id="38913" name="Title 1"/>
          <p:cNvSpPr>
            <a:spLocks noGrp="1"/>
          </p:cNvSpPr>
          <p:nvPr>
            <p:ph type="title"/>
          </p:nvPr>
        </p:nvSpPr>
        <p:spPr/>
        <p:txBody>
          <a:bodyPr>
            <a:normAutofit/>
          </a:bodyPr>
          <a:lstStyle/>
          <a:p>
            <a:r>
              <a:rPr lang="en-US" dirty="0" smtClean="0"/>
              <a:t>Interviews </a:t>
            </a:r>
            <a:r>
              <a:rPr lang="en-US" sz="1300" dirty="0" smtClean="0"/>
              <a:t>(Cont.)</a:t>
            </a:r>
          </a:p>
        </p:txBody>
      </p:sp>
      <p:sp>
        <p:nvSpPr>
          <p:cNvPr id="8" name="Text Placeholder 2"/>
          <p:cNvSpPr>
            <a:spLocks noGrp="1"/>
          </p:cNvSpPr>
          <p:nvPr>
            <p:ph sz="half" idx="1"/>
          </p:nvPr>
        </p:nvSpPr>
        <p:spPr>
          <a:xfrm>
            <a:off x="457200" y="1481328"/>
            <a:ext cx="8458200" cy="4525963"/>
          </a:xfrm>
        </p:spPr>
        <p:txBody>
          <a:bodyPr>
            <a:normAutofit/>
          </a:bodyPr>
          <a:lstStyle/>
          <a:p>
            <a:r>
              <a:rPr lang="en-US" dirty="0" smtClean="0"/>
              <a:t>Step</a:t>
            </a:r>
            <a:r>
              <a:rPr lang="en-US" b="1" dirty="0" smtClean="0"/>
              <a:t> </a:t>
            </a:r>
            <a:r>
              <a:rPr lang="en-US" dirty="0" smtClean="0"/>
              <a:t>1</a:t>
            </a:r>
            <a:r>
              <a:rPr lang="en-US" b="1" dirty="0" smtClean="0"/>
              <a:t>: </a:t>
            </a:r>
            <a:r>
              <a:rPr lang="en-US" dirty="0"/>
              <a:t>Determine the people to </a:t>
            </a:r>
            <a:r>
              <a:rPr lang="en-US" dirty="0" smtClean="0"/>
              <a:t>interview</a:t>
            </a:r>
          </a:p>
          <a:p>
            <a:pPr lvl="1"/>
            <a:r>
              <a:rPr lang="en-US" dirty="0" smtClean="0"/>
              <a:t>Select the right people and ask the right questions</a:t>
            </a:r>
          </a:p>
          <a:p>
            <a:pPr lvl="1"/>
            <a:r>
              <a:rPr lang="en-US" dirty="0" smtClean="0"/>
              <a:t>Don’t rely on just an organization chart</a:t>
            </a:r>
          </a:p>
          <a:p>
            <a:pPr lvl="1"/>
            <a:r>
              <a:rPr lang="en-US" dirty="0" smtClean="0"/>
              <a:t>Decide on group and/or individual interviews</a:t>
            </a:r>
            <a:endParaRPr lang="en-US" dirty="0"/>
          </a:p>
          <a:p>
            <a:r>
              <a:rPr lang="en-US" dirty="0" smtClean="0"/>
              <a:t>Step 2</a:t>
            </a:r>
            <a:r>
              <a:rPr lang="en-US" dirty="0"/>
              <a:t>. Establish objectives for the </a:t>
            </a:r>
            <a:r>
              <a:rPr lang="en-US" dirty="0" smtClean="0"/>
              <a:t>interview</a:t>
            </a:r>
          </a:p>
          <a:p>
            <a:pPr lvl="1"/>
            <a:r>
              <a:rPr lang="en-US" dirty="0" smtClean="0"/>
              <a:t>Determine the areas to be discussed</a:t>
            </a:r>
          </a:p>
          <a:p>
            <a:pPr lvl="1"/>
            <a:r>
              <a:rPr lang="en-US" dirty="0" smtClean="0"/>
              <a:t>List the facts you need to gather</a:t>
            </a:r>
          </a:p>
          <a:p>
            <a:pPr lvl="1"/>
            <a:r>
              <a:rPr lang="en-US" dirty="0" smtClean="0"/>
              <a:t>Upper management provides the big picture</a:t>
            </a:r>
          </a:p>
          <a:p>
            <a:pPr lvl="1"/>
            <a:r>
              <a:rPr lang="en-US" dirty="0" smtClean="0"/>
              <a:t>Users can give you specific details</a:t>
            </a:r>
          </a:p>
        </p:txBody>
      </p:sp>
    </p:spTree>
    <p:extLst>
      <p:ext uri="{BB962C8B-B14F-4D97-AF65-F5344CB8AC3E}">
        <p14:creationId xmlns:p14="http://schemas.microsoft.com/office/powerpoint/2010/main" val="3239663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44</a:t>
            </a:fld>
            <a:endParaRPr lang="en-US" dirty="0"/>
          </a:p>
        </p:txBody>
      </p:sp>
      <p:sp>
        <p:nvSpPr>
          <p:cNvPr id="38913" name="Title 1"/>
          <p:cNvSpPr>
            <a:spLocks noGrp="1"/>
          </p:cNvSpPr>
          <p:nvPr>
            <p:ph type="title"/>
          </p:nvPr>
        </p:nvSpPr>
        <p:spPr/>
        <p:txBody>
          <a:bodyPr>
            <a:normAutofit/>
          </a:bodyPr>
          <a:lstStyle/>
          <a:p>
            <a:r>
              <a:rPr lang="en-US" dirty="0" smtClean="0"/>
              <a:t>Interviews </a:t>
            </a:r>
            <a:r>
              <a:rPr lang="en-US" sz="1300" dirty="0" smtClean="0"/>
              <a:t>(Cont.)</a:t>
            </a:r>
          </a:p>
        </p:txBody>
      </p:sp>
      <p:sp>
        <p:nvSpPr>
          <p:cNvPr id="8" name="Text Placeholder 2"/>
          <p:cNvSpPr>
            <a:spLocks noGrp="1"/>
          </p:cNvSpPr>
          <p:nvPr>
            <p:ph sz="half" idx="1"/>
          </p:nvPr>
        </p:nvSpPr>
        <p:spPr>
          <a:xfrm>
            <a:off x="457200" y="1481328"/>
            <a:ext cx="8458200" cy="4525963"/>
          </a:xfrm>
        </p:spPr>
        <p:txBody>
          <a:bodyPr>
            <a:normAutofit fontScale="92500" lnSpcReduction="20000"/>
          </a:bodyPr>
          <a:lstStyle/>
          <a:p>
            <a:r>
              <a:rPr lang="en-US" dirty="0" smtClean="0"/>
              <a:t>Step 3</a:t>
            </a:r>
            <a:r>
              <a:rPr lang="en-US" dirty="0"/>
              <a:t>. Develop interview </a:t>
            </a:r>
            <a:r>
              <a:rPr lang="en-US" dirty="0" smtClean="0"/>
              <a:t>questions</a:t>
            </a:r>
          </a:p>
          <a:p>
            <a:pPr marL="603504" lvl="2" indent="-256032">
              <a:spcBef>
                <a:spcPts val="400"/>
              </a:spcBef>
              <a:buSzPct val="68000"/>
              <a:buFont typeface="Wingdings 3"/>
              <a:buChar char=""/>
            </a:pPr>
            <a:r>
              <a:rPr lang="en-US" dirty="0"/>
              <a:t>Decide what to ask and how to phrase the </a:t>
            </a:r>
            <a:r>
              <a:rPr lang="en-US" dirty="0" smtClean="0"/>
              <a:t>question</a:t>
            </a:r>
          </a:p>
          <a:p>
            <a:pPr marL="603504" lvl="2" indent="-256032">
              <a:spcBef>
                <a:spcPts val="400"/>
              </a:spcBef>
              <a:buSzPct val="68000"/>
              <a:buFont typeface="Wingdings 3"/>
              <a:buChar char=""/>
            </a:pPr>
            <a:r>
              <a:rPr lang="en-US" dirty="0" smtClean="0"/>
              <a:t>The same question to different people - for comparison</a:t>
            </a:r>
          </a:p>
          <a:p>
            <a:pPr marL="886968" lvl="3" indent="-256032">
              <a:spcBef>
                <a:spcPts val="400"/>
              </a:spcBef>
              <a:buSzPct val="68000"/>
              <a:buFont typeface="Wingdings 3"/>
              <a:buChar char=""/>
            </a:pPr>
            <a:r>
              <a:rPr lang="en-US" dirty="0" smtClean="0"/>
              <a:t>Open ended questions encourage spontaneous and </a:t>
            </a:r>
            <a:r>
              <a:rPr lang="en-US" dirty="0"/>
              <a:t>u</a:t>
            </a:r>
            <a:r>
              <a:rPr lang="en-US" dirty="0" smtClean="0"/>
              <a:t>nstructured responses</a:t>
            </a:r>
          </a:p>
          <a:p>
            <a:pPr lvl="3"/>
            <a:r>
              <a:rPr lang="en-US" sz="2000" dirty="0"/>
              <a:t>What are users saying about the </a:t>
            </a:r>
            <a:r>
              <a:rPr lang="en-US" sz="2000" dirty="0" smtClean="0"/>
              <a:t>new system</a:t>
            </a:r>
            <a:r>
              <a:rPr lang="en-US" sz="2000" dirty="0"/>
              <a:t>? </a:t>
            </a:r>
            <a:endParaRPr lang="en-US" sz="2000" dirty="0" smtClean="0"/>
          </a:p>
          <a:p>
            <a:pPr lvl="3"/>
            <a:r>
              <a:rPr lang="en-US" sz="2000" dirty="0" smtClean="0"/>
              <a:t>How </a:t>
            </a:r>
            <a:r>
              <a:rPr lang="en-US" sz="2000" dirty="0"/>
              <a:t>is this task performed?</a:t>
            </a:r>
            <a:endParaRPr lang="en-US" dirty="0" smtClean="0"/>
          </a:p>
          <a:p>
            <a:pPr marL="886968" lvl="3" indent="-256032">
              <a:spcBef>
                <a:spcPts val="400"/>
              </a:spcBef>
              <a:buSzPct val="68000"/>
              <a:buFont typeface="Wingdings 3"/>
              <a:buChar char=""/>
            </a:pPr>
            <a:r>
              <a:rPr lang="en-US" dirty="0" smtClean="0"/>
              <a:t>Close ended questions limit the response - used to verify facts</a:t>
            </a:r>
          </a:p>
          <a:p>
            <a:pPr lvl="3"/>
            <a:r>
              <a:rPr lang="en-US" sz="2000" dirty="0"/>
              <a:t>How many personal computers do you have in this department? </a:t>
            </a:r>
            <a:endParaRPr lang="en-US" sz="2000" dirty="0" smtClean="0"/>
          </a:p>
          <a:p>
            <a:pPr lvl="3"/>
            <a:r>
              <a:rPr lang="en-US" sz="2000" dirty="0" smtClean="0"/>
              <a:t>Do you </a:t>
            </a:r>
            <a:r>
              <a:rPr lang="en-US" sz="2000" dirty="0"/>
              <a:t>review the reports before they are sent out</a:t>
            </a:r>
            <a:r>
              <a:rPr lang="en-US" sz="2000" dirty="0" smtClean="0"/>
              <a:t>?</a:t>
            </a:r>
          </a:p>
          <a:p>
            <a:pPr marL="886968" lvl="3" indent="-256032">
              <a:spcBef>
                <a:spcPts val="400"/>
              </a:spcBef>
              <a:buSzPct val="68000"/>
              <a:buFont typeface="Wingdings 3"/>
              <a:buChar char=""/>
            </a:pPr>
            <a:r>
              <a:rPr lang="en-US" dirty="0" smtClean="0"/>
              <a:t>Range of response questions </a:t>
            </a:r>
            <a:r>
              <a:rPr lang="en-US" dirty="0"/>
              <a:t>limit the response </a:t>
            </a:r>
            <a:r>
              <a:rPr lang="en-US" dirty="0" smtClean="0"/>
              <a:t>– uses a scale</a:t>
            </a:r>
            <a:endParaRPr lang="en-US" dirty="0"/>
          </a:p>
          <a:p>
            <a:pPr lvl="3"/>
            <a:r>
              <a:rPr lang="en-US" sz="2000" dirty="0" smtClean="0"/>
              <a:t>On a </a:t>
            </a:r>
            <a:r>
              <a:rPr lang="en-US" sz="2000" dirty="0"/>
              <a:t>scale of 1 to 10, with 1 the lowest and 10 the highest, how effective was your training?</a:t>
            </a:r>
          </a:p>
          <a:p>
            <a:pPr lvl="3"/>
            <a:r>
              <a:rPr lang="en-US" sz="2000" dirty="0"/>
              <a:t>How would you rate the severity of the problem: low, medium, or high?</a:t>
            </a:r>
            <a:endParaRPr lang="en-US" dirty="0"/>
          </a:p>
        </p:txBody>
      </p:sp>
    </p:spTree>
    <p:extLst>
      <p:ext uri="{BB962C8B-B14F-4D97-AF65-F5344CB8AC3E}">
        <p14:creationId xmlns:p14="http://schemas.microsoft.com/office/powerpoint/2010/main" val="4227182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45</a:t>
            </a:fld>
            <a:endParaRPr lang="en-US" dirty="0"/>
          </a:p>
        </p:txBody>
      </p:sp>
      <p:sp>
        <p:nvSpPr>
          <p:cNvPr id="38913" name="Title 1"/>
          <p:cNvSpPr>
            <a:spLocks noGrp="1"/>
          </p:cNvSpPr>
          <p:nvPr>
            <p:ph type="title"/>
          </p:nvPr>
        </p:nvSpPr>
        <p:spPr/>
        <p:txBody>
          <a:bodyPr>
            <a:normAutofit/>
          </a:bodyPr>
          <a:lstStyle/>
          <a:p>
            <a:r>
              <a:rPr lang="en-US" dirty="0" smtClean="0"/>
              <a:t>Interviews </a:t>
            </a:r>
            <a:r>
              <a:rPr lang="en-US" sz="1300" dirty="0" smtClean="0"/>
              <a:t>(Cont.)</a:t>
            </a:r>
          </a:p>
        </p:txBody>
      </p:sp>
      <p:sp>
        <p:nvSpPr>
          <p:cNvPr id="8" name="Text Placeholder 2"/>
          <p:cNvSpPr>
            <a:spLocks noGrp="1"/>
          </p:cNvSpPr>
          <p:nvPr>
            <p:ph sz="half" idx="1"/>
          </p:nvPr>
        </p:nvSpPr>
        <p:spPr>
          <a:xfrm>
            <a:off x="457200" y="1481328"/>
            <a:ext cx="8458200" cy="4525963"/>
          </a:xfrm>
        </p:spPr>
        <p:txBody>
          <a:bodyPr>
            <a:normAutofit/>
          </a:bodyPr>
          <a:lstStyle/>
          <a:p>
            <a:r>
              <a:rPr lang="en-US" dirty="0" smtClean="0"/>
              <a:t>Step 4</a:t>
            </a:r>
            <a:r>
              <a:rPr lang="en-US" dirty="0"/>
              <a:t>. Prepare for the </a:t>
            </a:r>
            <a:r>
              <a:rPr lang="en-US" dirty="0" smtClean="0"/>
              <a:t>interview</a:t>
            </a:r>
          </a:p>
          <a:p>
            <a:pPr lvl="1"/>
            <a:r>
              <a:rPr lang="en-US" dirty="0"/>
              <a:t>Careful preparation is essential because an interview is an important meeting and not just a casual chat</a:t>
            </a:r>
          </a:p>
          <a:p>
            <a:pPr lvl="1"/>
            <a:r>
              <a:rPr lang="en-US" dirty="0"/>
              <a:t>Limit the interview to no more than one </a:t>
            </a:r>
            <a:r>
              <a:rPr lang="en-US" dirty="0" smtClean="0"/>
              <a:t>hour</a:t>
            </a:r>
          </a:p>
          <a:p>
            <a:pPr lvl="1"/>
            <a:r>
              <a:rPr lang="en-US" dirty="0" smtClean="0"/>
              <a:t>Verify time, place, length, and topics via e-mail</a:t>
            </a:r>
            <a:endParaRPr lang="en-US" dirty="0"/>
          </a:p>
          <a:p>
            <a:pPr lvl="1"/>
            <a:r>
              <a:rPr lang="en-US" dirty="0"/>
              <a:t>Ask the interviewee to have samples </a:t>
            </a:r>
            <a:r>
              <a:rPr lang="en-US" dirty="0" smtClean="0"/>
              <a:t>available</a:t>
            </a:r>
            <a:endParaRPr lang="en-US" dirty="0"/>
          </a:p>
        </p:txBody>
      </p:sp>
    </p:spTree>
    <p:extLst>
      <p:ext uri="{BB962C8B-B14F-4D97-AF65-F5344CB8AC3E}">
        <p14:creationId xmlns:p14="http://schemas.microsoft.com/office/powerpoint/2010/main" val="3095801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46</a:t>
            </a:fld>
            <a:endParaRPr lang="en-US" dirty="0"/>
          </a:p>
        </p:txBody>
      </p:sp>
      <p:sp>
        <p:nvSpPr>
          <p:cNvPr id="38913" name="Title 1"/>
          <p:cNvSpPr>
            <a:spLocks noGrp="1"/>
          </p:cNvSpPr>
          <p:nvPr>
            <p:ph type="title"/>
          </p:nvPr>
        </p:nvSpPr>
        <p:spPr/>
        <p:txBody>
          <a:bodyPr>
            <a:normAutofit/>
          </a:bodyPr>
          <a:lstStyle/>
          <a:p>
            <a:r>
              <a:rPr lang="en-US" dirty="0" smtClean="0"/>
              <a:t>Interviews </a:t>
            </a:r>
            <a:r>
              <a:rPr lang="en-US" sz="1300" dirty="0" smtClean="0"/>
              <a:t>(Cont.)</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143000"/>
            <a:ext cx="6858000" cy="494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0" y="6044625"/>
            <a:ext cx="4724400" cy="584775"/>
          </a:xfrm>
          <a:prstGeom prst="rect">
            <a:avLst/>
          </a:prstGeom>
        </p:spPr>
        <p:txBody>
          <a:bodyPr wrap="square">
            <a:spAutoFit/>
          </a:bodyPr>
          <a:lstStyle/>
          <a:p>
            <a:r>
              <a:rPr lang="en-US" sz="1600" b="1" dirty="0"/>
              <a:t>FIGURE </a:t>
            </a:r>
            <a:r>
              <a:rPr lang="en-US" sz="1600" b="1" dirty="0" smtClean="0"/>
              <a:t>4-20  </a:t>
            </a:r>
            <a:r>
              <a:rPr lang="en-US" sz="1600" dirty="0"/>
              <a:t>Sample message to a department head about interviews</a:t>
            </a:r>
          </a:p>
        </p:txBody>
      </p:sp>
    </p:spTree>
    <p:extLst>
      <p:ext uri="{BB962C8B-B14F-4D97-AF65-F5344CB8AC3E}">
        <p14:creationId xmlns:p14="http://schemas.microsoft.com/office/powerpoint/2010/main" val="1942682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47</a:t>
            </a:fld>
            <a:endParaRPr lang="en-US" dirty="0"/>
          </a:p>
        </p:txBody>
      </p:sp>
      <p:sp>
        <p:nvSpPr>
          <p:cNvPr id="38913" name="Title 1"/>
          <p:cNvSpPr>
            <a:spLocks noGrp="1"/>
          </p:cNvSpPr>
          <p:nvPr>
            <p:ph type="title"/>
          </p:nvPr>
        </p:nvSpPr>
        <p:spPr/>
        <p:txBody>
          <a:bodyPr>
            <a:normAutofit/>
          </a:bodyPr>
          <a:lstStyle/>
          <a:p>
            <a:r>
              <a:rPr lang="en-US" dirty="0" smtClean="0"/>
              <a:t>Interviews </a:t>
            </a:r>
            <a:r>
              <a:rPr lang="en-US" sz="1300" dirty="0" smtClean="0"/>
              <a:t>(Cont.)</a:t>
            </a:r>
          </a:p>
        </p:txBody>
      </p:sp>
      <p:sp>
        <p:nvSpPr>
          <p:cNvPr id="7" name="Rectangle 6"/>
          <p:cNvSpPr/>
          <p:nvPr/>
        </p:nvSpPr>
        <p:spPr>
          <a:xfrm>
            <a:off x="3810000" y="6197025"/>
            <a:ext cx="4724400" cy="584775"/>
          </a:xfrm>
          <a:prstGeom prst="rect">
            <a:avLst/>
          </a:prstGeom>
        </p:spPr>
        <p:txBody>
          <a:bodyPr wrap="square">
            <a:spAutoFit/>
          </a:bodyPr>
          <a:lstStyle/>
          <a:p>
            <a:r>
              <a:rPr lang="en-US" sz="1600" b="1" dirty="0"/>
              <a:t>FIGURE </a:t>
            </a:r>
            <a:r>
              <a:rPr lang="en-US" sz="1600" b="1" dirty="0" smtClean="0"/>
              <a:t>4-21  </a:t>
            </a:r>
            <a:r>
              <a:rPr lang="en-US" sz="1600" dirty="0"/>
              <a:t>Sample message to confirm an interview</a:t>
            </a:r>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2786" y="1183840"/>
            <a:ext cx="6568214" cy="498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4166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48</a:t>
            </a:fld>
            <a:endParaRPr lang="en-US" dirty="0"/>
          </a:p>
        </p:txBody>
      </p:sp>
      <p:sp>
        <p:nvSpPr>
          <p:cNvPr id="38913" name="Title 1"/>
          <p:cNvSpPr>
            <a:spLocks noGrp="1"/>
          </p:cNvSpPr>
          <p:nvPr>
            <p:ph type="title"/>
          </p:nvPr>
        </p:nvSpPr>
        <p:spPr/>
        <p:txBody>
          <a:bodyPr>
            <a:normAutofit/>
          </a:bodyPr>
          <a:lstStyle/>
          <a:p>
            <a:r>
              <a:rPr lang="en-US" dirty="0" smtClean="0"/>
              <a:t>Interviews </a:t>
            </a:r>
            <a:r>
              <a:rPr lang="en-US" sz="1300" dirty="0" smtClean="0"/>
              <a:t>(Cont.)</a:t>
            </a:r>
          </a:p>
        </p:txBody>
      </p:sp>
      <p:sp>
        <p:nvSpPr>
          <p:cNvPr id="8" name="Text Placeholder 2"/>
          <p:cNvSpPr>
            <a:spLocks noGrp="1"/>
          </p:cNvSpPr>
          <p:nvPr>
            <p:ph sz="half" idx="1"/>
          </p:nvPr>
        </p:nvSpPr>
        <p:spPr>
          <a:xfrm>
            <a:off x="457200" y="1481328"/>
            <a:ext cx="8458200" cy="4525963"/>
          </a:xfrm>
        </p:spPr>
        <p:txBody>
          <a:bodyPr>
            <a:normAutofit/>
          </a:bodyPr>
          <a:lstStyle/>
          <a:p>
            <a:r>
              <a:rPr lang="en-US" dirty="0" smtClean="0"/>
              <a:t>Step 5</a:t>
            </a:r>
            <a:r>
              <a:rPr lang="en-US" dirty="0"/>
              <a:t>. Conduct the </a:t>
            </a:r>
            <a:r>
              <a:rPr lang="en-US" dirty="0" smtClean="0"/>
              <a:t>interview</a:t>
            </a:r>
          </a:p>
          <a:p>
            <a:pPr lvl="1"/>
            <a:r>
              <a:rPr lang="en-US" dirty="0"/>
              <a:t>Develop a specific plan for the meeting</a:t>
            </a:r>
          </a:p>
          <a:p>
            <a:pPr lvl="1"/>
            <a:r>
              <a:rPr lang="en-US" dirty="0"/>
              <a:t>Begin by introducing yourself, describing the project, and explaining your interview objectives</a:t>
            </a:r>
          </a:p>
          <a:p>
            <a:pPr lvl="1"/>
            <a:r>
              <a:rPr lang="en-US" dirty="0"/>
              <a:t>Engaged listening</a:t>
            </a:r>
          </a:p>
          <a:p>
            <a:pPr lvl="1"/>
            <a:r>
              <a:rPr lang="en-US" dirty="0"/>
              <a:t>Allow the person enough time to think about the question</a:t>
            </a:r>
          </a:p>
          <a:p>
            <a:pPr lvl="1"/>
            <a:r>
              <a:rPr lang="en-US" dirty="0"/>
              <a:t>After an interview,  you should summarize the session and seek a </a:t>
            </a:r>
            <a:r>
              <a:rPr lang="en-US" dirty="0" smtClean="0"/>
              <a:t>confirmation</a:t>
            </a:r>
            <a:endParaRPr lang="en-US" dirty="0"/>
          </a:p>
        </p:txBody>
      </p:sp>
    </p:spTree>
    <p:extLst>
      <p:ext uri="{BB962C8B-B14F-4D97-AF65-F5344CB8AC3E}">
        <p14:creationId xmlns:p14="http://schemas.microsoft.com/office/powerpoint/2010/main" val="4141733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49</a:t>
            </a:fld>
            <a:endParaRPr lang="en-US" dirty="0"/>
          </a:p>
        </p:txBody>
      </p:sp>
      <p:sp>
        <p:nvSpPr>
          <p:cNvPr id="38913" name="Title 1"/>
          <p:cNvSpPr>
            <a:spLocks noGrp="1"/>
          </p:cNvSpPr>
          <p:nvPr>
            <p:ph type="title"/>
          </p:nvPr>
        </p:nvSpPr>
        <p:spPr/>
        <p:txBody>
          <a:bodyPr>
            <a:normAutofit/>
          </a:bodyPr>
          <a:lstStyle/>
          <a:p>
            <a:r>
              <a:rPr lang="en-US" dirty="0" smtClean="0"/>
              <a:t>Interviews </a:t>
            </a:r>
            <a:r>
              <a:rPr lang="en-US" sz="1300" dirty="0" smtClean="0"/>
              <a:t>(Cont.)</a:t>
            </a:r>
          </a:p>
        </p:txBody>
      </p:sp>
      <p:sp>
        <p:nvSpPr>
          <p:cNvPr id="8" name="Text Placeholder 2"/>
          <p:cNvSpPr>
            <a:spLocks noGrp="1"/>
          </p:cNvSpPr>
          <p:nvPr>
            <p:ph sz="half" idx="1"/>
          </p:nvPr>
        </p:nvSpPr>
        <p:spPr>
          <a:xfrm>
            <a:off x="457200" y="1481328"/>
            <a:ext cx="8458200" cy="4525963"/>
          </a:xfrm>
        </p:spPr>
        <p:txBody>
          <a:bodyPr>
            <a:normAutofit/>
          </a:bodyPr>
          <a:lstStyle/>
          <a:p>
            <a:r>
              <a:rPr lang="en-US" dirty="0" smtClean="0"/>
              <a:t>Step 6</a:t>
            </a:r>
            <a:r>
              <a:rPr lang="en-US" dirty="0"/>
              <a:t>. Document the </a:t>
            </a:r>
            <a:r>
              <a:rPr lang="en-US" dirty="0" smtClean="0"/>
              <a:t>interview</a:t>
            </a:r>
          </a:p>
          <a:p>
            <a:pPr lvl="1">
              <a:buFont typeface="Arial" pitchFamily="34" charset="0"/>
              <a:buChar char="–"/>
              <a:defRPr/>
            </a:pPr>
            <a:r>
              <a:rPr lang="en-US" dirty="0"/>
              <a:t>Note taking should be kept to a minimum</a:t>
            </a:r>
          </a:p>
          <a:p>
            <a:pPr lvl="1">
              <a:buFont typeface="Arial" pitchFamily="34" charset="0"/>
              <a:buChar char="–"/>
              <a:defRPr/>
            </a:pPr>
            <a:r>
              <a:rPr lang="en-US" dirty="0"/>
              <a:t>After conducting the interview,  you must record the information quickly</a:t>
            </a:r>
          </a:p>
          <a:p>
            <a:pPr lvl="1">
              <a:buFont typeface="Arial" pitchFamily="34" charset="0"/>
              <a:buChar char="–"/>
              <a:defRPr/>
            </a:pPr>
            <a:r>
              <a:rPr lang="en-US" dirty="0"/>
              <a:t>After the interview, send memo to the interviewee expressing your appreciation</a:t>
            </a:r>
          </a:p>
          <a:p>
            <a:pPr lvl="1">
              <a:buFont typeface="Arial" pitchFamily="34" charset="0"/>
              <a:buChar char="–"/>
              <a:defRPr/>
            </a:pPr>
            <a:r>
              <a:rPr lang="en-US" dirty="0"/>
              <a:t>Note date, time, location, purpose of the interview, and the main points you discussed so the interviewee has a written summary and can offer additions or </a:t>
            </a:r>
            <a:r>
              <a:rPr lang="en-US" dirty="0" smtClean="0"/>
              <a:t>corrections</a:t>
            </a:r>
            <a:endParaRPr lang="en-US" dirty="0"/>
          </a:p>
        </p:txBody>
      </p:sp>
    </p:spTree>
    <p:extLst>
      <p:ext uri="{BB962C8B-B14F-4D97-AF65-F5344CB8AC3E}">
        <p14:creationId xmlns:p14="http://schemas.microsoft.com/office/powerpoint/2010/main" val="382745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smtClean="0"/>
              <a:t>Systems Analysis Phase Overview  </a:t>
            </a:r>
            <a:r>
              <a:rPr lang="en-US" sz="1300" dirty="0" smtClean="0"/>
              <a:t>(Cont.)</a:t>
            </a:r>
          </a:p>
        </p:txBody>
      </p:sp>
      <p:sp>
        <p:nvSpPr>
          <p:cNvPr id="8" name="Rectangle 7"/>
          <p:cNvSpPr/>
          <p:nvPr/>
        </p:nvSpPr>
        <p:spPr>
          <a:xfrm>
            <a:off x="86323" y="4590871"/>
            <a:ext cx="3876077" cy="1200329"/>
          </a:xfrm>
          <a:prstGeom prst="rect">
            <a:avLst/>
          </a:prstGeom>
        </p:spPr>
        <p:txBody>
          <a:bodyPr wrap="square">
            <a:spAutoFit/>
          </a:bodyPr>
          <a:lstStyle/>
          <a:p>
            <a:r>
              <a:rPr lang="en-US" sz="1200" b="1" dirty="0"/>
              <a:t>FIGURE </a:t>
            </a:r>
            <a:r>
              <a:rPr lang="en-US" sz="1200" b="1" dirty="0" smtClean="0"/>
              <a:t>4-2 </a:t>
            </a:r>
            <a:r>
              <a:rPr lang="en-US" sz="1200" dirty="0"/>
              <a:t>The systems analysis phase consists of requirements modeling</a:t>
            </a:r>
            <a:r>
              <a:rPr lang="en-US" sz="1200" dirty="0" smtClean="0"/>
              <a:t>, data </a:t>
            </a:r>
            <a:r>
              <a:rPr lang="en-US" sz="1200" dirty="0"/>
              <a:t>and process modeling, object modeling, and consideration of development</a:t>
            </a:r>
          </a:p>
          <a:p>
            <a:r>
              <a:rPr lang="en-US" sz="1200" dirty="0"/>
              <a:t>strategies. Notice that the systems analysis tasks are interactive, even </a:t>
            </a:r>
            <a:r>
              <a:rPr lang="en-US" sz="1200" dirty="0" smtClean="0"/>
              <a:t>though the </a:t>
            </a:r>
            <a:r>
              <a:rPr lang="en-US" sz="1200" dirty="0"/>
              <a:t>waterfall model generally depicts sequential development</a:t>
            </a:r>
          </a:p>
        </p:txBody>
      </p:sp>
      <p:sp>
        <p:nvSpPr>
          <p:cNvPr id="11" name="Text Placeholder 2"/>
          <p:cNvSpPr>
            <a:spLocks noGrp="1"/>
          </p:cNvSpPr>
          <p:nvPr>
            <p:ph idx="1"/>
          </p:nvPr>
        </p:nvSpPr>
        <p:spPr>
          <a:xfrm>
            <a:off x="3810001" y="1295400"/>
            <a:ext cx="5105400" cy="4711891"/>
          </a:xfrm>
        </p:spPr>
        <p:txBody>
          <a:bodyPr rtlCol="0">
            <a:normAutofit fontScale="77500" lnSpcReduction="20000"/>
          </a:bodyPr>
          <a:lstStyle/>
          <a:p>
            <a:r>
              <a:rPr lang="en-US" sz="3000" dirty="0"/>
              <a:t>Requirements Modeling – </a:t>
            </a:r>
            <a:r>
              <a:rPr lang="en-US" sz="3000" dirty="0" err="1"/>
              <a:t>Ch</a:t>
            </a:r>
            <a:r>
              <a:rPr lang="en-US" sz="3000" dirty="0"/>
              <a:t> 4</a:t>
            </a:r>
          </a:p>
          <a:p>
            <a:pPr lvl="1"/>
            <a:r>
              <a:rPr lang="en-US" dirty="0"/>
              <a:t>Fact-finding to describe the current system</a:t>
            </a:r>
          </a:p>
          <a:p>
            <a:pPr lvl="1"/>
            <a:r>
              <a:rPr lang="en-US" dirty="0"/>
              <a:t>Requirements for new system</a:t>
            </a:r>
          </a:p>
          <a:p>
            <a:r>
              <a:rPr lang="en-US" sz="3000" dirty="0"/>
              <a:t>Data and Process Modeling – </a:t>
            </a:r>
            <a:br>
              <a:rPr lang="en-US" sz="3000" dirty="0"/>
            </a:br>
            <a:r>
              <a:rPr lang="en-US" sz="3000" dirty="0" err="1"/>
              <a:t>Ch</a:t>
            </a:r>
            <a:r>
              <a:rPr lang="en-US" sz="3000" dirty="0"/>
              <a:t> 5</a:t>
            </a:r>
          </a:p>
          <a:p>
            <a:pPr lvl="1"/>
            <a:r>
              <a:rPr lang="en-US" dirty="0"/>
              <a:t>Graphically represent system data and processes</a:t>
            </a:r>
          </a:p>
          <a:p>
            <a:r>
              <a:rPr lang="en-US" sz="3000" dirty="0"/>
              <a:t>Object Modeling – </a:t>
            </a:r>
            <a:r>
              <a:rPr lang="en-US" sz="3000" dirty="0" err="1"/>
              <a:t>Ch</a:t>
            </a:r>
            <a:r>
              <a:rPr lang="en-US" sz="3000" dirty="0"/>
              <a:t> 6</a:t>
            </a:r>
          </a:p>
          <a:p>
            <a:pPr lvl="1"/>
            <a:r>
              <a:rPr lang="en-US" dirty="0"/>
              <a:t>Create objects to represent things, transactions and events</a:t>
            </a:r>
          </a:p>
          <a:p>
            <a:r>
              <a:rPr lang="en-US" sz="3000" dirty="0"/>
              <a:t>Development Strategies – </a:t>
            </a:r>
            <a:r>
              <a:rPr lang="en-US" sz="3000" dirty="0" err="1"/>
              <a:t>Ch</a:t>
            </a:r>
            <a:r>
              <a:rPr lang="en-US" sz="3000" dirty="0"/>
              <a:t> 7</a:t>
            </a:r>
          </a:p>
          <a:p>
            <a:pPr lvl="1"/>
            <a:r>
              <a:rPr lang="en-US" dirty="0"/>
              <a:t>Software trends, development alternatives, outsourcing, etc.</a:t>
            </a:r>
          </a:p>
          <a:p>
            <a:pPr lvl="1"/>
            <a:endParaRPr lang="en-US" b="1"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066800"/>
            <a:ext cx="319027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50</a:t>
            </a:fld>
            <a:endParaRPr lang="en-US" dirty="0"/>
          </a:p>
        </p:txBody>
      </p:sp>
      <p:sp>
        <p:nvSpPr>
          <p:cNvPr id="38913" name="Title 1"/>
          <p:cNvSpPr>
            <a:spLocks noGrp="1"/>
          </p:cNvSpPr>
          <p:nvPr>
            <p:ph type="title"/>
          </p:nvPr>
        </p:nvSpPr>
        <p:spPr/>
        <p:txBody>
          <a:bodyPr>
            <a:normAutofit/>
          </a:bodyPr>
          <a:lstStyle/>
          <a:p>
            <a:r>
              <a:rPr lang="en-US" dirty="0" smtClean="0"/>
              <a:t>Interviews </a:t>
            </a:r>
            <a:r>
              <a:rPr lang="en-US" sz="1300" dirty="0" smtClean="0"/>
              <a:t>(Cont.)</a:t>
            </a:r>
          </a:p>
        </p:txBody>
      </p:sp>
      <p:sp>
        <p:nvSpPr>
          <p:cNvPr id="8" name="Text Placeholder 2"/>
          <p:cNvSpPr>
            <a:spLocks noGrp="1"/>
          </p:cNvSpPr>
          <p:nvPr>
            <p:ph sz="half" idx="1"/>
          </p:nvPr>
        </p:nvSpPr>
        <p:spPr>
          <a:xfrm>
            <a:off x="457200" y="1481328"/>
            <a:ext cx="8458200" cy="4525963"/>
          </a:xfrm>
        </p:spPr>
        <p:txBody>
          <a:bodyPr>
            <a:normAutofit/>
          </a:bodyPr>
          <a:lstStyle/>
          <a:p>
            <a:r>
              <a:rPr lang="en-US" dirty="0" smtClean="0"/>
              <a:t>Step 7</a:t>
            </a:r>
            <a:r>
              <a:rPr lang="en-US" dirty="0"/>
              <a:t>. Evaluate the </a:t>
            </a:r>
            <a:r>
              <a:rPr lang="en-US" dirty="0" smtClean="0"/>
              <a:t>interview</a:t>
            </a:r>
          </a:p>
          <a:p>
            <a:pPr lvl="1"/>
            <a:r>
              <a:rPr lang="en-US" dirty="0"/>
              <a:t>In addition to recording the facts obtained in an interview, try to identify any possible biases</a:t>
            </a:r>
          </a:p>
          <a:p>
            <a:r>
              <a:rPr lang="en-US" dirty="0"/>
              <a:t>Unsuccessful Interviews</a:t>
            </a:r>
          </a:p>
          <a:p>
            <a:pPr lvl="1"/>
            <a:r>
              <a:rPr lang="en-US" dirty="0"/>
              <a:t>No matter how well you prepare for interviews, some are not </a:t>
            </a:r>
            <a:r>
              <a:rPr lang="en-US" dirty="0" smtClean="0"/>
              <a:t>successful</a:t>
            </a:r>
          </a:p>
          <a:p>
            <a:pPr lvl="1"/>
            <a:r>
              <a:rPr lang="en-US" sz="2400" dirty="0"/>
              <a:t>M</a:t>
            </a:r>
            <a:r>
              <a:rPr lang="en-US" sz="2400" dirty="0" smtClean="0"/>
              <a:t>isunderstanding </a:t>
            </a:r>
            <a:r>
              <a:rPr lang="en-US" sz="2400" dirty="0"/>
              <a:t>or </a:t>
            </a:r>
            <a:r>
              <a:rPr lang="en-US" sz="2400" dirty="0" smtClean="0"/>
              <a:t>personality conflict </a:t>
            </a:r>
            <a:r>
              <a:rPr lang="en-US" sz="2400" dirty="0"/>
              <a:t>could affect the interview negatively, or the interviewee might be afraid </a:t>
            </a:r>
            <a:r>
              <a:rPr lang="en-US" sz="2400" dirty="0" smtClean="0"/>
              <a:t>that the </a:t>
            </a:r>
            <a:r>
              <a:rPr lang="en-US" sz="2400" dirty="0"/>
              <a:t>new system will eliminate or change his or her job</a:t>
            </a:r>
            <a:endParaRPr lang="en-US" dirty="0"/>
          </a:p>
          <a:p>
            <a:pPr lvl="1"/>
            <a:endParaRPr lang="en-US" dirty="0" smtClean="0"/>
          </a:p>
        </p:txBody>
      </p:sp>
    </p:spTree>
    <p:extLst>
      <p:ext uri="{BB962C8B-B14F-4D97-AF65-F5344CB8AC3E}">
        <p14:creationId xmlns:p14="http://schemas.microsoft.com/office/powerpoint/2010/main" val="1559794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686800" cy="5029200"/>
          </a:xfrm>
        </p:spPr>
        <p:txBody>
          <a:bodyPr>
            <a:normAutofit fontScale="85000" lnSpcReduction="20000"/>
          </a:bodyPr>
          <a:lstStyle/>
          <a:p>
            <a:r>
              <a:rPr lang="en-US" dirty="0" err="1"/>
              <a:t>FastPak</a:t>
            </a:r>
            <a:r>
              <a:rPr lang="en-US" dirty="0"/>
              <a:t>, the nation’s fourth-largest overnight package system, is headquartered in Los Angeles, California. </a:t>
            </a:r>
            <a:endParaRPr lang="en-US" dirty="0" smtClean="0"/>
          </a:p>
          <a:p>
            <a:r>
              <a:rPr lang="en-US" dirty="0" smtClean="0"/>
              <a:t>Jesse </a:t>
            </a:r>
            <a:r>
              <a:rPr lang="en-US" dirty="0"/>
              <a:t>Evans is a systems analyst on an IT team that is studying ways to update </a:t>
            </a:r>
            <a:r>
              <a:rPr lang="en-US" dirty="0" err="1"/>
              <a:t>FastPak’s</a:t>
            </a:r>
            <a:r>
              <a:rPr lang="en-US" dirty="0"/>
              <a:t> package tracking system. </a:t>
            </a:r>
            <a:endParaRPr lang="en-US" dirty="0" smtClean="0"/>
          </a:p>
          <a:p>
            <a:r>
              <a:rPr lang="en-US" dirty="0" smtClean="0"/>
              <a:t>Jesse </a:t>
            </a:r>
            <a:r>
              <a:rPr lang="en-US" dirty="0"/>
              <a:t>prepared well for her interview with Jason Tanya, </a:t>
            </a:r>
            <a:r>
              <a:rPr lang="en-US" dirty="0" err="1"/>
              <a:t>FastPak’s</a:t>
            </a:r>
            <a:r>
              <a:rPr lang="en-US" dirty="0"/>
              <a:t> executive vice president</a:t>
            </a:r>
            <a:r>
              <a:rPr lang="en-US"/>
              <a:t>. </a:t>
            </a:r>
            <a:endParaRPr lang="en-US" smtClean="0"/>
          </a:p>
          <a:p>
            <a:r>
              <a:rPr lang="en-US" smtClean="0"/>
              <a:t>Mr</a:t>
            </a:r>
            <a:r>
              <a:rPr lang="en-US" dirty="0"/>
              <a:t>. Tanya did not ask his assistant to hold his calls during the meeting, however. After several interruptions, Jesse tactfully suggested that she could come back another time, or perhaps that Mr. Tanya might ask his assistant to hold his calls. “No way,” he replied. “I’m a very busy man and we’ll just have to fit this in as we can, even if it takes all day.” Jesse was unprepared for his response. What are her options? Is an analyst always in control of this kind of situation? Why or why not?</a:t>
            </a:r>
          </a:p>
          <a:p>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51</a:t>
            </a:fld>
            <a:endParaRPr lang="en-US" dirty="0"/>
          </a:p>
        </p:txBody>
      </p:sp>
      <p:sp>
        <p:nvSpPr>
          <p:cNvPr id="4" name="Title 3"/>
          <p:cNvSpPr>
            <a:spLocks noGrp="1"/>
          </p:cNvSpPr>
          <p:nvPr>
            <p:ph type="title"/>
          </p:nvPr>
        </p:nvSpPr>
        <p:spPr/>
        <p:txBody>
          <a:bodyPr/>
          <a:lstStyle/>
          <a:p>
            <a:r>
              <a:rPr lang="en-US" dirty="0" smtClean="0"/>
              <a:t>Case Example</a:t>
            </a:r>
            <a:endParaRPr lang="en-US" dirty="0"/>
          </a:p>
        </p:txBody>
      </p:sp>
    </p:spTree>
    <p:extLst>
      <p:ext uri="{BB962C8B-B14F-4D97-AF65-F5344CB8AC3E}">
        <p14:creationId xmlns:p14="http://schemas.microsoft.com/office/powerpoint/2010/main" val="3446453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pPr>
              <a:buFont typeface="Arial" pitchFamily="34" charset="0"/>
              <a:buChar char="•"/>
              <a:defRPr/>
            </a:pPr>
            <a:r>
              <a:rPr lang="en-US" dirty="0"/>
              <a:t>Document </a:t>
            </a:r>
            <a:r>
              <a:rPr lang="en-US" dirty="0" smtClean="0"/>
              <a:t>Review</a:t>
            </a:r>
          </a:p>
          <a:p>
            <a:pPr lvl="1">
              <a:buFont typeface="Arial" pitchFamily="34" charset="0"/>
              <a:buChar char="•"/>
              <a:defRPr/>
            </a:pPr>
            <a:r>
              <a:rPr lang="en-US" dirty="0" smtClean="0"/>
              <a:t>Review old and current forms and documentation</a:t>
            </a:r>
            <a:endParaRPr lang="en-US" dirty="0"/>
          </a:p>
          <a:p>
            <a:pPr>
              <a:buFont typeface="Arial" pitchFamily="34" charset="0"/>
              <a:buChar char="•"/>
              <a:defRPr/>
            </a:pPr>
            <a:r>
              <a:rPr lang="en-US" dirty="0"/>
              <a:t>Observation</a:t>
            </a:r>
          </a:p>
          <a:p>
            <a:pPr lvl="1">
              <a:buFont typeface="Arial" pitchFamily="34" charset="0"/>
              <a:buChar char="–"/>
              <a:defRPr/>
            </a:pPr>
            <a:r>
              <a:rPr lang="en-US" dirty="0"/>
              <a:t>Seeing the system in action gives you additional perspective and a better understanding of the system procedures</a:t>
            </a:r>
          </a:p>
          <a:p>
            <a:pPr lvl="1">
              <a:buFont typeface="Arial" pitchFamily="34" charset="0"/>
              <a:buChar char="–"/>
              <a:defRPr/>
            </a:pPr>
            <a:r>
              <a:rPr lang="en-US" dirty="0"/>
              <a:t>Plan your observations in advance</a:t>
            </a:r>
          </a:p>
          <a:p>
            <a:pPr lvl="1">
              <a:buFont typeface="Arial" pitchFamily="34" charset="0"/>
              <a:buChar char="–"/>
              <a:defRPr/>
            </a:pPr>
            <a:r>
              <a:rPr lang="en-US" dirty="0" smtClean="0"/>
              <a:t>Consider the Hawthorne Effect Study</a:t>
            </a:r>
          </a:p>
          <a:p>
            <a:pPr lvl="2"/>
            <a:r>
              <a:rPr lang="en-US" dirty="0"/>
              <a:t>P</a:t>
            </a:r>
            <a:r>
              <a:rPr lang="en-US" dirty="0" smtClean="0"/>
              <a:t>roductivity </a:t>
            </a:r>
            <a:r>
              <a:rPr lang="en-US" dirty="0"/>
              <a:t>seemed to improve </a:t>
            </a:r>
            <a:r>
              <a:rPr lang="en-US" dirty="0" smtClean="0"/>
              <a:t>whenever workers </a:t>
            </a:r>
            <a:r>
              <a:rPr lang="en-US" dirty="0"/>
              <a:t>knew they were </a:t>
            </a:r>
            <a:r>
              <a:rPr lang="en-US" dirty="0" smtClean="0"/>
              <a:t>being observed</a:t>
            </a:r>
            <a:endParaRPr lang="en-US" dirty="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52</a:t>
            </a:fld>
            <a:endParaRPr lang="en-US" dirty="0"/>
          </a:p>
        </p:txBody>
      </p:sp>
      <p:sp>
        <p:nvSpPr>
          <p:cNvPr id="2" name="Title 1"/>
          <p:cNvSpPr>
            <a:spLocks noGrp="1"/>
          </p:cNvSpPr>
          <p:nvPr>
            <p:ph type="title"/>
          </p:nvPr>
        </p:nvSpPr>
        <p:spPr/>
        <p:txBody>
          <a:bodyPr rtlCol="0">
            <a:normAutofit/>
          </a:bodyPr>
          <a:lstStyle/>
          <a:p>
            <a:pPr>
              <a:defRPr/>
            </a:pPr>
            <a:r>
              <a:rPr lang="en-US" dirty="0" smtClean="0"/>
              <a:t>Other Fact-Finding Techniques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normAutofit/>
          </a:bodyPr>
          <a:lstStyle/>
          <a:p>
            <a:r>
              <a:rPr lang="en-US" dirty="0"/>
              <a:t>Other Fact-Finding </a:t>
            </a:r>
            <a:r>
              <a:rPr lang="en-US" dirty="0" smtClean="0"/>
              <a:t>Techniques </a:t>
            </a:r>
            <a:r>
              <a:rPr lang="en-US" sz="1300" dirty="0" smtClean="0"/>
              <a:t>(Cont</a:t>
            </a:r>
            <a:r>
              <a:rPr lang="en-US" sz="1300" dirty="0"/>
              <a:t>.)</a:t>
            </a:r>
            <a:endParaRPr lang="en-US" dirty="0" smtClean="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53</a:t>
            </a:fld>
            <a:endParaRPr lang="en-US" dirty="0"/>
          </a:p>
        </p:txBody>
      </p:sp>
      <p:sp>
        <p:nvSpPr>
          <p:cNvPr id="2" name="Content Placeholder 1"/>
          <p:cNvSpPr>
            <a:spLocks noGrp="1"/>
          </p:cNvSpPr>
          <p:nvPr>
            <p:ph sz="quarter" idx="2"/>
          </p:nvPr>
        </p:nvSpPr>
        <p:spPr>
          <a:xfrm>
            <a:off x="457200" y="1444294"/>
            <a:ext cx="8077200" cy="4499306"/>
          </a:xfrm>
        </p:spPr>
        <p:txBody>
          <a:bodyPr>
            <a:normAutofit/>
          </a:bodyPr>
          <a:lstStyle/>
          <a:p>
            <a:r>
              <a:rPr lang="en-US" sz="2800" dirty="0"/>
              <a:t>Questionnaires and </a:t>
            </a:r>
            <a:r>
              <a:rPr lang="en-US" sz="2800" dirty="0" smtClean="0"/>
              <a:t/>
            </a:r>
            <a:br>
              <a:rPr lang="en-US" sz="2800" dirty="0" smtClean="0"/>
            </a:br>
            <a:r>
              <a:rPr lang="en-US" sz="2800" dirty="0" smtClean="0"/>
              <a:t>Surveys</a:t>
            </a:r>
            <a:endParaRPr lang="en-US" sz="2800" dirty="0"/>
          </a:p>
          <a:p>
            <a:pPr lvl="1"/>
            <a:r>
              <a:rPr lang="en-US" dirty="0"/>
              <a:t>When designing a </a:t>
            </a:r>
            <a:r>
              <a:rPr lang="en-US" dirty="0" smtClean="0"/>
              <a:t/>
            </a:r>
            <a:br>
              <a:rPr lang="en-US" dirty="0" smtClean="0"/>
            </a:br>
            <a:r>
              <a:rPr lang="en-US" dirty="0" smtClean="0"/>
              <a:t>questionnaire</a:t>
            </a:r>
            <a:r>
              <a:rPr lang="en-US" dirty="0"/>
              <a:t>, the most </a:t>
            </a:r>
            <a:r>
              <a:rPr lang="en-US" dirty="0" smtClean="0"/>
              <a:t/>
            </a:r>
            <a:br>
              <a:rPr lang="en-US" dirty="0" smtClean="0"/>
            </a:br>
            <a:r>
              <a:rPr lang="en-US" dirty="0" smtClean="0"/>
              <a:t>important </a:t>
            </a:r>
            <a:r>
              <a:rPr lang="en-US" dirty="0"/>
              <a:t>rule of all is to </a:t>
            </a:r>
            <a:r>
              <a:rPr lang="en-US" dirty="0" smtClean="0"/>
              <a:t/>
            </a:r>
            <a:br>
              <a:rPr lang="en-US" dirty="0" smtClean="0"/>
            </a:br>
            <a:r>
              <a:rPr lang="en-US" dirty="0" smtClean="0"/>
              <a:t>make </a:t>
            </a:r>
            <a:r>
              <a:rPr lang="en-US" dirty="0"/>
              <a:t>sure that your </a:t>
            </a:r>
            <a:r>
              <a:rPr lang="en-US" dirty="0" smtClean="0"/>
              <a:t/>
            </a:r>
            <a:br>
              <a:rPr lang="en-US" dirty="0" smtClean="0"/>
            </a:br>
            <a:r>
              <a:rPr lang="en-US" dirty="0" smtClean="0"/>
              <a:t>questions </a:t>
            </a:r>
            <a:r>
              <a:rPr lang="en-US" dirty="0"/>
              <a:t>collect the right </a:t>
            </a:r>
            <a:r>
              <a:rPr lang="en-US" dirty="0" smtClean="0"/>
              <a:t/>
            </a:r>
            <a:br>
              <a:rPr lang="en-US" dirty="0" smtClean="0"/>
            </a:br>
            <a:r>
              <a:rPr lang="en-US" dirty="0" smtClean="0"/>
              <a:t>data </a:t>
            </a:r>
            <a:r>
              <a:rPr lang="en-US" dirty="0"/>
              <a:t>in a form that you </a:t>
            </a:r>
            <a:r>
              <a:rPr lang="en-US" dirty="0" smtClean="0"/>
              <a:t/>
            </a:r>
            <a:br>
              <a:rPr lang="en-US" dirty="0" smtClean="0"/>
            </a:br>
            <a:r>
              <a:rPr lang="en-US" dirty="0" smtClean="0"/>
              <a:t>can </a:t>
            </a:r>
            <a:r>
              <a:rPr lang="en-US" dirty="0"/>
              <a:t>use to further your </a:t>
            </a:r>
            <a:r>
              <a:rPr lang="en-US" dirty="0" smtClean="0"/>
              <a:t/>
            </a:r>
            <a:br>
              <a:rPr lang="en-US" dirty="0" smtClean="0"/>
            </a:br>
            <a:r>
              <a:rPr lang="en-US" dirty="0" smtClean="0"/>
              <a:t>fact-finding</a:t>
            </a:r>
            <a:endParaRPr lang="en-US" dirty="0"/>
          </a:p>
          <a:p>
            <a:pPr lvl="1"/>
            <a:r>
              <a:rPr lang="en-US" dirty="0"/>
              <a:t>Fill-in form</a:t>
            </a:r>
          </a:p>
          <a:p>
            <a:pPr lvl="2"/>
            <a:endParaRPr lang="en-US" sz="2000" dirty="0"/>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1143000"/>
            <a:ext cx="41243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971800" y="6044625"/>
            <a:ext cx="5867400" cy="584775"/>
          </a:xfrm>
          <a:prstGeom prst="rect">
            <a:avLst/>
          </a:prstGeom>
        </p:spPr>
        <p:txBody>
          <a:bodyPr wrap="square">
            <a:spAutoFit/>
          </a:bodyPr>
          <a:lstStyle/>
          <a:p>
            <a:r>
              <a:rPr lang="en-US" sz="1600" b="1" dirty="0"/>
              <a:t>FIGURE 4</a:t>
            </a:r>
            <a:r>
              <a:rPr lang="en-US" sz="1600" b="1" dirty="0" smtClean="0"/>
              <a:t>-23 </a:t>
            </a:r>
            <a:r>
              <a:rPr lang="en-US" sz="1600" dirty="0"/>
              <a:t>Online version of a sample questionnaire. Does it follow the </a:t>
            </a:r>
            <a:r>
              <a:rPr lang="en-US" sz="1600" dirty="0" smtClean="0"/>
              <a:t>suggested guidelines</a:t>
            </a:r>
            <a:r>
              <a:rPr lang="en-US" sz="1600" dirty="0"/>
              <a:t>?</a:t>
            </a:r>
          </a:p>
        </p:txBody>
      </p:sp>
    </p:spTree>
    <p:extLst>
      <p:ext uri="{BB962C8B-B14F-4D97-AF65-F5344CB8AC3E}">
        <p14:creationId xmlns:p14="http://schemas.microsoft.com/office/powerpoint/2010/main" val="32870294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Other Fact-Finding Techniques </a:t>
            </a:r>
            <a:r>
              <a:rPr lang="en-US" sz="1300" dirty="0"/>
              <a:t>(Cont.)</a:t>
            </a:r>
            <a:endParaRPr lang="en-US" dirty="0" smtClean="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54</a:t>
            </a:fld>
            <a:endParaRPr lang="en-US" dirty="0"/>
          </a:p>
        </p:txBody>
      </p:sp>
      <p:sp>
        <p:nvSpPr>
          <p:cNvPr id="2" name="Content Placeholder 1"/>
          <p:cNvSpPr>
            <a:spLocks noGrp="1"/>
          </p:cNvSpPr>
          <p:nvPr>
            <p:ph sz="quarter" idx="2"/>
          </p:nvPr>
        </p:nvSpPr>
        <p:spPr>
          <a:xfrm>
            <a:off x="457200" y="1444294"/>
            <a:ext cx="8382000" cy="5032706"/>
          </a:xfrm>
        </p:spPr>
        <p:txBody>
          <a:bodyPr>
            <a:normAutofit fontScale="85000" lnSpcReduction="20000"/>
          </a:bodyPr>
          <a:lstStyle/>
          <a:p>
            <a:r>
              <a:rPr lang="en-US" dirty="0" smtClean="0"/>
              <a:t>Keep </a:t>
            </a:r>
            <a:r>
              <a:rPr lang="en-US" dirty="0"/>
              <a:t>the questionnaire brief and </a:t>
            </a:r>
            <a:r>
              <a:rPr lang="en-US" dirty="0" smtClean="0"/>
              <a:t>user-friendly</a:t>
            </a:r>
            <a:endParaRPr lang="en-US" dirty="0"/>
          </a:p>
          <a:p>
            <a:r>
              <a:rPr lang="en-US" dirty="0" smtClean="0"/>
              <a:t>Provide </a:t>
            </a:r>
            <a:r>
              <a:rPr lang="en-US" dirty="0"/>
              <a:t>clear instructions that will answer all anticipated </a:t>
            </a:r>
            <a:r>
              <a:rPr lang="en-US" dirty="0" smtClean="0"/>
              <a:t>questions</a:t>
            </a:r>
            <a:endParaRPr lang="en-US" dirty="0"/>
          </a:p>
          <a:p>
            <a:r>
              <a:rPr lang="en-US" dirty="0" smtClean="0"/>
              <a:t>Arrange </a:t>
            </a:r>
            <a:r>
              <a:rPr lang="en-US" dirty="0"/>
              <a:t>the questions in a logical order, going from simple to more </a:t>
            </a:r>
            <a:r>
              <a:rPr lang="en-US" dirty="0" smtClean="0"/>
              <a:t>complex topics</a:t>
            </a:r>
            <a:endParaRPr lang="en-US" dirty="0"/>
          </a:p>
          <a:p>
            <a:r>
              <a:rPr lang="en-US" dirty="0" smtClean="0"/>
              <a:t>Phrase </a:t>
            </a:r>
            <a:r>
              <a:rPr lang="en-US" dirty="0"/>
              <a:t>questions to avoid misunderstandings; use simple terms and </a:t>
            </a:r>
            <a:r>
              <a:rPr lang="en-US" dirty="0" smtClean="0"/>
              <a:t>wording</a:t>
            </a:r>
            <a:endParaRPr lang="en-US" dirty="0"/>
          </a:p>
          <a:p>
            <a:r>
              <a:rPr lang="en-US" dirty="0" smtClean="0"/>
              <a:t>Try </a:t>
            </a:r>
            <a:r>
              <a:rPr lang="en-US" dirty="0"/>
              <a:t>not to lead the response or use questions that give clues to </a:t>
            </a:r>
            <a:r>
              <a:rPr lang="en-US" dirty="0" smtClean="0"/>
              <a:t>expected answers</a:t>
            </a:r>
            <a:endParaRPr lang="en-US" dirty="0"/>
          </a:p>
          <a:p>
            <a:r>
              <a:rPr lang="en-US" dirty="0" smtClean="0"/>
              <a:t>Limit </a:t>
            </a:r>
            <a:r>
              <a:rPr lang="en-US" dirty="0"/>
              <a:t>the use of open-ended questions that are difficult to </a:t>
            </a:r>
            <a:r>
              <a:rPr lang="en-US" dirty="0" smtClean="0"/>
              <a:t>tabulate</a:t>
            </a:r>
            <a:endParaRPr lang="en-US" dirty="0"/>
          </a:p>
          <a:p>
            <a:r>
              <a:rPr lang="en-US" dirty="0" smtClean="0"/>
              <a:t>Limit </a:t>
            </a:r>
            <a:r>
              <a:rPr lang="en-US" dirty="0"/>
              <a:t>the use of questions that can raise concerns about job security or </a:t>
            </a:r>
            <a:r>
              <a:rPr lang="en-US" dirty="0" smtClean="0"/>
              <a:t>other negative issues</a:t>
            </a:r>
            <a:endParaRPr lang="en-US" dirty="0"/>
          </a:p>
          <a:p>
            <a:r>
              <a:rPr lang="en-US" dirty="0" smtClean="0"/>
              <a:t>Include </a:t>
            </a:r>
            <a:r>
              <a:rPr lang="en-US" dirty="0"/>
              <a:t>a section at the end of </a:t>
            </a:r>
            <a:r>
              <a:rPr lang="en-US" dirty="0" smtClean="0"/>
              <a:t>the questionnaire </a:t>
            </a:r>
            <a:r>
              <a:rPr lang="en-US" dirty="0"/>
              <a:t>for general </a:t>
            </a:r>
            <a:r>
              <a:rPr lang="en-US" dirty="0" smtClean="0"/>
              <a:t>comments</a:t>
            </a:r>
            <a:endParaRPr lang="en-US" dirty="0"/>
          </a:p>
          <a:p>
            <a:r>
              <a:rPr lang="en-US" dirty="0" smtClean="0"/>
              <a:t>Test </a:t>
            </a:r>
            <a:r>
              <a:rPr lang="en-US" dirty="0"/>
              <a:t>the questionnaire </a:t>
            </a:r>
            <a:r>
              <a:rPr lang="en-US" dirty="0" smtClean="0"/>
              <a:t>whenever possible </a:t>
            </a:r>
            <a:r>
              <a:rPr lang="en-US" dirty="0"/>
              <a:t>on a small test group </a:t>
            </a:r>
            <a:r>
              <a:rPr lang="en-US" dirty="0" smtClean="0"/>
              <a:t>before finalizing </a:t>
            </a:r>
            <a:r>
              <a:rPr lang="en-US" dirty="0"/>
              <a:t>it and distributing to </a:t>
            </a:r>
            <a:r>
              <a:rPr lang="en-US" dirty="0" smtClean="0"/>
              <a:t>a large group</a:t>
            </a:r>
            <a:endParaRPr lang="en-US" dirty="0"/>
          </a:p>
        </p:txBody>
      </p:sp>
    </p:spTree>
    <p:extLst>
      <p:ext uri="{BB962C8B-B14F-4D97-AF65-F5344CB8AC3E}">
        <p14:creationId xmlns:p14="http://schemas.microsoft.com/office/powerpoint/2010/main" val="32291934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Other Fact-Finding Techniques </a:t>
            </a:r>
            <a:r>
              <a:rPr lang="en-US" sz="1300" dirty="0"/>
              <a:t>(Cont.)</a:t>
            </a:r>
            <a:endParaRPr lang="en-US" dirty="0" smtClean="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55</a:t>
            </a:fld>
            <a:endParaRPr lang="en-US" dirty="0"/>
          </a:p>
        </p:txBody>
      </p:sp>
      <p:sp>
        <p:nvSpPr>
          <p:cNvPr id="2" name="Content Placeholder 1"/>
          <p:cNvSpPr>
            <a:spLocks noGrp="1"/>
          </p:cNvSpPr>
          <p:nvPr>
            <p:ph sz="quarter" idx="2"/>
          </p:nvPr>
        </p:nvSpPr>
        <p:spPr>
          <a:xfrm>
            <a:off x="457200" y="1444294"/>
            <a:ext cx="8382000" cy="5032706"/>
          </a:xfrm>
        </p:spPr>
        <p:txBody>
          <a:bodyPr>
            <a:normAutofit/>
          </a:bodyPr>
          <a:lstStyle/>
          <a:p>
            <a:r>
              <a:rPr lang="en-US" sz="2800" dirty="0"/>
              <a:t>Sampling</a:t>
            </a:r>
          </a:p>
          <a:p>
            <a:pPr lvl="1"/>
            <a:r>
              <a:rPr lang="en-US" dirty="0"/>
              <a:t>Systematic </a:t>
            </a:r>
            <a:r>
              <a:rPr lang="en-US" dirty="0" smtClean="0"/>
              <a:t>sample</a:t>
            </a:r>
          </a:p>
          <a:p>
            <a:pPr lvl="2"/>
            <a:r>
              <a:rPr lang="en-US" dirty="0" smtClean="0"/>
              <a:t>Select </a:t>
            </a:r>
            <a:r>
              <a:rPr lang="en-US" dirty="0"/>
              <a:t>every tenth customer for review</a:t>
            </a:r>
          </a:p>
          <a:p>
            <a:pPr lvl="1"/>
            <a:r>
              <a:rPr lang="en-US" dirty="0"/>
              <a:t>Stratified </a:t>
            </a:r>
            <a:r>
              <a:rPr lang="en-US" dirty="0" smtClean="0"/>
              <a:t>sample</a:t>
            </a:r>
          </a:p>
          <a:p>
            <a:pPr lvl="2"/>
            <a:r>
              <a:rPr lang="en-US" dirty="0" smtClean="0"/>
              <a:t>Select </a:t>
            </a:r>
            <a:r>
              <a:rPr lang="en-US" dirty="0"/>
              <a:t>five customers from each of four postal codes</a:t>
            </a:r>
          </a:p>
          <a:p>
            <a:pPr lvl="1"/>
            <a:r>
              <a:rPr lang="en-US" dirty="0"/>
              <a:t>Random </a:t>
            </a:r>
            <a:r>
              <a:rPr lang="en-US" dirty="0" smtClean="0"/>
              <a:t>sample</a:t>
            </a:r>
          </a:p>
          <a:p>
            <a:pPr lvl="2"/>
            <a:r>
              <a:rPr lang="en-US" dirty="0" smtClean="0"/>
              <a:t>Any </a:t>
            </a:r>
            <a:r>
              <a:rPr lang="en-US" dirty="0"/>
              <a:t>20 customers</a:t>
            </a:r>
          </a:p>
          <a:p>
            <a:pPr lvl="1"/>
            <a:r>
              <a:rPr lang="en-US" dirty="0"/>
              <a:t>Main objective of a sample is to ensure that it represents the overall population accurately</a:t>
            </a:r>
          </a:p>
        </p:txBody>
      </p:sp>
    </p:spTree>
    <p:extLst>
      <p:ext uri="{BB962C8B-B14F-4D97-AF65-F5344CB8AC3E}">
        <p14:creationId xmlns:p14="http://schemas.microsoft.com/office/powerpoint/2010/main" val="9689009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Other Fact-Finding Techniques </a:t>
            </a:r>
            <a:r>
              <a:rPr lang="en-US" sz="1300" dirty="0"/>
              <a:t>(Cont.)</a:t>
            </a:r>
            <a:endParaRPr lang="en-US" dirty="0" smtClean="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56</a:t>
            </a:fld>
            <a:endParaRPr lang="en-US" dirty="0"/>
          </a:p>
        </p:txBody>
      </p:sp>
      <p:sp>
        <p:nvSpPr>
          <p:cNvPr id="2" name="Content Placeholder 1"/>
          <p:cNvSpPr>
            <a:spLocks noGrp="1"/>
          </p:cNvSpPr>
          <p:nvPr>
            <p:ph sz="quarter" idx="2"/>
          </p:nvPr>
        </p:nvSpPr>
        <p:spPr>
          <a:xfrm>
            <a:off x="457200" y="1444294"/>
            <a:ext cx="8382000" cy="5032706"/>
          </a:xfrm>
        </p:spPr>
        <p:txBody>
          <a:bodyPr>
            <a:normAutofit/>
          </a:bodyPr>
          <a:lstStyle/>
          <a:p>
            <a:r>
              <a:rPr lang="en-US" sz="2800" dirty="0"/>
              <a:t>Research</a:t>
            </a:r>
          </a:p>
          <a:p>
            <a:pPr lvl="1"/>
            <a:r>
              <a:rPr lang="en-US" dirty="0"/>
              <a:t>Can include the Internet, IT magazines, and books to obtain background information, technical material, and news about industry trends and developments</a:t>
            </a:r>
          </a:p>
          <a:p>
            <a:pPr lvl="1"/>
            <a:r>
              <a:rPr lang="en-US" dirty="0"/>
              <a:t>Site visit</a:t>
            </a:r>
          </a:p>
        </p:txBody>
      </p:sp>
    </p:spTree>
    <p:extLst>
      <p:ext uri="{BB962C8B-B14F-4D97-AF65-F5344CB8AC3E}">
        <p14:creationId xmlns:p14="http://schemas.microsoft.com/office/powerpoint/2010/main" val="19130863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Other Fact-Finding Techniques </a:t>
            </a:r>
            <a:r>
              <a:rPr lang="en-US" sz="1300" dirty="0"/>
              <a:t>(Cont.)</a:t>
            </a:r>
            <a:endParaRPr lang="en-US" dirty="0" smtClean="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57</a:t>
            </a:fld>
            <a:endParaRPr lang="en-US" dirty="0"/>
          </a:p>
        </p:txBody>
      </p:sp>
      <p:sp>
        <p:nvSpPr>
          <p:cNvPr id="2" name="Content Placeholder 1"/>
          <p:cNvSpPr>
            <a:spLocks noGrp="1"/>
          </p:cNvSpPr>
          <p:nvPr>
            <p:ph sz="quarter" idx="2"/>
          </p:nvPr>
        </p:nvSpPr>
        <p:spPr>
          <a:xfrm>
            <a:off x="457200" y="1444294"/>
            <a:ext cx="8382000" cy="5032706"/>
          </a:xfrm>
        </p:spPr>
        <p:txBody>
          <a:bodyPr>
            <a:normAutofit/>
          </a:bodyPr>
          <a:lstStyle/>
          <a:p>
            <a:r>
              <a:rPr lang="en-US" sz="2800" dirty="0"/>
              <a:t>Interviews versus Questionnaires</a:t>
            </a:r>
          </a:p>
          <a:p>
            <a:pPr lvl="1"/>
            <a:r>
              <a:rPr lang="en-US" dirty="0"/>
              <a:t>Interview is more familiar and personal</a:t>
            </a:r>
          </a:p>
          <a:p>
            <a:pPr lvl="1"/>
            <a:r>
              <a:rPr lang="en-US" dirty="0"/>
              <a:t>Questionnaire gives many people the opportunity to provide input and suggestions</a:t>
            </a:r>
          </a:p>
          <a:p>
            <a:pPr lvl="1"/>
            <a:r>
              <a:rPr lang="en-US" dirty="0"/>
              <a:t>Brainstorming</a:t>
            </a:r>
          </a:p>
          <a:p>
            <a:pPr lvl="1"/>
            <a:r>
              <a:rPr lang="en-US" dirty="0"/>
              <a:t>Structured brainstorming</a:t>
            </a:r>
          </a:p>
          <a:p>
            <a:pPr lvl="1"/>
            <a:r>
              <a:rPr lang="en-US" dirty="0"/>
              <a:t>Unstructured brainstorming</a:t>
            </a:r>
          </a:p>
        </p:txBody>
      </p:sp>
    </p:spTree>
    <p:extLst>
      <p:ext uri="{BB962C8B-B14F-4D97-AF65-F5344CB8AC3E}">
        <p14:creationId xmlns:p14="http://schemas.microsoft.com/office/powerpoint/2010/main" val="34142125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r>
              <a:rPr lang="en-US" dirty="0"/>
              <a:t>The Need for Recording the Facts</a:t>
            </a:r>
          </a:p>
          <a:p>
            <a:pPr lvl="1"/>
            <a:r>
              <a:rPr lang="en-US" dirty="0"/>
              <a:t>Record information as soon as you obtain it</a:t>
            </a:r>
          </a:p>
          <a:p>
            <a:pPr lvl="1"/>
            <a:r>
              <a:rPr lang="en-US" dirty="0"/>
              <a:t>Use the simplest recording method</a:t>
            </a:r>
          </a:p>
          <a:p>
            <a:pPr lvl="1"/>
            <a:r>
              <a:rPr lang="en-US" dirty="0"/>
              <a:t>Record your findings in such a way that they can be understood by someone else</a:t>
            </a:r>
          </a:p>
          <a:p>
            <a:pPr lvl="1"/>
            <a:r>
              <a:rPr lang="en-US" dirty="0"/>
              <a:t>Organize your documentation so related material is located easily</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58</a:t>
            </a:fld>
            <a:endParaRPr lang="en-US" dirty="0"/>
          </a:p>
        </p:txBody>
      </p:sp>
      <p:sp>
        <p:nvSpPr>
          <p:cNvPr id="2" name="Title 1"/>
          <p:cNvSpPr>
            <a:spLocks noGrp="1"/>
          </p:cNvSpPr>
          <p:nvPr>
            <p:ph type="title"/>
          </p:nvPr>
        </p:nvSpPr>
        <p:spPr/>
        <p:txBody>
          <a:bodyPr rtlCol="0">
            <a:normAutofit/>
          </a:bodyPr>
          <a:lstStyle/>
          <a:p>
            <a:pPr>
              <a:defRPr/>
            </a:pPr>
            <a:r>
              <a:rPr lang="en-US" dirty="0" smtClean="0"/>
              <a:t>Documentation</a:t>
            </a:r>
          </a:p>
        </p:txBody>
      </p:sp>
    </p:spTree>
    <p:extLst>
      <p:ext uri="{BB962C8B-B14F-4D97-AF65-F5344CB8AC3E}">
        <p14:creationId xmlns:p14="http://schemas.microsoft.com/office/powerpoint/2010/main" val="34895102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228600" y="1481328"/>
            <a:ext cx="8534400" cy="4525963"/>
          </a:xfrm>
        </p:spPr>
        <p:txBody>
          <a:bodyPr>
            <a:normAutofit lnSpcReduction="10000"/>
          </a:bodyPr>
          <a:lstStyle/>
          <a:p>
            <a:r>
              <a:rPr lang="en-US" dirty="0"/>
              <a:t>Software Tools</a:t>
            </a:r>
          </a:p>
          <a:p>
            <a:pPr lvl="1"/>
            <a:r>
              <a:rPr lang="en-US" dirty="0"/>
              <a:t>CASE Tools</a:t>
            </a:r>
          </a:p>
          <a:p>
            <a:pPr lvl="1"/>
            <a:r>
              <a:rPr lang="en-US" dirty="0"/>
              <a:t>Productivity </a:t>
            </a:r>
            <a:r>
              <a:rPr lang="en-US" dirty="0" smtClean="0"/>
              <a:t/>
            </a:r>
            <a:br>
              <a:rPr lang="en-US" dirty="0" smtClean="0"/>
            </a:br>
            <a:r>
              <a:rPr lang="en-US" dirty="0" smtClean="0"/>
              <a:t>Software</a:t>
            </a:r>
            <a:endParaRPr lang="en-US" dirty="0"/>
          </a:p>
          <a:p>
            <a:pPr lvl="2"/>
            <a:r>
              <a:rPr lang="en-US" dirty="0"/>
              <a:t>Word </a:t>
            </a:r>
            <a:r>
              <a:rPr lang="en-US" dirty="0" smtClean="0"/>
              <a:t>processing</a:t>
            </a:r>
          </a:p>
          <a:p>
            <a:pPr lvl="2"/>
            <a:r>
              <a:rPr lang="en-US" dirty="0" smtClean="0"/>
              <a:t>Spreadsheets</a:t>
            </a:r>
          </a:p>
          <a:p>
            <a:pPr lvl="2"/>
            <a:r>
              <a:rPr lang="en-US" dirty="0" smtClean="0"/>
              <a:t>Database </a:t>
            </a:r>
            <a:br>
              <a:rPr lang="en-US" dirty="0" smtClean="0"/>
            </a:br>
            <a:r>
              <a:rPr lang="en-US" dirty="0" smtClean="0"/>
              <a:t>management</a:t>
            </a:r>
          </a:p>
          <a:p>
            <a:pPr lvl="2"/>
            <a:r>
              <a:rPr lang="en-US" dirty="0" smtClean="0"/>
              <a:t>Presentation </a:t>
            </a:r>
            <a:br>
              <a:rPr lang="en-US" dirty="0" smtClean="0"/>
            </a:br>
            <a:r>
              <a:rPr lang="en-US" dirty="0" smtClean="0"/>
              <a:t>graphics</a:t>
            </a:r>
            <a:r>
              <a:rPr lang="en-US" dirty="0"/>
              <a:t>, and </a:t>
            </a:r>
            <a:r>
              <a:rPr lang="en-US" dirty="0" smtClean="0"/>
              <a:t/>
            </a:r>
            <a:br>
              <a:rPr lang="en-US" dirty="0" smtClean="0"/>
            </a:br>
            <a:r>
              <a:rPr lang="en-US" dirty="0" smtClean="0"/>
              <a:t>collaborative </a:t>
            </a:r>
            <a:br>
              <a:rPr lang="en-US" dirty="0" smtClean="0"/>
            </a:br>
            <a:r>
              <a:rPr lang="en-US" dirty="0" smtClean="0"/>
              <a:t>software </a:t>
            </a:r>
            <a:r>
              <a:rPr lang="en-US" dirty="0"/>
              <a:t>programs</a:t>
            </a:r>
          </a:p>
          <a:p>
            <a:pPr lvl="2"/>
            <a:r>
              <a:rPr lang="en-US" dirty="0"/>
              <a:t>Histogram</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59</a:t>
            </a:fld>
            <a:endParaRPr lang="en-US" dirty="0"/>
          </a:p>
        </p:txBody>
      </p:sp>
      <p:sp>
        <p:nvSpPr>
          <p:cNvPr id="2" name="Title 1"/>
          <p:cNvSpPr>
            <a:spLocks noGrp="1"/>
          </p:cNvSpPr>
          <p:nvPr>
            <p:ph type="title"/>
          </p:nvPr>
        </p:nvSpPr>
        <p:spPr/>
        <p:txBody>
          <a:bodyPr rtlCol="0">
            <a:normAutofit/>
          </a:bodyPr>
          <a:lstStyle/>
          <a:p>
            <a:pPr>
              <a:defRPr/>
            </a:pPr>
            <a:r>
              <a:rPr lang="en-US" dirty="0" smtClean="0"/>
              <a:t>Documentation </a:t>
            </a:r>
            <a:r>
              <a:rPr lang="en-US" sz="1300" dirty="0" smtClean="0"/>
              <a:t>(Cont</a:t>
            </a:r>
            <a:r>
              <a:rPr lang="en-US" sz="1300" dirty="0"/>
              <a:t>.)</a:t>
            </a:r>
            <a:endParaRPr lang="en-US" dirty="0" smtClean="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699" y="1447800"/>
            <a:ext cx="5435301"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0" y="4724401"/>
            <a:ext cx="5029200" cy="861774"/>
          </a:xfrm>
          <a:prstGeom prst="rect">
            <a:avLst/>
          </a:prstGeom>
        </p:spPr>
        <p:txBody>
          <a:bodyPr wrap="square">
            <a:spAutoFit/>
          </a:bodyPr>
          <a:lstStyle/>
          <a:p>
            <a:r>
              <a:rPr lang="en-US" sz="1600" b="1" dirty="0"/>
              <a:t>FIGURE </a:t>
            </a:r>
            <a:r>
              <a:rPr lang="en-US" sz="1600" b="1" dirty="0" smtClean="0"/>
              <a:t>4-27 </a:t>
            </a:r>
            <a:r>
              <a:rPr lang="en-US" sz="1600" dirty="0"/>
              <a:t>This histogram displays the results from Question 2 in the questionnaire shown in</a:t>
            </a:r>
          </a:p>
          <a:p>
            <a:r>
              <a:rPr lang="fr-FR" sz="1600" dirty="0"/>
              <a:t>Figure 4-23 on page 156.</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smtClean="0"/>
              <a:t>Systems Analysis Phase Overview  </a:t>
            </a:r>
            <a:r>
              <a:rPr lang="en-US" sz="1300" dirty="0" smtClean="0"/>
              <a:t>(Cont.)</a:t>
            </a:r>
          </a:p>
        </p:txBody>
      </p:sp>
      <p:sp>
        <p:nvSpPr>
          <p:cNvPr id="11" name="Text Placeholder 2"/>
          <p:cNvSpPr>
            <a:spLocks noGrp="1"/>
          </p:cNvSpPr>
          <p:nvPr>
            <p:ph idx="1"/>
          </p:nvPr>
        </p:nvSpPr>
        <p:spPr>
          <a:xfrm>
            <a:off x="457200" y="1295400"/>
            <a:ext cx="8458201" cy="4711891"/>
          </a:xfrm>
        </p:spPr>
        <p:txBody>
          <a:bodyPr rtlCol="0">
            <a:normAutofit lnSpcReduction="10000"/>
          </a:bodyPr>
          <a:lstStyle/>
          <a:p>
            <a:r>
              <a:rPr lang="en-US" sz="2800" dirty="0" smtClean="0"/>
              <a:t>Systems Analysis Skills</a:t>
            </a:r>
          </a:p>
          <a:p>
            <a:pPr lvl="1"/>
            <a:r>
              <a:rPr lang="en-US" dirty="0" smtClean="0"/>
              <a:t>Strong analytical skills</a:t>
            </a:r>
          </a:p>
          <a:p>
            <a:pPr lvl="1"/>
            <a:r>
              <a:rPr lang="en-US" dirty="0" smtClean="0"/>
              <a:t>Interpersonal skills</a:t>
            </a:r>
          </a:p>
          <a:p>
            <a:r>
              <a:rPr lang="en-US" sz="2800" dirty="0" smtClean="0"/>
              <a:t>Team-Based Techniques: JAD, RAD, and Agile Methods</a:t>
            </a:r>
          </a:p>
          <a:p>
            <a:pPr lvl="1"/>
            <a:r>
              <a:rPr lang="en-US" dirty="0" smtClean="0"/>
              <a:t>Object is to deliver the best possible system at the lowest possible cost in the shortest possible time</a:t>
            </a:r>
          </a:p>
          <a:p>
            <a:pPr lvl="1"/>
            <a:r>
              <a:rPr lang="en-US" dirty="0" smtClean="0"/>
              <a:t>Joint application development brings users into the design process</a:t>
            </a:r>
          </a:p>
          <a:p>
            <a:pPr lvl="1"/>
            <a:r>
              <a:rPr lang="en-US" dirty="0" smtClean="0"/>
              <a:t>Rapid application development uses a condensed version of the system development life cycle</a:t>
            </a:r>
          </a:p>
          <a:p>
            <a:pPr lvl="1"/>
            <a:r>
              <a:rPr lang="en-US" dirty="0" smtClean="0"/>
              <a:t>Agile methods stress intense interaction between developers and users</a:t>
            </a:r>
          </a:p>
        </p:txBody>
      </p:sp>
    </p:spTree>
    <p:extLst>
      <p:ext uri="{BB962C8B-B14F-4D97-AF65-F5344CB8AC3E}">
        <p14:creationId xmlns:p14="http://schemas.microsoft.com/office/powerpoint/2010/main" val="4185258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228600" y="1481328"/>
            <a:ext cx="8534400" cy="4525963"/>
          </a:xfrm>
        </p:spPr>
        <p:txBody>
          <a:bodyPr>
            <a:normAutofit/>
          </a:bodyPr>
          <a:lstStyle/>
          <a:p>
            <a:r>
              <a:rPr lang="en-US" dirty="0" smtClean="0"/>
              <a:t>Graphic </a:t>
            </a:r>
            <a:br>
              <a:rPr lang="en-US" dirty="0" smtClean="0"/>
            </a:br>
            <a:r>
              <a:rPr lang="en-US" dirty="0" smtClean="0"/>
              <a:t>Modeling</a:t>
            </a:r>
            <a:br>
              <a:rPr lang="en-US" dirty="0" smtClean="0"/>
            </a:br>
            <a:r>
              <a:rPr lang="en-US" dirty="0" smtClean="0"/>
              <a:t>Software</a:t>
            </a:r>
            <a:endParaRPr lang="en-US" dirty="0"/>
          </a:p>
          <a:p>
            <a:pPr lvl="1"/>
            <a:r>
              <a:rPr lang="en-US" dirty="0" smtClean="0"/>
              <a:t>Produces charts</a:t>
            </a:r>
            <a:br>
              <a:rPr lang="en-US" dirty="0" smtClean="0"/>
            </a:br>
            <a:r>
              <a:rPr lang="en-US" dirty="0" smtClean="0"/>
              <a:t>and diagrams</a:t>
            </a:r>
          </a:p>
          <a:p>
            <a:pPr lvl="1"/>
            <a:r>
              <a:rPr lang="en-US" dirty="0" smtClean="0"/>
              <a:t>MS Visio popular</a:t>
            </a:r>
            <a:endParaRPr lang="en-US"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60</a:t>
            </a:fld>
            <a:endParaRPr lang="en-US" dirty="0"/>
          </a:p>
        </p:txBody>
      </p:sp>
      <p:sp>
        <p:nvSpPr>
          <p:cNvPr id="2" name="Title 1"/>
          <p:cNvSpPr>
            <a:spLocks noGrp="1"/>
          </p:cNvSpPr>
          <p:nvPr>
            <p:ph type="title"/>
          </p:nvPr>
        </p:nvSpPr>
        <p:spPr/>
        <p:txBody>
          <a:bodyPr rtlCol="0">
            <a:normAutofit/>
          </a:bodyPr>
          <a:lstStyle/>
          <a:p>
            <a:pPr>
              <a:defRPr/>
            </a:pPr>
            <a:r>
              <a:rPr lang="en-US" dirty="0" smtClean="0"/>
              <a:t>Documentation </a:t>
            </a:r>
            <a:r>
              <a:rPr lang="en-US" sz="1300" dirty="0" smtClean="0"/>
              <a:t>(Cont</a:t>
            </a:r>
            <a:r>
              <a:rPr lang="en-US" sz="1300" dirty="0"/>
              <a:t>.)</a:t>
            </a:r>
            <a:endParaRPr lang="en-US" dirty="0" smtClean="0"/>
          </a:p>
        </p:txBody>
      </p:sp>
      <p:sp>
        <p:nvSpPr>
          <p:cNvPr id="7" name="Rectangle 6"/>
          <p:cNvSpPr/>
          <p:nvPr/>
        </p:nvSpPr>
        <p:spPr>
          <a:xfrm>
            <a:off x="3781424" y="5867400"/>
            <a:ext cx="5029200" cy="584775"/>
          </a:xfrm>
          <a:prstGeom prst="rect">
            <a:avLst/>
          </a:prstGeom>
        </p:spPr>
        <p:txBody>
          <a:bodyPr wrap="square">
            <a:spAutoFit/>
          </a:bodyPr>
          <a:lstStyle/>
          <a:p>
            <a:r>
              <a:rPr lang="en-US" sz="1600" b="1" dirty="0"/>
              <a:t>FIGURE </a:t>
            </a:r>
            <a:r>
              <a:rPr lang="en-US" sz="1600" b="1" dirty="0" smtClean="0"/>
              <a:t>4-28 </a:t>
            </a:r>
            <a:r>
              <a:rPr lang="en-US" sz="1600" dirty="0"/>
              <a:t>This Visio drawing uses drag-and-drop shapes to represent a business </a:t>
            </a:r>
            <a:r>
              <a:rPr lang="en-US" sz="1600" dirty="0" smtClean="0"/>
              <a:t>process</a:t>
            </a:r>
            <a:endParaRPr lang="en-US" sz="1600" dirty="0"/>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589" y="1143000"/>
            <a:ext cx="422432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163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r>
              <a:rPr lang="en-US" dirty="0" smtClean="0"/>
              <a:t>Personal data management software </a:t>
            </a:r>
          </a:p>
          <a:p>
            <a:pPr lvl="1"/>
            <a:r>
              <a:rPr lang="en-US" dirty="0" smtClean="0"/>
              <a:t>Microsoft Outlook  </a:t>
            </a:r>
          </a:p>
          <a:p>
            <a:pPr lvl="2"/>
            <a:r>
              <a:rPr lang="en-US" dirty="0" smtClean="0"/>
              <a:t>A personal calendar</a:t>
            </a:r>
          </a:p>
          <a:p>
            <a:pPr lvl="2"/>
            <a:r>
              <a:rPr lang="en-US" dirty="0" smtClean="0"/>
              <a:t>A to-do list with priorities and ability to check off completed items</a:t>
            </a:r>
            <a:endParaRPr lang="en-US" dirty="0"/>
          </a:p>
          <a:p>
            <a:pPr lvl="1"/>
            <a:r>
              <a:rPr lang="en-US" dirty="0" smtClean="0"/>
              <a:t>Microsoft OneNote</a:t>
            </a:r>
          </a:p>
          <a:p>
            <a:pPr lvl="2"/>
            <a:r>
              <a:rPr lang="en-US" dirty="0" smtClean="0"/>
              <a:t>Handles </a:t>
            </a:r>
            <a:r>
              <a:rPr lang="en-US" dirty="0"/>
              <a:t>many different types of input, including text, </a:t>
            </a:r>
            <a:r>
              <a:rPr lang="en-US" dirty="0" smtClean="0"/>
              <a:t>handwritten notes</a:t>
            </a:r>
            <a:r>
              <a:rPr lang="en-US" dirty="0"/>
              <a:t>, images, audio and video </a:t>
            </a:r>
            <a:r>
              <a:rPr lang="en-US" dirty="0" smtClean="0"/>
              <a:t>recordings, </a:t>
            </a:r>
            <a:r>
              <a:rPr lang="en-US" dirty="0"/>
              <a:t>Web </a:t>
            </a:r>
            <a:r>
              <a:rPr lang="en-US" dirty="0" smtClean="0"/>
              <a:t>links</a:t>
            </a:r>
            <a:endParaRPr lang="en-US" dirty="0"/>
          </a:p>
          <a:p>
            <a:pPr lvl="2"/>
            <a:r>
              <a:rPr lang="en-US" dirty="0" smtClean="0"/>
              <a:t>OneNote is </a:t>
            </a:r>
            <a:r>
              <a:rPr lang="en-US" dirty="0"/>
              <a:t>included in most versions of the Office</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61</a:t>
            </a:fld>
            <a:endParaRPr lang="en-US" dirty="0"/>
          </a:p>
        </p:txBody>
      </p:sp>
      <p:sp>
        <p:nvSpPr>
          <p:cNvPr id="2" name="Title 1"/>
          <p:cNvSpPr>
            <a:spLocks noGrp="1"/>
          </p:cNvSpPr>
          <p:nvPr>
            <p:ph type="title"/>
          </p:nvPr>
        </p:nvSpPr>
        <p:spPr/>
        <p:txBody>
          <a:bodyPr rtlCol="0">
            <a:normAutofit fontScale="90000"/>
          </a:bodyPr>
          <a:lstStyle/>
          <a:p>
            <a:pPr>
              <a:defRPr/>
            </a:pPr>
            <a:r>
              <a:rPr lang="en-US" dirty="0" smtClean="0"/>
              <a:t>Information Management Software</a:t>
            </a:r>
          </a:p>
        </p:txBody>
      </p:sp>
    </p:spTree>
    <p:extLst>
      <p:ext uri="{BB962C8B-B14F-4D97-AF65-F5344CB8AC3E}">
        <p14:creationId xmlns:p14="http://schemas.microsoft.com/office/powerpoint/2010/main" val="32440195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pPr>
              <a:lnSpc>
                <a:spcPct val="90000"/>
              </a:lnSpc>
            </a:pPr>
            <a:r>
              <a:rPr lang="en-US" dirty="0"/>
              <a:t>At the conclusion of requirements modeling, systems developers should have a clear understanding of business processes and system requirements</a:t>
            </a:r>
          </a:p>
          <a:p>
            <a:pPr>
              <a:lnSpc>
                <a:spcPct val="90000"/>
              </a:lnSpc>
            </a:pPr>
            <a:r>
              <a:rPr lang="en-US" dirty="0"/>
              <a:t>The next step is to construct a logical model of the system</a:t>
            </a:r>
          </a:p>
          <a:p>
            <a:pPr>
              <a:lnSpc>
                <a:spcPct val="90000"/>
              </a:lnSpc>
            </a:pPr>
            <a:r>
              <a:rPr lang="en-US" dirty="0"/>
              <a:t>IT professionals have differing views about systems development methodologies, and no universally accepted approach exists</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62</a:t>
            </a:fld>
            <a:endParaRPr lang="en-US" dirty="0"/>
          </a:p>
        </p:txBody>
      </p:sp>
      <p:sp>
        <p:nvSpPr>
          <p:cNvPr id="2" name="Title 1"/>
          <p:cNvSpPr>
            <a:spLocks noGrp="1"/>
          </p:cNvSpPr>
          <p:nvPr>
            <p:ph type="title"/>
          </p:nvPr>
        </p:nvSpPr>
        <p:spPr/>
        <p:txBody>
          <a:bodyPr rtlCol="0">
            <a:normAutofit/>
          </a:bodyPr>
          <a:lstStyle/>
          <a:p>
            <a:pPr>
              <a:defRPr/>
            </a:pPr>
            <a:r>
              <a:rPr lang="en-US" dirty="0" smtClean="0"/>
              <a:t>Preview of Logical Modeling</a:t>
            </a:r>
          </a:p>
        </p:txBody>
      </p:sp>
    </p:spTree>
    <p:extLst>
      <p:ext uri="{BB962C8B-B14F-4D97-AF65-F5344CB8AC3E}">
        <p14:creationId xmlns:p14="http://schemas.microsoft.com/office/powerpoint/2010/main" val="18696463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Your supervisor manages the corporate office where you work as a systems analyst. Several weeks ago, after hearing rumors of employee dissatisfaction, he asked you to create a survey for all IT employees. After the responses were returned and tabulated, he was disappointed to learn that many employees assigned low ratings to morale and management policies.</a:t>
            </a:r>
          </a:p>
          <a:p>
            <a:r>
              <a:rPr lang="en-US" dirty="0"/>
              <a:t>This morning he called you into his office and asked whether you could identify the departments that submitted the lowest ratings. No names were used on the individual survey forms. However, with a little analysis, you probably could identify the departments, because several questions were department-related</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63</a:t>
            </a:fld>
            <a:endParaRPr lang="en-US" dirty="0"/>
          </a:p>
        </p:txBody>
      </p:sp>
      <p:sp>
        <p:nvSpPr>
          <p:cNvPr id="4" name="Title 3"/>
          <p:cNvSpPr>
            <a:spLocks noGrp="1"/>
          </p:cNvSpPr>
          <p:nvPr>
            <p:ph type="title"/>
          </p:nvPr>
        </p:nvSpPr>
        <p:spPr/>
        <p:txBody>
          <a:bodyPr/>
          <a:lstStyle/>
          <a:p>
            <a:r>
              <a:rPr lang="en-US" dirty="0" smtClean="0"/>
              <a:t>Ethics Question</a:t>
            </a:r>
            <a:endParaRPr lang="en-US" dirty="0"/>
          </a:p>
        </p:txBody>
      </p:sp>
    </p:spTree>
    <p:extLst>
      <p:ext uri="{BB962C8B-B14F-4D97-AF65-F5344CB8AC3E}">
        <p14:creationId xmlns:p14="http://schemas.microsoft.com/office/powerpoint/2010/main" val="2686760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Now you are not sure how to respond. The expectation was that the survey would be anonymous. </a:t>
            </a:r>
            <a:endParaRPr lang="en-US" dirty="0" smtClean="0"/>
          </a:p>
          <a:p>
            <a:pPr lvl="1"/>
            <a:r>
              <a:rPr lang="en-US" dirty="0" smtClean="0"/>
              <a:t>Even </a:t>
            </a:r>
            <a:r>
              <a:rPr lang="en-US" dirty="0"/>
              <a:t>though no individuals would be identified, would it be ethical to reveal which departments sent in the low ratings? </a:t>
            </a:r>
            <a:endParaRPr lang="en-US" dirty="0" smtClean="0"/>
          </a:p>
          <a:p>
            <a:pPr lvl="1"/>
            <a:r>
              <a:rPr lang="en-US" dirty="0" smtClean="0"/>
              <a:t>Why </a:t>
            </a:r>
            <a:r>
              <a:rPr lang="en-US" dirty="0"/>
              <a:t>would your supervisor want this information</a:t>
            </a:r>
            <a:r>
              <a:rPr lang="en-US" dirty="0" smtClean="0"/>
              <a:t>?</a:t>
            </a:r>
          </a:p>
          <a:p>
            <a:pPr lvl="1"/>
            <a:r>
              <a:rPr lang="en-US" dirty="0" smtClean="0"/>
              <a:t>Does this violate anonymity?</a:t>
            </a:r>
            <a:endParaRPr lang="en-US" dirty="0"/>
          </a:p>
          <a:p>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64</a:t>
            </a:fld>
            <a:endParaRPr lang="en-US" dirty="0"/>
          </a:p>
        </p:txBody>
      </p:sp>
      <p:sp>
        <p:nvSpPr>
          <p:cNvPr id="4" name="Title 3"/>
          <p:cNvSpPr>
            <a:spLocks noGrp="1"/>
          </p:cNvSpPr>
          <p:nvPr>
            <p:ph type="title"/>
          </p:nvPr>
        </p:nvSpPr>
        <p:spPr/>
        <p:txBody>
          <a:bodyPr/>
          <a:lstStyle/>
          <a:p>
            <a:r>
              <a:rPr lang="en-US" dirty="0" smtClean="0"/>
              <a:t>Ethics cont’d</a:t>
            </a:r>
            <a:endParaRPr lang="en-US" dirty="0"/>
          </a:p>
        </p:txBody>
      </p:sp>
    </p:spTree>
    <p:extLst>
      <p:ext uri="{BB962C8B-B14F-4D97-AF65-F5344CB8AC3E}">
        <p14:creationId xmlns:p14="http://schemas.microsoft.com/office/powerpoint/2010/main" val="39373345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65</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0" y="1481138"/>
            <a:ext cx="8839200" cy="4525962"/>
          </a:xfrm>
        </p:spPr>
        <p:txBody>
          <a:bodyPr rtlCol="0">
            <a:normAutofit/>
          </a:bodyPr>
          <a:lstStyle/>
          <a:p>
            <a:r>
              <a:rPr lang="en-US" dirty="0"/>
              <a:t>The systems analysis phase includes three activities: requirements modeling, data and process modeling, and consideration of development strategies</a:t>
            </a:r>
          </a:p>
          <a:p>
            <a:r>
              <a:rPr lang="en-US" dirty="0"/>
              <a:t>The main objective is to understand the proposed project, ensure that it will support business requirements, and build a solid foundation for the systems design </a:t>
            </a:r>
            <a:r>
              <a:rPr lang="en-US" dirty="0" smtClean="0"/>
              <a:t>phase</a:t>
            </a:r>
          </a:p>
          <a:p>
            <a:r>
              <a:rPr lang="en-US" dirty="0" smtClean="0"/>
              <a:t>Popular team-based approaches include JAD, RAD, and agile methods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pPr>
              <a:buFont typeface="Arial" pitchFamily="34" charset="0"/>
              <a:buChar char="•"/>
              <a:defRPr/>
            </a:pPr>
            <a:r>
              <a:rPr lang="en-US" dirty="0"/>
              <a:t>The fact-finding process includes interviewing, document review, observation, questionnaires, sampling, and research</a:t>
            </a:r>
          </a:p>
          <a:p>
            <a:pPr>
              <a:buFont typeface="Arial" pitchFamily="34" charset="0"/>
              <a:buChar char="•"/>
              <a:defRPr/>
            </a:pPr>
            <a:r>
              <a:rPr lang="en-US" dirty="0"/>
              <a:t>Systems analysts should carefully record and document factual information as it is collected, and various software tools can help an analyst visualize and describe an information system</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66</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a:t>
            </a:r>
          </a:p>
        </p:txBody>
      </p:sp>
    </p:spTree>
    <p:extLst>
      <p:ext uri="{BB962C8B-B14F-4D97-AF65-F5344CB8AC3E}">
        <p14:creationId xmlns:p14="http://schemas.microsoft.com/office/powerpoint/2010/main" val="1615507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formal written </a:t>
            </a:r>
            <a:r>
              <a:rPr lang="en-US" dirty="0" smtClean="0"/>
              <a:t>document</a:t>
            </a:r>
          </a:p>
          <a:p>
            <a:r>
              <a:rPr lang="en-US" dirty="0" smtClean="0"/>
              <a:t>Explains why the project is needed</a:t>
            </a:r>
            <a:endParaRPr lang="en-US" dirty="0"/>
          </a:p>
          <a:p>
            <a:r>
              <a:rPr lang="en-US" dirty="0"/>
              <a:t>Spells out what the system will do</a:t>
            </a:r>
          </a:p>
          <a:p>
            <a:r>
              <a:rPr lang="en-US" dirty="0"/>
              <a:t>Forms a basis for the agreement (contract) between you and your customer</a:t>
            </a:r>
          </a:p>
          <a:p>
            <a:r>
              <a:rPr lang="en-US" dirty="0"/>
              <a:t>Gives checklist for development to </a:t>
            </a:r>
            <a:r>
              <a:rPr lang="en-US" dirty="0" smtClean="0"/>
              <a:t>follow (a formal list of requirements)</a:t>
            </a:r>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7</a:t>
            </a:fld>
            <a:endParaRPr lang="en-US" dirty="0"/>
          </a:p>
        </p:txBody>
      </p:sp>
      <p:sp>
        <p:nvSpPr>
          <p:cNvPr id="4" name="Title 3"/>
          <p:cNvSpPr>
            <a:spLocks noGrp="1"/>
          </p:cNvSpPr>
          <p:nvPr>
            <p:ph type="title"/>
          </p:nvPr>
        </p:nvSpPr>
        <p:spPr/>
        <p:txBody>
          <a:bodyPr>
            <a:normAutofit fontScale="90000"/>
          </a:bodyPr>
          <a:lstStyle/>
          <a:p>
            <a:r>
              <a:rPr lang="en-US" dirty="0"/>
              <a:t>Systems Requirement Document</a:t>
            </a:r>
          </a:p>
        </p:txBody>
      </p:sp>
    </p:spTree>
    <p:extLst>
      <p:ext uri="{BB962C8B-B14F-4D97-AF65-F5344CB8AC3E}">
        <p14:creationId xmlns:p14="http://schemas.microsoft.com/office/powerpoint/2010/main" val="66128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Customer can see if needs will be met</a:t>
            </a:r>
          </a:p>
          <a:p>
            <a:r>
              <a:rPr lang="en-US" dirty="0"/>
              <a:t>Developer can estimate effort involved</a:t>
            </a:r>
          </a:p>
          <a:p>
            <a:r>
              <a:rPr lang="en-US" dirty="0"/>
              <a:t>Basis for a project plan</a:t>
            </a:r>
          </a:p>
          <a:p>
            <a:r>
              <a:rPr lang="en-US" dirty="0"/>
              <a:t>Basis for testing application</a:t>
            </a:r>
          </a:p>
          <a:p>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8</a:t>
            </a:fld>
            <a:endParaRPr lang="en-US" dirty="0"/>
          </a:p>
        </p:txBody>
      </p:sp>
      <p:sp>
        <p:nvSpPr>
          <p:cNvPr id="4" name="Title 3"/>
          <p:cNvSpPr>
            <a:spLocks noGrp="1"/>
          </p:cNvSpPr>
          <p:nvPr>
            <p:ph type="title"/>
          </p:nvPr>
        </p:nvSpPr>
        <p:spPr/>
        <p:txBody>
          <a:bodyPr/>
          <a:lstStyle/>
          <a:p>
            <a:r>
              <a:rPr lang="en-US" dirty="0"/>
              <a:t>Benefits</a:t>
            </a:r>
          </a:p>
        </p:txBody>
      </p:sp>
    </p:spTree>
    <p:extLst>
      <p:ext uri="{BB962C8B-B14F-4D97-AF65-F5344CB8AC3E}">
        <p14:creationId xmlns:p14="http://schemas.microsoft.com/office/powerpoint/2010/main" val="235024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Yes, if any of the following are true:</a:t>
            </a:r>
          </a:p>
          <a:p>
            <a:pPr lvl="1"/>
            <a:r>
              <a:rPr lang="en-US" dirty="0"/>
              <a:t>If project will take longer than a calendar month from idea to production</a:t>
            </a:r>
            <a:br>
              <a:rPr lang="en-US" dirty="0"/>
            </a:br>
            <a:endParaRPr lang="en-US" dirty="0"/>
          </a:p>
          <a:p>
            <a:pPr lvl="1"/>
            <a:r>
              <a:rPr lang="en-US" dirty="0"/>
              <a:t>More than one person is working on the application</a:t>
            </a:r>
            <a:br>
              <a:rPr lang="en-US" dirty="0"/>
            </a:br>
            <a:endParaRPr lang="en-US" dirty="0"/>
          </a:p>
          <a:p>
            <a:pPr lvl="1"/>
            <a:r>
              <a:rPr lang="en-US" dirty="0"/>
              <a:t>More than one person or group will use the application</a:t>
            </a:r>
          </a:p>
          <a:p>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9</a:t>
            </a:fld>
            <a:endParaRPr lang="en-US" dirty="0"/>
          </a:p>
        </p:txBody>
      </p:sp>
      <p:sp>
        <p:nvSpPr>
          <p:cNvPr id="4" name="Title 3"/>
          <p:cNvSpPr>
            <a:spLocks noGrp="1"/>
          </p:cNvSpPr>
          <p:nvPr>
            <p:ph type="title"/>
          </p:nvPr>
        </p:nvSpPr>
        <p:spPr/>
        <p:txBody>
          <a:bodyPr>
            <a:normAutofit fontScale="90000"/>
          </a:bodyPr>
          <a:lstStyle/>
          <a:p>
            <a:r>
              <a:rPr lang="en-US" dirty="0"/>
              <a:t>Do I have to write a Systems Requirement Document</a:t>
            </a:r>
          </a:p>
        </p:txBody>
      </p:sp>
    </p:spTree>
    <p:extLst>
      <p:ext uri="{BB962C8B-B14F-4D97-AF65-F5344CB8AC3E}">
        <p14:creationId xmlns:p14="http://schemas.microsoft.com/office/powerpoint/2010/main" val="2646815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1362</TotalTime>
  <Words>3792</Words>
  <Application>Microsoft Office PowerPoint</Application>
  <PresentationFormat>On-screen Show (4:3)</PresentationFormat>
  <Paragraphs>536</Paragraphs>
  <Slides>66</Slides>
  <Notes>60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Concourse</vt:lpstr>
      <vt:lpstr>Systems Analysis and Design  10th Edition</vt:lpstr>
      <vt:lpstr>Chapter Objectives </vt:lpstr>
      <vt:lpstr>Chapter Objectives (Cont.)</vt:lpstr>
      <vt:lpstr>Systems Analysis Phase Overview</vt:lpstr>
      <vt:lpstr>Systems Analysis Phase Overview  (Cont.)</vt:lpstr>
      <vt:lpstr>Systems Analysis Phase Overview  (Cont.)</vt:lpstr>
      <vt:lpstr>Systems Requirement Document</vt:lpstr>
      <vt:lpstr>Benefits</vt:lpstr>
      <vt:lpstr>Do I have to write a Systems Requirement Document</vt:lpstr>
      <vt:lpstr>Joint Application Development</vt:lpstr>
      <vt:lpstr>Joint Application Development (Cont.)</vt:lpstr>
      <vt:lpstr>Joint Application Development (Cont.)</vt:lpstr>
      <vt:lpstr>Joint Application Development (Cont.)</vt:lpstr>
      <vt:lpstr>Rapid Application Development</vt:lpstr>
      <vt:lpstr>Rapid Application Development (Cont.)</vt:lpstr>
      <vt:lpstr>Rapid Application Development (Cont.)</vt:lpstr>
      <vt:lpstr>Rapid Application Development (Cont.)</vt:lpstr>
      <vt:lpstr>Rapid Application Development (Cont.)</vt:lpstr>
      <vt:lpstr>Agile Methods</vt:lpstr>
      <vt:lpstr>Agile Methods (Cont.)</vt:lpstr>
      <vt:lpstr>Agile Methods (Cont.)</vt:lpstr>
      <vt:lpstr>Agile Methods (Cont.)</vt:lpstr>
      <vt:lpstr>Modeling Tools and Techniques</vt:lpstr>
      <vt:lpstr>Modeling Tools and Techniques (Cont.)</vt:lpstr>
      <vt:lpstr>Modeling Tools and Techniques (Cont.)</vt:lpstr>
      <vt:lpstr>Modeling Tools and Techniques (Cont.)</vt:lpstr>
      <vt:lpstr>Modeling Tools and Techniques (Cont.)</vt:lpstr>
      <vt:lpstr>Modeling Tools and Techniques (Cont.)</vt:lpstr>
      <vt:lpstr>System Requirements Checklist</vt:lpstr>
      <vt:lpstr>System Requirements Checklist (Cont.)</vt:lpstr>
      <vt:lpstr>System Requirements Checklist (Cont.)</vt:lpstr>
      <vt:lpstr>System Requirements Checklist (Cont.)</vt:lpstr>
      <vt:lpstr>System Requirements Checklist (Cont.)</vt:lpstr>
      <vt:lpstr>Future Growth, Costs, and Benefits</vt:lpstr>
      <vt:lpstr>Future Growth, Costs, and Benefits (Cont.)</vt:lpstr>
      <vt:lpstr>Fact Finding</vt:lpstr>
      <vt:lpstr>Fact Finding (Cont.)</vt:lpstr>
      <vt:lpstr>Fact Finding (Cont.)</vt:lpstr>
      <vt:lpstr>Fact Finding (Cont.)</vt:lpstr>
      <vt:lpstr>Fact Finding (Cont.)</vt:lpstr>
      <vt:lpstr>Fact Finding (Cont.)</vt:lpstr>
      <vt:lpstr>Interviews</vt:lpstr>
      <vt:lpstr>Interviews (Cont.)</vt:lpstr>
      <vt:lpstr>Interviews (Cont.)</vt:lpstr>
      <vt:lpstr>Interviews (Cont.)</vt:lpstr>
      <vt:lpstr>Interviews (Cont.)</vt:lpstr>
      <vt:lpstr>Interviews (Cont.)</vt:lpstr>
      <vt:lpstr>Interviews (Cont.)</vt:lpstr>
      <vt:lpstr>Interviews (Cont.)</vt:lpstr>
      <vt:lpstr>Interviews (Cont.)</vt:lpstr>
      <vt:lpstr>Case Example</vt:lpstr>
      <vt:lpstr>Other Fact-Finding Techniques</vt:lpstr>
      <vt:lpstr>Other Fact-Finding Techniques (Cont.)</vt:lpstr>
      <vt:lpstr>Other Fact-Finding Techniques (Cont.)</vt:lpstr>
      <vt:lpstr>Other Fact-Finding Techniques (Cont.)</vt:lpstr>
      <vt:lpstr>Other Fact-Finding Techniques (Cont.)</vt:lpstr>
      <vt:lpstr>Other Fact-Finding Techniques (Cont.)</vt:lpstr>
      <vt:lpstr>Documentation</vt:lpstr>
      <vt:lpstr>Documentation (Cont.)</vt:lpstr>
      <vt:lpstr>Documentation (Cont.)</vt:lpstr>
      <vt:lpstr>Information Management Software</vt:lpstr>
      <vt:lpstr>Preview of Logical Modeling</vt:lpstr>
      <vt:lpstr>Ethics Question</vt:lpstr>
      <vt:lpstr>Ethics cont’d</vt:lpstr>
      <vt:lpstr>Chapter Summary</vt:lpstr>
      <vt:lpstr>Chapter Summary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Normal User</cp:lastModifiedBy>
  <cp:revision>137</cp:revision>
  <dcterms:created xsi:type="dcterms:W3CDTF">2009-02-03T18:32:10Z</dcterms:created>
  <dcterms:modified xsi:type="dcterms:W3CDTF">2014-10-01T21:54:28Z</dcterms:modified>
</cp:coreProperties>
</file>