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413" r:id="rId6"/>
    <p:sldId id="318" r:id="rId7"/>
    <p:sldId id="414" r:id="rId8"/>
    <p:sldId id="415" r:id="rId9"/>
    <p:sldId id="417" r:id="rId10"/>
    <p:sldId id="416" r:id="rId11"/>
    <p:sldId id="418" r:id="rId12"/>
    <p:sldId id="419" r:id="rId13"/>
    <p:sldId id="420" r:id="rId14"/>
    <p:sldId id="361" r:id="rId15"/>
    <p:sldId id="334" r:id="rId16"/>
    <p:sldId id="335" r:id="rId17"/>
    <p:sldId id="421" r:id="rId18"/>
    <p:sldId id="422" r:id="rId19"/>
    <p:sldId id="423" r:id="rId20"/>
    <p:sldId id="424" r:id="rId21"/>
    <p:sldId id="425" r:id="rId22"/>
    <p:sldId id="426" r:id="rId23"/>
    <p:sldId id="384" r:id="rId24"/>
    <p:sldId id="362" r:id="rId25"/>
    <p:sldId id="427" r:id="rId26"/>
    <p:sldId id="336" r:id="rId27"/>
    <p:sldId id="385" r:id="rId28"/>
    <p:sldId id="428" r:id="rId29"/>
    <p:sldId id="429" r:id="rId30"/>
    <p:sldId id="432" r:id="rId31"/>
    <p:sldId id="430" r:id="rId32"/>
    <p:sldId id="433" r:id="rId33"/>
    <p:sldId id="431" r:id="rId34"/>
    <p:sldId id="386" r:id="rId35"/>
    <p:sldId id="387" r:id="rId36"/>
    <p:sldId id="36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364" r:id="rId45"/>
    <p:sldId id="389" r:id="rId46"/>
    <p:sldId id="368" r:id="rId47"/>
    <p:sldId id="441" r:id="rId48"/>
    <p:sldId id="311" r:id="rId49"/>
    <p:sldId id="412" r:id="rId50"/>
    <p:sldId id="44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Data and Process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edefined Process 2"/>
          <p:cNvSpPr/>
          <p:nvPr/>
        </p:nvSpPr>
        <p:spPr>
          <a:xfrm>
            <a:off x="576262" y="1981200"/>
            <a:ext cx="7924800" cy="2819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eaLnBrk="1" hangingPunct="1"/>
            <a:r>
              <a:rPr lang="en-US" sz="2800" dirty="0"/>
              <a:t>Data </a:t>
            </a:r>
            <a:r>
              <a:rPr lang="en-US" sz="2800" dirty="0" smtClean="0"/>
              <a:t>Store </a:t>
            </a:r>
            <a:r>
              <a:rPr lang="en-US" sz="2800" dirty="0"/>
              <a:t>symbol</a:t>
            </a:r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sz="2000" dirty="0"/>
              <a:t>Represent data that the system stores </a:t>
            </a:r>
            <a:endParaRPr lang="en-US" sz="2000" dirty="0" smtClean="0"/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DFD does not show </a:t>
            </a:r>
            <a:r>
              <a:rPr lang="en-US" dirty="0" smtClean="0"/>
              <a:t>the detailed </a:t>
            </a:r>
            <a:r>
              <a:rPr lang="en-US" dirty="0"/>
              <a:t>contents of a data store — the specific structure and data elements </a:t>
            </a:r>
            <a:r>
              <a:rPr lang="en-US" dirty="0" smtClean="0"/>
              <a:t>are defined </a:t>
            </a:r>
            <a:r>
              <a:rPr lang="en-US" dirty="0"/>
              <a:t>in the data </a:t>
            </a:r>
            <a:r>
              <a:rPr lang="en-US" dirty="0" smtClean="0"/>
              <a:t>dictionary </a:t>
            </a:r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 store </a:t>
            </a:r>
            <a:r>
              <a:rPr lang="en-US" dirty="0" smtClean="0"/>
              <a:t>must be </a:t>
            </a:r>
            <a:r>
              <a:rPr lang="en-US" dirty="0"/>
              <a:t>connected to a </a:t>
            </a:r>
            <a:r>
              <a:rPr lang="en-US" dirty="0" smtClean="0"/>
              <a:t>process with </a:t>
            </a:r>
            <a:r>
              <a:rPr lang="en-US" dirty="0"/>
              <a:t>a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1447800"/>
            <a:ext cx="14478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6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44958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5-7 </a:t>
            </a:r>
            <a:r>
              <a:rPr lang="en-US" sz="1400" dirty="0"/>
              <a:t>Examples of correct uses of data store symbols in a data flow diagram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5816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800599" cy="329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5000" y="2438400"/>
            <a:ext cx="3295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5-8 </a:t>
            </a:r>
            <a:r>
              <a:rPr lang="en-US" sz="1400" dirty="0"/>
              <a:t>Examples of incorrect uses of data store symbols: Two data stores cannot </a:t>
            </a:r>
            <a:r>
              <a:rPr lang="en-US" sz="1400" dirty="0" smtClean="0"/>
              <a:t>be connected </a:t>
            </a:r>
            <a:r>
              <a:rPr lang="en-US" sz="1400" dirty="0"/>
              <a:t>by a data flow without an intervening process, and each data store should have </a:t>
            </a:r>
            <a:r>
              <a:rPr lang="en-US" sz="1400" dirty="0" smtClean="0"/>
              <a:t>an outgoing </a:t>
            </a:r>
            <a:r>
              <a:rPr lang="en-US" sz="1400" dirty="0"/>
              <a:t>and incoming data flow</a:t>
            </a:r>
          </a:p>
        </p:txBody>
      </p:sp>
    </p:spTree>
    <p:extLst>
      <p:ext uri="{BB962C8B-B14F-4D97-AF65-F5344CB8AC3E}">
        <p14:creationId xmlns:p14="http://schemas.microsoft.com/office/powerpoint/2010/main" xmlns="" val="26264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391400" y="1447800"/>
            <a:ext cx="14478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1600200"/>
            <a:ext cx="6019800" cy="3886200"/>
          </a:xfrm>
          <a:prstGeom prst="rect">
            <a:avLst/>
          </a:prstGeom>
          <a:effectLst>
            <a:outerShdw dist="38100" dir="13500000" sx="106000" sy="106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hows how </a:t>
            </a:r>
            <a:r>
              <a:rPr lang="en-US" sz="2400" dirty="0"/>
              <a:t>the system </a:t>
            </a:r>
            <a:r>
              <a:rPr lang="en-US" sz="2400" dirty="0" smtClean="0"/>
              <a:t>interfaces with the </a:t>
            </a:r>
            <a:r>
              <a:rPr lang="en-US" sz="2400" dirty="0"/>
              <a:t>outside </a:t>
            </a:r>
            <a:r>
              <a:rPr lang="en-US" sz="2400" dirty="0" smtClean="0"/>
              <a:t>world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DFD shows only </a:t>
            </a:r>
            <a:r>
              <a:rPr lang="en-US" sz="2400" dirty="0" smtClean="0"/>
              <a:t>external entities </a:t>
            </a:r>
            <a:r>
              <a:rPr lang="en-US" sz="2400" dirty="0"/>
              <a:t>that provide data to </a:t>
            </a:r>
            <a:r>
              <a:rPr lang="en-US" sz="2400" dirty="0" smtClean="0"/>
              <a:t>the system </a:t>
            </a:r>
            <a:r>
              <a:rPr lang="en-US" sz="2400" dirty="0"/>
              <a:t>or receive output </a:t>
            </a:r>
            <a:r>
              <a:rPr lang="en-US" sz="2400" dirty="0" smtClean="0"/>
              <a:t>from the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DFD entities also are called </a:t>
            </a:r>
            <a:r>
              <a:rPr lang="en-US" sz="2400" b="1" dirty="0"/>
              <a:t>terminators </a:t>
            </a:r>
            <a:r>
              <a:rPr lang="en-US" sz="2400" dirty="0"/>
              <a:t>because they are data origins or final </a:t>
            </a:r>
            <a:r>
              <a:rPr lang="en-US" sz="2400" dirty="0" smtClean="0"/>
              <a:t>destinations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entity must be connected to a </a:t>
            </a:r>
            <a:r>
              <a:rPr lang="en-US" sz="2400" dirty="0" smtClean="0"/>
              <a:t>process by </a:t>
            </a:r>
            <a:r>
              <a:rPr lang="en-US" sz="2400" dirty="0"/>
              <a:t>a data flow</a:t>
            </a:r>
          </a:p>
        </p:txBody>
      </p:sp>
    </p:spTree>
    <p:extLst>
      <p:ext uri="{BB962C8B-B14F-4D97-AF65-F5344CB8AC3E}">
        <p14:creationId xmlns:p14="http://schemas.microsoft.com/office/powerpoint/2010/main" xmlns="" val="284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500" y="5105400"/>
            <a:ext cx="3819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5-9 </a:t>
            </a:r>
            <a:r>
              <a:rPr lang="en-US" sz="1400" dirty="0"/>
              <a:t>Examples of correct uses of external entities in a data flow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2438400"/>
            <a:ext cx="32956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5-10 </a:t>
            </a:r>
            <a:r>
              <a:rPr lang="en-US" sz="1400" dirty="0"/>
              <a:t>Examples of incorrect uses of external entities. An external entity </a:t>
            </a:r>
            <a:r>
              <a:rPr lang="en-US" sz="1400" dirty="0" smtClean="0"/>
              <a:t>must be </a:t>
            </a:r>
            <a:r>
              <a:rPr lang="en-US" sz="1400" dirty="0"/>
              <a:t>connected by a data flow to a process, and not directly to a data store or to </a:t>
            </a:r>
            <a:r>
              <a:rPr lang="en-US" sz="1400" dirty="0" smtClean="0"/>
              <a:t>another external </a:t>
            </a:r>
            <a:r>
              <a:rPr lang="en-US" sz="1400" dirty="0"/>
              <a:t>entity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962400"/>
            <a:ext cx="49815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2572"/>
            <a:ext cx="4305300" cy="326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05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a Set of DFDs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/>
              <a:t>Create a graphical model of the information system based on your fact-finding results</a:t>
            </a:r>
          </a:p>
          <a:p>
            <a:pPr lvl="1"/>
            <a:r>
              <a:rPr lang="en-US" dirty="0"/>
              <a:t>First, you will review a set of guidelines for drawing </a:t>
            </a:r>
            <a:r>
              <a:rPr lang="en-US" dirty="0" smtClean="0"/>
              <a:t>DFDs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you will learn how to apply these guidelines and create a set of DFDs using a three-step process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</a:t>
            </a:r>
            <a:r>
              <a:rPr lang="en-US" dirty="0" smtClean="0"/>
              <a:t>DFDs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159" y="5517951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5-11 </a:t>
            </a:r>
            <a:r>
              <a:rPr lang="en-US" sz="1400" dirty="0"/>
              <a:t>Examples of correct and incorrect uses of data flows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6359" y="1143000"/>
            <a:ext cx="5014912" cy="5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650" y="1563448"/>
            <a:ext cx="378870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>
                <a:latin typeface="+mn-lt"/>
              </a:rPr>
              <a:t>Keep in  mind: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>
                <a:latin typeface="+mn-lt"/>
              </a:rPr>
              <a:t>All flow lines must be labeled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>
                <a:latin typeface="+mn-lt"/>
              </a:rPr>
              <a:t>Large processes can be broken down into smaller components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Guidelines for Drawing DFDs</a:t>
            </a:r>
          </a:p>
          <a:p>
            <a:pPr lvl="1"/>
            <a:r>
              <a:rPr lang="en-US" dirty="0"/>
              <a:t>Draw the context diagram so that it fits on one page</a:t>
            </a:r>
          </a:p>
          <a:p>
            <a:pPr lvl="1"/>
            <a:r>
              <a:rPr lang="en-US" dirty="0"/>
              <a:t>Use the name of the information system as the process name in the context diagram</a:t>
            </a:r>
          </a:p>
          <a:p>
            <a:pPr lvl="1"/>
            <a:r>
              <a:rPr lang="en-US" dirty="0"/>
              <a:t>Use unique names within each set of </a:t>
            </a:r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Do not cross lines</a:t>
            </a:r>
          </a:p>
          <a:p>
            <a:pPr lvl="1"/>
            <a:r>
              <a:rPr lang="en-US" dirty="0" smtClean="0"/>
              <a:t>Provide a unique name and reference number for each process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that the model is accurate, easy to understand, and meets the needs of </a:t>
            </a:r>
            <a:r>
              <a:rPr lang="en-US" dirty="0" smtClean="0"/>
              <a:t>its users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3825" y="4876800"/>
            <a:ext cx="2362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5-13 </a:t>
            </a:r>
            <a:r>
              <a:rPr lang="en-US" sz="1400" dirty="0"/>
              <a:t>Context diagram DFD for </a:t>
            </a:r>
            <a:r>
              <a:rPr lang="en-US" sz="1400" dirty="0" smtClean="0"/>
              <a:t>an 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254317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Step 1: Draw a </a:t>
            </a:r>
            <a:r>
              <a:rPr lang="en-US" dirty="0" smtClean="0"/>
              <a:t>Context Diagram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43000"/>
            <a:ext cx="5524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9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066800"/>
            <a:ext cx="56578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532382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5-16 </a:t>
            </a:r>
            <a:r>
              <a:rPr lang="en-US" sz="1400" dirty="0"/>
              <a:t>D</a:t>
            </a:r>
            <a:r>
              <a:rPr lang="en-US" sz="1400" dirty="0" smtClean="0"/>
              <a:t>iagram </a:t>
            </a:r>
            <a:r>
              <a:rPr lang="en-US" sz="1400" dirty="0"/>
              <a:t>0 </a:t>
            </a:r>
            <a:r>
              <a:rPr lang="en-US" sz="1400" dirty="0" smtClean="0"/>
              <a:t>DFD for </a:t>
            </a:r>
            <a:r>
              <a:rPr lang="en-US" sz="1400" dirty="0"/>
              <a:t>the </a:t>
            </a:r>
            <a:r>
              <a:rPr lang="en-US" sz="1400" dirty="0" smtClean="0"/>
              <a:t>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3152775" cy="4091921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Step 2: Draw a Diagram </a:t>
            </a:r>
            <a:r>
              <a:rPr lang="en-US" sz="3400" dirty="0" smtClean="0"/>
              <a:t>0 DFD</a:t>
            </a:r>
          </a:p>
          <a:p>
            <a:pPr lvl="1"/>
            <a:r>
              <a:rPr lang="en-US" sz="2900" dirty="0"/>
              <a:t>If same data flows in both directions, you can use a double-headed arrow</a:t>
            </a:r>
          </a:p>
          <a:p>
            <a:pPr lvl="1"/>
            <a:r>
              <a:rPr lang="en-US" sz="2900" dirty="0"/>
              <a:t>Diagram 0 is an exploded view of process 0</a:t>
            </a:r>
          </a:p>
          <a:p>
            <a:pPr lvl="1"/>
            <a:r>
              <a:rPr lang="en-US" sz="2900" dirty="0"/>
              <a:t>Parent diagram</a:t>
            </a:r>
          </a:p>
          <a:p>
            <a:pPr lvl="1"/>
            <a:r>
              <a:rPr lang="en-US" sz="2900" dirty="0"/>
              <a:t>Child diagram</a:t>
            </a:r>
          </a:p>
          <a:p>
            <a:pPr lvl="1"/>
            <a:r>
              <a:rPr lang="en-US" sz="2900" dirty="0"/>
              <a:t>Functional primitive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5886"/>
            <a:ext cx="6324600" cy="51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19800" y="5791200"/>
            <a:ext cx="236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5-17 </a:t>
            </a:r>
            <a:r>
              <a:rPr lang="en-US" sz="1400" dirty="0"/>
              <a:t>D</a:t>
            </a:r>
            <a:r>
              <a:rPr lang="en-US" sz="1400" dirty="0" smtClean="0"/>
              <a:t>iagram 1 DFD shows details of the FILLORDER process in  </a:t>
            </a:r>
            <a:r>
              <a:rPr lang="en-US" sz="1400" dirty="0"/>
              <a:t>the </a:t>
            </a:r>
            <a:r>
              <a:rPr lang="en-US" sz="1400" dirty="0" smtClean="0"/>
              <a:t>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2543175" cy="4525963"/>
          </a:xfrm>
        </p:spPr>
        <p:txBody>
          <a:bodyPr/>
          <a:lstStyle/>
          <a:p>
            <a:r>
              <a:rPr lang="en-US" dirty="0"/>
              <a:t>Step 3: Draw the </a:t>
            </a:r>
            <a:r>
              <a:rPr lang="en-US" dirty="0" smtClean="0"/>
              <a:t>Lower Level  </a:t>
            </a: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19900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Describe </a:t>
            </a:r>
            <a:r>
              <a:rPr lang="en-US" sz="2800" dirty="0"/>
              <a:t>data and process modeling </a:t>
            </a:r>
            <a:r>
              <a:rPr lang="en-US" sz="2800" dirty="0" smtClean="0"/>
              <a:t>concepts and </a:t>
            </a:r>
            <a:r>
              <a:rPr lang="en-US" sz="2800" dirty="0"/>
              <a:t>tools, including data flow diagrams</a:t>
            </a:r>
            <a:r>
              <a:rPr lang="en-US" sz="2800" dirty="0" smtClean="0"/>
              <a:t>, a data </a:t>
            </a:r>
            <a:r>
              <a:rPr lang="en-US" sz="2800" dirty="0"/>
              <a:t>dictionary, and process descriptions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symbols used in data </a:t>
            </a:r>
            <a:r>
              <a:rPr lang="en-US" sz="2800" dirty="0" smtClean="0"/>
              <a:t>flow diagrams </a:t>
            </a:r>
            <a:r>
              <a:rPr lang="en-US" sz="2800" dirty="0"/>
              <a:t>and explain the rules for their use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data flow diagrams in a sequence</a:t>
            </a:r>
            <a:r>
              <a:rPr lang="en-US" sz="2800" dirty="0" smtClean="0"/>
              <a:t>, from </a:t>
            </a:r>
            <a:r>
              <a:rPr lang="en-US" sz="2800" dirty="0"/>
              <a:t>general to specific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888" y="914400"/>
            <a:ext cx="602802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91200" y="5334000"/>
            <a:ext cx="2971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5-18 </a:t>
            </a:r>
            <a:r>
              <a:rPr lang="en-US" sz="1400" dirty="0"/>
              <a:t>This diagram does not show </a:t>
            </a:r>
            <a:r>
              <a:rPr lang="en-US" sz="1400" dirty="0" smtClean="0"/>
              <a:t> the </a:t>
            </a:r>
            <a:r>
              <a:rPr lang="en-US" sz="1400" dirty="0"/>
              <a:t>symbols that </a:t>
            </a:r>
            <a:r>
              <a:rPr lang="en-US" sz="1400" dirty="0" smtClean="0"/>
              <a:t>connect </a:t>
            </a:r>
            <a:r>
              <a:rPr lang="en-US" sz="1400" dirty="0"/>
              <a:t>to data flows entering or leaving </a:t>
            </a:r>
            <a:r>
              <a:rPr lang="en-US" sz="1400" dirty="0" smtClean="0"/>
              <a:t>FILL ORDER </a:t>
            </a:r>
            <a:r>
              <a:rPr lang="en-US" sz="1400" dirty="0"/>
              <a:t>on the context diagram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414337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use leveling and balancing techniques</a:t>
            </a:r>
          </a:p>
          <a:p>
            <a:r>
              <a:rPr lang="en-US" dirty="0"/>
              <a:t>Leveling examples</a:t>
            </a:r>
          </a:p>
          <a:p>
            <a:pPr lvl="1"/>
            <a:r>
              <a:rPr lang="en-US" dirty="0"/>
              <a:t>Uses a series of increasingly detailed DFDs to describe an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Exploding, partitioning, or decomposing</a:t>
            </a:r>
          </a:p>
        </p:txBody>
      </p:sp>
    </p:spTree>
    <p:extLst>
      <p:ext uri="{BB962C8B-B14F-4D97-AF65-F5344CB8AC3E}">
        <p14:creationId xmlns:p14="http://schemas.microsoft.com/office/powerpoint/2010/main" xmlns="" val="33854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344" y="1471612"/>
            <a:ext cx="4855470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334000"/>
            <a:ext cx="502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5-19 </a:t>
            </a:r>
            <a:r>
              <a:rPr lang="en-US" sz="1400" dirty="0"/>
              <a:t>The order system diagram 0 is shown at the top of the figure, and </a:t>
            </a:r>
            <a:r>
              <a:rPr lang="en-US" sz="1400" dirty="0" smtClean="0"/>
              <a:t>exploded diagram </a:t>
            </a:r>
            <a:r>
              <a:rPr lang="en-US" sz="1400" dirty="0"/>
              <a:t>3 DFD (for the APPLY PAYMENT process) is shown at the bottom. The two DFDs </a:t>
            </a:r>
            <a:r>
              <a:rPr lang="en-US" sz="1400" dirty="0" smtClean="0"/>
              <a:t>are balanced </a:t>
            </a:r>
            <a:r>
              <a:rPr lang="en-US" sz="1400" dirty="0"/>
              <a:t>because the child diagram at the bottom has the same input and output flows as </a:t>
            </a:r>
            <a:r>
              <a:rPr lang="en-US" sz="1400" dirty="0" smtClean="0"/>
              <a:t>the parent </a:t>
            </a:r>
            <a:r>
              <a:rPr lang="en-US" sz="1400" dirty="0"/>
              <a:t>process 3 shown at the </a:t>
            </a:r>
            <a:r>
              <a:rPr lang="en-US" sz="1400" dirty="0" smtClean="0"/>
              <a:t>top</a:t>
            </a:r>
            <a:endParaRPr lang="en-US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46890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5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" y="4552145"/>
            <a:ext cx="3276600" cy="116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5-21 </a:t>
            </a:r>
            <a:r>
              <a:rPr lang="en-US" sz="1400" dirty="0"/>
              <a:t>In the next level of detail, the process 0 black box reveals </a:t>
            </a:r>
            <a:r>
              <a:rPr lang="en-US" sz="1400" dirty="0" smtClean="0"/>
              <a:t>three processes</a:t>
            </a:r>
            <a:r>
              <a:rPr lang="en-US" sz="1400" dirty="0"/>
              <a:t>, two data stores, and four internal data flows — all of which are </a:t>
            </a:r>
            <a:r>
              <a:rPr lang="en-US" sz="1400" dirty="0" smtClean="0"/>
              <a:t>shown inside </a:t>
            </a:r>
            <a:r>
              <a:rPr lang="en-US" sz="1400" dirty="0"/>
              <a:t>the dashed line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694558"/>
            <a:ext cx="5381589" cy="287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0725"/>
            <a:ext cx="5644738" cy="25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44738" y="2417641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5-20 </a:t>
            </a:r>
            <a:r>
              <a:rPr lang="en-US" sz="1400" dirty="0"/>
              <a:t>Example of a parent DFD diagram, showing process 0 as a black box</a:t>
            </a:r>
          </a:p>
        </p:txBody>
      </p:sp>
    </p:spTree>
    <p:extLst>
      <p:ext uri="{BB962C8B-B14F-4D97-AF65-F5344CB8AC3E}">
        <p14:creationId xmlns:p14="http://schemas.microsoft.com/office/powerpoint/2010/main" xmlns="" val="313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Dictionary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A data dictionary, or data repository, is a central storehouse of information about the system’s data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An analyst uses the data dictionary to collect, document, and organize specific facts about the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Also defines and describes all data elements and meaningful combinations of data elements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</a:t>
            </a:r>
            <a:r>
              <a:rPr lang="en-US" dirty="0" smtClean="0"/>
              <a:t>Dictionary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sz="2800" dirty="0"/>
              <a:t>A data element, also called a data item or field, is the smallest piece of data that has meaning</a:t>
            </a:r>
          </a:p>
          <a:p>
            <a:r>
              <a:rPr lang="en-US" sz="2800" dirty="0"/>
              <a:t>Data elements are combined into records, also called data structures</a:t>
            </a:r>
          </a:p>
          <a:p>
            <a:r>
              <a:rPr lang="en-US" sz="2800" dirty="0"/>
              <a:t>A record is a meaningful combination of related data elements that is included in a data flow or retained in a data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</a:t>
            </a:r>
            <a:r>
              <a:rPr lang="en-US" dirty="0" smtClean="0"/>
              <a:t>Dictionary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Using CASE Tools for Documentation</a:t>
            </a:r>
          </a:p>
          <a:p>
            <a:pPr lvl="1"/>
            <a:r>
              <a:rPr lang="en-US" dirty="0"/>
              <a:t>The more complex the system, the more difficult it is to maintain full and accurate documentation</a:t>
            </a:r>
          </a:p>
          <a:p>
            <a:pPr lvl="1"/>
            <a:r>
              <a:rPr lang="en-US" dirty="0"/>
              <a:t>Modern CASE tools simplify the task</a:t>
            </a:r>
          </a:p>
          <a:p>
            <a:pPr lvl="1"/>
            <a:r>
              <a:rPr lang="en-US" dirty="0"/>
              <a:t>A CASE repository ensures data consistency</a:t>
            </a:r>
          </a:p>
          <a:p>
            <a:pPr lvl="1"/>
            <a:r>
              <a:rPr lang="en-US" sz="2400" dirty="0"/>
              <a:t>The CASE tools </a:t>
            </a:r>
            <a:r>
              <a:rPr lang="en-US" sz="2400" dirty="0" smtClean="0"/>
              <a:t>in Part </a:t>
            </a:r>
            <a:r>
              <a:rPr lang="en-US" sz="2400" dirty="0"/>
              <a:t>B of </a:t>
            </a:r>
            <a:r>
              <a:rPr lang="en-US" sz="2400" dirty="0" smtClean="0"/>
              <a:t>the Systems Analyst’s Toolkit </a:t>
            </a:r>
            <a:r>
              <a:rPr lang="en-US" sz="2400" dirty="0"/>
              <a:t>can help </a:t>
            </a:r>
            <a:r>
              <a:rPr lang="en-US" sz="2400" dirty="0" smtClean="0"/>
              <a:t>you document business functions </a:t>
            </a:r>
            <a:r>
              <a:rPr lang="en-US" sz="2400" dirty="0"/>
              <a:t>and </a:t>
            </a:r>
            <a:r>
              <a:rPr lang="en-US" sz="2400" dirty="0" smtClean="0"/>
              <a:t>processes</a:t>
            </a:r>
            <a:endParaRPr lang="en-US" sz="2400" dirty="0"/>
          </a:p>
          <a:p>
            <a:pPr lvl="2"/>
            <a:r>
              <a:rPr lang="en-US" sz="2200" dirty="0"/>
              <a:t>To </a:t>
            </a:r>
            <a:r>
              <a:rPr lang="en-US" sz="2200" dirty="0" smtClean="0"/>
              <a:t>learn more </a:t>
            </a:r>
            <a:r>
              <a:rPr lang="en-US" sz="2200" dirty="0"/>
              <a:t>about </a:t>
            </a:r>
            <a:r>
              <a:rPr lang="en-US" sz="2200" dirty="0" smtClean="0"/>
              <a:t>these tools</a:t>
            </a:r>
            <a:r>
              <a:rPr lang="en-US" sz="2200" dirty="0"/>
              <a:t>, turn to Part </a:t>
            </a:r>
            <a:r>
              <a:rPr lang="en-US" sz="2200" dirty="0" smtClean="0"/>
              <a:t>B of </a:t>
            </a:r>
            <a:r>
              <a:rPr lang="en-US" sz="2200" dirty="0"/>
              <a:t>the </a:t>
            </a:r>
            <a:r>
              <a:rPr lang="en-US" sz="2200" dirty="0" smtClean="0"/>
              <a:t>four-part Toolkit </a:t>
            </a:r>
            <a:r>
              <a:rPr lang="en-US" sz="2200" dirty="0"/>
              <a:t>that </a:t>
            </a:r>
            <a:r>
              <a:rPr lang="en-US" sz="2200" dirty="0" smtClean="0"/>
              <a:t>follows Chapter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3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Documenting the Data Elements</a:t>
            </a:r>
          </a:p>
          <a:p>
            <a:pPr lvl="1"/>
            <a:r>
              <a:rPr lang="en-US" dirty="0"/>
              <a:t>You must document every data element in the data dictionary</a:t>
            </a:r>
          </a:p>
          <a:p>
            <a:pPr lvl="1"/>
            <a:r>
              <a:rPr lang="en-US" dirty="0"/>
              <a:t>The objective is the same: to provide clear, comprehensive information about the data and processes that make up the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848" y="1371600"/>
            <a:ext cx="8968152" cy="413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33800" y="533400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5-23 </a:t>
            </a:r>
            <a:r>
              <a:rPr lang="en-US" sz="1400" dirty="0"/>
              <a:t>Using an online documentation form, the analyst has recorded information for a data element named </a:t>
            </a:r>
            <a:r>
              <a:rPr lang="en-US" sz="1400" dirty="0" smtClean="0"/>
              <a:t>SOCIAL SECURITY </a:t>
            </a:r>
            <a:r>
              <a:rPr lang="en-US" sz="1400" dirty="0"/>
              <a:t>NUMBER. Later, the analyst will create a data dictionary entry using a CASE tool</a:t>
            </a:r>
          </a:p>
        </p:txBody>
      </p:sp>
    </p:spTree>
    <p:extLst>
      <p:ext uri="{BB962C8B-B14F-4D97-AF65-F5344CB8AC3E}">
        <p14:creationId xmlns:p14="http://schemas.microsoft.com/office/powerpoint/2010/main" xmlns="" val="23258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0600" y="5334000"/>
            <a:ext cx="419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5-24 </a:t>
            </a:r>
            <a:r>
              <a:rPr lang="en-US" sz="1400" dirty="0"/>
              <a:t>A Visible Analyst screen describes the </a:t>
            </a:r>
            <a:r>
              <a:rPr lang="en-US" sz="1400" dirty="0" smtClean="0"/>
              <a:t>data element </a:t>
            </a:r>
            <a:r>
              <a:rPr lang="en-US" sz="1400" dirty="0"/>
              <a:t>named SOCIAL SECURITY NUMBER. Notice </a:t>
            </a:r>
            <a:r>
              <a:rPr lang="en-US" sz="1400" dirty="0" smtClean="0"/>
              <a:t>that many </a:t>
            </a:r>
            <a:r>
              <a:rPr lang="en-US" sz="1400" dirty="0"/>
              <a:t>of the items were entered from the online </a:t>
            </a:r>
            <a:r>
              <a:rPr lang="en-US" sz="1400" dirty="0" smtClean="0"/>
              <a:t>form shown </a:t>
            </a:r>
            <a:r>
              <a:rPr lang="en-US" sz="1400" dirty="0"/>
              <a:t>in Figure 5-23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62050"/>
            <a:ext cx="37147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4495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Documenting the Data Elements</a:t>
            </a:r>
          </a:p>
          <a:p>
            <a:pPr lvl="1"/>
            <a:r>
              <a:rPr lang="en-US" dirty="0" smtClean="0"/>
              <a:t>Data element name and label</a:t>
            </a:r>
          </a:p>
          <a:p>
            <a:pPr lvl="1"/>
            <a:r>
              <a:rPr lang="en-US" dirty="0" smtClean="0"/>
              <a:t>Alias</a:t>
            </a:r>
          </a:p>
          <a:p>
            <a:pPr lvl="1"/>
            <a:r>
              <a:rPr lang="en-US" dirty="0" smtClean="0"/>
              <a:t>Type and length</a:t>
            </a:r>
          </a:p>
          <a:p>
            <a:pPr lvl="1"/>
            <a:r>
              <a:rPr lang="en-US" dirty="0" smtClean="0"/>
              <a:t>Default value</a:t>
            </a:r>
          </a:p>
          <a:p>
            <a:pPr lvl="1"/>
            <a:r>
              <a:rPr lang="en-US" dirty="0" smtClean="0"/>
              <a:t>Acceptable values - Domain and validity rules</a:t>
            </a:r>
          </a:p>
          <a:p>
            <a:pPr lvl="1"/>
            <a:r>
              <a:rPr lang="en-US" dirty="0" smtClean="0"/>
              <a:t>Source 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Responsible user(s)</a:t>
            </a:r>
          </a:p>
          <a:p>
            <a:pPr lvl="1"/>
            <a:r>
              <a:rPr lang="en-US" dirty="0"/>
              <a:t>Description and comments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2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918" y="1057274"/>
            <a:ext cx="4419657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Documenting the Data Flows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flow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Origin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Volume and frequency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510540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5-25 </a:t>
            </a:r>
            <a:r>
              <a:rPr lang="en-US" sz="1400" dirty="0"/>
              <a:t>In the upper screen, an analyst has entered four items of information </a:t>
            </a:r>
            <a:r>
              <a:rPr lang="en-US" sz="1400" dirty="0" smtClean="0"/>
              <a:t>in an </a:t>
            </a:r>
            <a:r>
              <a:rPr lang="en-US" sz="1400" dirty="0"/>
              <a:t>online documentation form. The lower screen shows the same four items entered </a:t>
            </a:r>
            <a:r>
              <a:rPr lang="en-US" sz="1400" dirty="0" smtClean="0"/>
              <a:t>into a </a:t>
            </a:r>
            <a:r>
              <a:rPr lang="en-US" sz="1400" dirty="0"/>
              <a:t>Visible Analyst data dictionary form</a:t>
            </a:r>
          </a:p>
        </p:txBody>
      </p:sp>
    </p:spTree>
    <p:extLst>
      <p:ext uri="{BB962C8B-B14F-4D97-AF65-F5344CB8AC3E}">
        <p14:creationId xmlns:p14="http://schemas.microsoft.com/office/powerpoint/2010/main" xmlns="" val="741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how to level and balance a set </a:t>
            </a:r>
            <a:r>
              <a:rPr lang="en-US" dirty="0" smtClean="0"/>
              <a:t>of data </a:t>
            </a:r>
            <a:r>
              <a:rPr lang="en-US" dirty="0"/>
              <a:t>flow diagrams</a:t>
            </a:r>
          </a:p>
          <a:p>
            <a:r>
              <a:rPr lang="en-US" dirty="0" smtClean="0"/>
              <a:t>Describe </a:t>
            </a:r>
            <a:r>
              <a:rPr lang="en-US" dirty="0"/>
              <a:t>how a data dictionary is used </a:t>
            </a:r>
            <a:r>
              <a:rPr lang="en-US" dirty="0" smtClean="0"/>
              <a:t>and what </a:t>
            </a:r>
            <a:r>
              <a:rPr lang="en-US" dirty="0"/>
              <a:t>it contains</a:t>
            </a:r>
          </a:p>
          <a:p>
            <a:r>
              <a:rPr lang="en-US" dirty="0" smtClean="0"/>
              <a:t>Use </a:t>
            </a:r>
            <a:r>
              <a:rPr lang="en-US" dirty="0"/>
              <a:t>process description tools, </a:t>
            </a:r>
            <a:r>
              <a:rPr lang="en-US" dirty="0" smtClean="0"/>
              <a:t>including structured </a:t>
            </a:r>
            <a:r>
              <a:rPr lang="en-US" dirty="0"/>
              <a:t>English, decision tables, </a:t>
            </a:r>
            <a:r>
              <a:rPr lang="en-US" dirty="0" smtClean="0"/>
              <a:t>and decision </a:t>
            </a:r>
            <a:r>
              <a:rPr lang="en-US" dirty="0"/>
              <a:t>trees</a:t>
            </a:r>
          </a:p>
          <a:p>
            <a:r>
              <a:rPr lang="en-US" dirty="0" smtClean="0"/>
              <a:t>Describe </a:t>
            </a:r>
            <a:r>
              <a:rPr lang="en-US" dirty="0"/>
              <a:t>the relationship between </a:t>
            </a:r>
            <a:r>
              <a:rPr lang="en-US" dirty="0" smtClean="0"/>
              <a:t>logical and </a:t>
            </a:r>
            <a:r>
              <a:rPr lang="en-US" dirty="0"/>
              <a:t>physical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17637"/>
            <a:ext cx="471649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0" y="1417637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Documenting the </a:t>
            </a:r>
            <a:r>
              <a:rPr lang="en-US" dirty="0" smtClean="0"/>
              <a:t>Data Stores</a:t>
            </a:r>
            <a:endParaRPr lang="en-US" dirty="0"/>
          </a:p>
          <a:p>
            <a:pPr lvl="1"/>
            <a:r>
              <a:rPr lang="en-US" dirty="0"/>
              <a:t>Data store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Volume and frequency</a:t>
            </a:r>
          </a:p>
          <a:p>
            <a:pPr lvl="2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09550" y="4694237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5-26 </a:t>
            </a:r>
            <a:r>
              <a:rPr lang="en-US" sz="1400" dirty="0"/>
              <a:t>Visible Analyst screen that documents a</a:t>
            </a:r>
          </a:p>
          <a:p>
            <a:r>
              <a:rPr lang="en-US" sz="1400" dirty="0"/>
              <a:t>data store named IN STOCK</a:t>
            </a:r>
          </a:p>
        </p:txBody>
      </p:sp>
    </p:spTree>
    <p:extLst>
      <p:ext uri="{BB962C8B-B14F-4D97-AF65-F5344CB8AC3E}">
        <p14:creationId xmlns:p14="http://schemas.microsoft.com/office/powerpoint/2010/main" xmlns="" val="865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8866" y="1371600"/>
            <a:ext cx="70194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4191000" cy="2239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Documenting the Processes</a:t>
            </a:r>
          </a:p>
          <a:p>
            <a:pPr lvl="1"/>
            <a:r>
              <a:rPr lang="en-US" dirty="0"/>
              <a:t>Process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Process number</a:t>
            </a:r>
          </a:p>
          <a:p>
            <a:pPr lvl="1"/>
            <a:r>
              <a:rPr lang="en-US" dirty="0"/>
              <a:t>Process description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343400" y="60198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5-27 </a:t>
            </a:r>
            <a:r>
              <a:rPr lang="en-US" sz="1400" dirty="0"/>
              <a:t>Visible Analyst screen that describes a</a:t>
            </a:r>
          </a:p>
          <a:p>
            <a:r>
              <a:rPr lang="en-US" sz="1400" dirty="0"/>
              <a:t>process named VERIFY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6399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4779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557837" y="1417637"/>
            <a:ext cx="3581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Documenting the Entities</a:t>
            </a:r>
          </a:p>
          <a:p>
            <a:pPr lvl="1"/>
            <a:r>
              <a:rPr lang="en-US" dirty="0"/>
              <a:t>Entity 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Input data flows</a:t>
            </a:r>
          </a:p>
          <a:p>
            <a:pPr lvl="1"/>
            <a:r>
              <a:rPr lang="en-US" dirty="0"/>
              <a:t>Output data flows</a:t>
            </a:r>
          </a:p>
          <a:p>
            <a:pPr lvl="2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715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5-28 </a:t>
            </a:r>
            <a:r>
              <a:rPr lang="en-US" sz="1400" dirty="0"/>
              <a:t>Visible Analyst screen that documents</a:t>
            </a:r>
          </a:p>
          <a:p>
            <a:r>
              <a:rPr lang="en-US" sz="1400" dirty="0" smtClean="0"/>
              <a:t>an external entity named WAREHOUSE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2814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7" y="1066800"/>
            <a:ext cx="542215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5257800" y="1185862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/>
              <a:t>Documenting the </a:t>
            </a:r>
            <a:r>
              <a:rPr lang="en-US" dirty="0" smtClean="0"/>
              <a:t>Records</a:t>
            </a:r>
            <a:endParaRPr lang="en-US" dirty="0"/>
          </a:p>
          <a:p>
            <a:pPr lvl="1"/>
            <a:r>
              <a:rPr lang="en-US" dirty="0"/>
              <a:t>Record or data structure name</a:t>
            </a:r>
          </a:p>
          <a:p>
            <a:pPr lvl="1"/>
            <a:r>
              <a:rPr lang="en-US" dirty="0"/>
              <a:t>Definition or 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Attributes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715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5-29 </a:t>
            </a:r>
            <a:r>
              <a:rPr lang="en-US" sz="1400" dirty="0"/>
              <a:t>Visible Analyst screen that documents a</a:t>
            </a:r>
          </a:p>
          <a:p>
            <a:r>
              <a:rPr lang="en-US" sz="1400" dirty="0"/>
              <a:t>record, or data structure named CREDIT 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8080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84327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Data Dictionary Reports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Many valuable reports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An alphabetized list of all data elements by name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 report describing each data element and indicating the user or department that is responsible for data entry, updating, or deletion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 report of all data flows and data stores that use a particular data element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Detailed reports showing all characteristics of data elements, records, data flows, processes, or any other selected item stored in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785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Process Description Tools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304800" y="1481138"/>
            <a:ext cx="8458200" cy="4767262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en-US" dirty="0" smtClean="0"/>
              <a:t>process description </a:t>
            </a:r>
            <a:r>
              <a:rPr lang="en-US" dirty="0"/>
              <a:t>tools include structured English, decision tables, and decision </a:t>
            </a:r>
            <a:r>
              <a:rPr lang="en-US" dirty="0" smtClean="0"/>
              <a:t>trees </a:t>
            </a:r>
          </a:p>
          <a:p>
            <a:r>
              <a:rPr lang="en-US" dirty="0" smtClean="0"/>
              <a:t>Process description </a:t>
            </a:r>
            <a:r>
              <a:rPr lang="en-US" dirty="0"/>
              <a:t>tools also can be used in object-oriented </a:t>
            </a:r>
            <a:r>
              <a:rPr lang="en-US" dirty="0" smtClean="0"/>
              <a:t>development</a:t>
            </a:r>
          </a:p>
          <a:p>
            <a:pPr lvl="1"/>
            <a:r>
              <a:rPr lang="en-US" sz="2400" dirty="0"/>
              <a:t>O-O programmers use different </a:t>
            </a:r>
            <a:r>
              <a:rPr lang="en-US" sz="2400" dirty="0" smtClean="0"/>
              <a:t>terminology. They </a:t>
            </a:r>
            <a:r>
              <a:rPr lang="en-US" sz="2400" dirty="0"/>
              <a:t>create the same kind of </a:t>
            </a:r>
            <a:r>
              <a:rPr lang="en-US" sz="2400" dirty="0" smtClean="0"/>
              <a:t>modular coding </a:t>
            </a:r>
            <a:r>
              <a:rPr lang="en-US" sz="2400" dirty="0"/>
              <a:t>structures, except that the processes, or methods, are stored inside the objects</a:t>
            </a:r>
            <a:r>
              <a:rPr lang="en-US" sz="2400" dirty="0" smtClean="0"/>
              <a:t>, rather </a:t>
            </a:r>
            <a:r>
              <a:rPr lang="en-US" sz="2400" dirty="0"/>
              <a:t>than as separate 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0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2905" y="4572000"/>
            <a:ext cx="368076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Modular Design</a:t>
            </a:r>
          </a:p>
          <a:p>
            <a:pPr lvl="1" eaLnBrk="1" hangingPunct="1"/>
            <a:r>
              <a:rPr lang="en-US" dirty="0" smtClean="0"/>
              <a:t>Based on combinations of three logical structures, sometimes called control structures, which serve as building blocks for the process</a:t>
            </a:r>
          </a:p>
          <a:p>
            <a:pPr lvl="2" eaLnBrk="1" hangingPunct="1"/>
            <a:r>
              <a:rPr lang="en-US" dirty="0" smtClean="0"/>
              <a:t>Sequence</a:t>
            </a:r>
          </a:p>
          <a:p>
            <a:pPr lvl="2" eaLnBrk="1" hangingPunct="1"/>
            <a:r>
              <a:rPr lang="en-US" dirty="0" smtClean="0"/>
              <a:t>Selection</a:t>
            </a:r>
          </a:p>
          <a:p>
            <a:pPr lvl="2" eaLnBrk="1" hangingPunct="1"/>
            <a:r>
              <a:rPr lang="en-US" dirty="0" smtClean="0"/>
              <a:t>Iteration - looping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1006" y="1219200"/>
            <a:ext cx="424149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350609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60818" y="6201430"/>
            <a:ext cx="2616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5</a:t>
            </a:r>
            <a:r>
              <a:rPr lang="en-US" sz="1400" b="1" dirty="0" smtClean="0"/>
              <a:t>-32 </a:t>
            </a:r>
            <a:r>
              <a:rPr lang="en-US" sz="1400" dirty="0"/>
              <a:t>Iteration </a:t>
            </a:r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31006" y="4463117"/>
            <a:ext cx="382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5-31 </a:t>
            </a:r>
            <a:r>
              <a:rPr lang="en-US" sz="1400" dirty="0" smtClean="0"/>
              <a:t>Selection structure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2362200"/>
            <a:ext cx="382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5-30 </a:t>
            </a:r>
            <a:r>
              <a:rPr lang="en-US" sz="1400" dirty="0" smtClean="0"/>
              <a:t>Sequence structure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Structured English</a:t>
            </a:r>
          </a:p>
          <a:p>
            <a:pPr lvl="1"/>
            <a:r>
              <a:rPr lang="en-US" dirty="0"/>
              <a:t>Must conform to the following rules</a:t>
            </a:r>
          </a:p>
          <a:p>
            <a:pPr lvl="2"/>
            <a:r>
              <a:rPr lang="en-US" dirty="0"/>
              <a:t>Use only the three building blocks of sequence, selection, and iteration</a:t>
            </a:r>
          </a:p>
          <a:p>
            <a:pPr lvl="2"/>
            <a:r>
              <a:rPr lang="en-US" dirty="0"/>
              <a:t>Use indentation for readability</a:t>
            </a:r>
          </a:p>
          <a:p>
            <a:pPr lvl="2"/>
            <a:r>
              <a:rPr lang="en-US" dirty="0"/>
              <a:t>Use a limited vocabulary, including standard terms used in the data dictionary and specific words that describe the processing rules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5678210"/>
            <a:ext cx="4940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5-33 </a:t>
            </a:r>
            <a:r>
              <a:rPr lang="en-US" sz="1400" dirty="0"/>
              <a:t>The VERIFY ORDER process description</a:t>
            </a:r>
          </a:p>
          <a:p>
            <a:r>
              <a:rPr lang="en-US" sz="1400" dirty="0"/>
              <a:t>includes logical rules and a structured English version of</a:t>
            </a:r>
          </a:p>
          <a:p>
            <a:r>
              <a:rPr lang="en-US" sz="1400" dirty="0"/>
              <a:t>the policy. Notice the alignment and indentation of the</a:t>
            </a:r>
          </a:p>
          <a:p>
            <a:r>
              <a:rPr lang="en-US" sz="1400" dirty="0"/>
              <a:t>logic statements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940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94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Decision Tables</a:t>
            </a:r>
          </a:p>
          <a:p>
            <a:pPr lvl="1"/>
            <a:r>
              <a:rPr lang="en-US" dirty="0"/>
              <a:t>Shows a logical structure, with all possible combinations of conditions and resulting actions</a:t>
            </a:r>
          </a:p>
          <a:p>
            <a:pPr lvl="1"/>
            <a:r>
              <a:rPr lang="en-US" dirty="0"/>
              <a:t>It is important to consider every possible outcome to ensure that you have overlooked </a:t>
            </a:r>
            <a:r>
              <a:rPr lang="en-US" dirty="0" smtClean="0"/>
              <a:t>nothing</a:t>
            </a:r>
          </a:p>
          <a:p>
            <a:pPr lvl="1"/>
            <a:r>
              <a:rPr lang="en-US" dirty="0"/>
              <a:t>The number of rules doubles each time you add a condition</a:t>
            </a:r>
          </a:p>
          <a:p>
            <a:pPr lvl="1"/>
            <a:r>
              <a:rPr lang="en-US" dirty="0"/>
              <a:t>Can have more than two possible outcomes</a:t>
            </a:r>
          </a:p>
          <a:p>
            <a:pPr lvl="1"/>
            <a:r>
              <a:rPr lang="en-US" dirty="0"/>
              <a:t>Often are the best way to describe a complex set of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24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33" y="1143000"/>
            <a:ext cx="862667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33600" y="5481965"/>
            <a:ext cx="65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5-35 </a:t>
            </a:r>
            <a:r>
              <a:rPr lang="en-US" sz="1400" dirty="0"/>
              <a:t>Example of a simple decision table showing the processing logic of the VERIFY ORDER process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983468"/>
            <a:ext cx="6218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5-34 </a:t>
            </a:r>
            <a:r>
              <a:rPr lang="en-US" sz="1400" dirty="0"/>
              <a:t>The Verify Order business process has two conditions. For an order to be accepted, </a:t>
            </a:r>
            <a:r>
              <a:rPr lang="en-US" sz="1400" dirty="0" smtClean="0"/>
              <a:t>the product </a:t>
            </a:r>
            <a:r>
              <a:rPr lang="en-US" sz="1400" dirty="0"/>
              <a:t>must be in stock and the customer must have an acceptable credit 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117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Data and Process Modeling Tools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Systems analysts use many graphical techniques to describe an information system</a:t>
            </a:r>
          </a:p>
          <a:p>
            <a:r>
              <a:rPr lang="en-US" sz="2800" dirty="0"/>
              <a:t>A data flow diagram (DFD) uses various symbols to show how the system transforms input data into useful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641" y="1039417"/>
            <a:ext cx="8166939" cy="470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00200" y="5801380"/>
            <a:ext cx="65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5-37 </a:t>
            </a:r>
            <a:r>
              <a:rPr lang="en-US" sz="1400" dirty="0"/>
              <a:t>This table is based on the Verify Order conditions shown in Figure 5-36. With three conditions</a:t>
            </a:r>
            <a:r>
              <a:rPr lang="en-US" sz="1400" dirty="0" smtClean="0"/>
              <a:t>,  there </a:t>
            </a:r>
            <a:r>
              <a:rPr lang="en-US" sz="1400" dirty="0"/>
              <a:t>are eight possible combinations, or rules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693074"/>
            <a:ext cx="80347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5-36 </a:t>
            </a:r>
            <a:r>
              <a:rPr lang="en-US" sz="1400" dirty="0"/>
              <a:t>A third condition has been added to the Verify Order business process. For an order to </a:t>
            </a:r>
            <a:r>
              <a:rPr lang="en-US" sz="1400" dirty="0" smtClean="0"/>
              <a:t>be accepted</a:t>
            </a:r>
            <a:r>
              <a:rPr lang="en-US" sz="1400" dirty="0"/>
              <a:t>, the product must be in stock and the customer must have an acceptable credit status. However, </a:t>
            </a:r>
            <a:r>
              <a:rPr lang="en-US" sz="1400" dirty="0" smtClean="0"/>
              <a:t>the credit </a:t>
            </a:r>
            <a:r>
              <a:rPr lang="en-US" sz="1400" dirty="0"/>
              <a:t>manager now has the authority to waive the credit status requirement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264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276600" y="5562600"/>
            <a:ext cx="5562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5-38 </a:t>
            </a:r>
            <a:r>
              <a:rPr lang="en-US" sz="1400" dirty="0"/>
              <a:t>In the first table, dashes have been added to indicate that a condition is not relevant. In </a:t>
            </a:r>
            <a:r>
              <a:rPr lang="en-US" sz="1400" dirty="0" smtClean="0"/>
              <a:t>the second </a:t>
            </a:r>
            <a:r>
              <a:rPr lang="en-US" sz="1400" dirty="0"/>
              <a:t>version, rules have been combined. Notice that in final version, only four rules remain. These </a:t>
            </a:r>
            <a:r>
              <a:rPr lang="en-US" sz="1400" dirty="0" smtClean="0"/>
              <a:t>rules document </a:t>
            </a:r>
            <a:r>
              <a:rPr lang="en-US" sz="1400" dirty="0"/>
              <a:t>the logic, and will be transformed into program code when the system is developed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04930" cy="45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3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667000" y="602998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5-40 </a:t>
            </a:r>
            <a:r>
              <a:rPr lang="en-US" sz="1400" dirty="0"/>
              <a:t>This decision table is based on the sales promotion policy in Figure 5-39. This is the </a:t>
            </a:r>
            <a:r>
              <a:rPr lang="en-US" sz="1400" dirty="0" smtClean="0"/>
              <a:t>initial version </a:t>
            </a:r>
            <a:r>
              <a:rPr lang="en-US" sz="1400" dirty="0"/>
              <a:t>of the table, before simplification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7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3218" y="3581400"/>
            <a:ext cx="737693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2971800"/>
            <a:ext cx="802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5-39 </a:t>
            </a:r>
            <a:r>
              <a:rPr lang="en-US" sz="1400" dirty="0"/>
              <a:t>A sales promotion policy with three conditions. Notice that the first statement contains </a:t>
            </a:r>
            <a:r>
              <a:rPr lang="en-US" sz="1400" dirty="0" smtClean="0"/>
              <a:t>two </a:t>
            </a:r>
            <a:r>
              <a:rPr lang="en-US" sz="1400" i="1" dirty="0" smtClean="0"/>
              <a:t>separate </a:t>
            </a:r>
            <a:r>
              <a:rPr lang="en-US" sz="1400" dirty="0"/>
              <a:t>conditions – one for the 5% discount, and another for the additional discount</a:t>
            </a:r>
          </a:p>
        </p:txBody>
      </p:sp>
    </p:spTree>
    <p:extLst>
      <p:ext uri="{BB962C8B-B14F-4D97-AF65-F5344CB8AC3E}">
        <p14:creationId xmlns:p14="http://schemas.microsoft.com/office/powerpoint/2010/main" xmlns="" val="34436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90600" y="4343400"/>
            <a:ext cx="735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5-41 </a:t>
            </a:r>
            <a:r>
              <a:rPr lang="en-US" sz="1400" dirty="0"/>
              <a:t>In this version, dashes have been added to indicate that a condition is not relevant. At </a:t>
            </a:r>
            <a:r>
              <a:rPr lang="en-US" sz="1400" dirty="0" smtClean="0"/>
              <a:t>this point</a:t>
            </a:r>
            <a:r>
              <a:rPr lang="en-US" sz="1400" dirty="0"/>
              <a:t>, it appears that several rules can be combined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1295400"/>
            <a:ext cx="750770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35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32901"/>
            <a:ext cx="5323943" cy="19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Tools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4750" y="4558896"/>
            <a:ext cx="4818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5</a:t>
            </a:r>
            <a:r>
              <a:rPr lang="en-US" sz="1400" b="1" dirty="0" smtClean="0"/>
              <a:t>-42 </a:t>
            </a:r>
            <a:r>
              <a:rPr lang="en-US" sz="1400" dirty="0"/>
              <a:t>This example is based on the same Sales Promotion Policy shown in the decision tables </a:t>
            </a:r>
            <a:r>
              <a:rPr lang="en-US" sz="1400" dirty="0" smtClean="0"/>
              <a:t>in Figures </a:t>
            </a:r>
            <a:br>
              <a:rPr lang="en-US" sz="1400" dirty="0" smtClean="0"/>
            </a:br>
            <a:r>
              <a:rPr lang="en-US" sz="1400" dirty="0" smtClean="0"/>
              <a:t>5-40 </a:t>
            </a:r>
            <a:r>
              <a:rPr lang="en-US" sz="1400" dirty="0"/>
              <a:t>and 5-41 on the previous page. Like a decision table, a decision tree shows all combinations </a:t>
            </a:r>
            <a:r>
              <a:rPr lang="en-US" sz="1400" dirty="0" smtClean="0"/>
              <a:t>of conditions </a:t>
            </a:r>
            <a:r>
              <a:rPr lang="en-US" sz="1400" dirty="0"/>
              <a:t>and outcomes. The main difference is the graphical format, which many viewers find easier to interpret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Decision Trees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raphical </a:t>
            </a:r>
            <a:r>
              <a:rPr lang="en-US" sz="2400" dirty="0"/>
              <a:t>representation of the conditions, actions, and </a:t>
            </a:r>
            <a:r>
              <a:rPr lang="en-US" sz="2400" dirty="0" smtClean="0"/>
              <a:t>rules found </a:t>
            </a:r>
            <a:r>
              <a:rPr lang="en-US" sz="2400" dirty="0"/>
              <a:t>in a decision </a:t>
            </a:r>
            <a:r>
              <a:rPr lang="en-US" sz="2400" dirty="0" smtClean="0"/>
              <a:t>table</a:t>
            </a:r>
          </a:p>
          <a:p>
            <a:pPr lvl="1"/>
            <a:r>
              <a:rPr lang="en-US" sz="2400" dirty="0" smtClean="0"/>
              <a:t>Show </a:t>
            </a:r>
            <a:r>
              <a:rPr lang="en-US" sz="2400" dirty="0"/>
              <a:t>the logic structure in a horizontal </a:t>
            </a:r>
            <a:r>
              <a:rPr lang="en-US" sz="2400" dirty="0" smtClean="0"/>
              <a:t>form that </a:t>
            </a:r>
            <a:r>
              <a:rPr lang="en-US" sz="2400" dirty="0"/>
              <a:t>resembles a tree with the roots at the left and the branches to the </a:t>
            </a:r>
            <a:r>
              <a:rPr lang="en-US" sz="2400" dirty="0" smtClean="0"/>
              <a:t>right</a:t>
            </a:r>
          </a:p>
          <a:p>
            <a:pPr lvl="1"/>
            <a:r>
              <a:rPr lang="en-US" dirty="0"/>
              <a:t>Decision trees and decision tables provide the same results, but in different 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1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Logical versus Physical Models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381000" y="1481138"/>
            <a:ext cx="8305800" cy="4767262"/>
          </a:xfrm>
        </p:spPr>
        <p:txBody>
          <a:bodyPr>
            <a:normAutofit/>
          </a:bodyPr>
          <a:lstStyle/>
          <a:p>
            <a:r>
              <a:rPr lang="en-US" dirty="0"/>
              <a:t>While structured analysis tools are used to develop a logical model for a new information system, such tools also can be used to develop physical models of an information system</a:t>
            </a:r>
          </a:p>
          <a:p>
            <a:r>
              <a:rPr lang="en-US" dirty="0"/>
              <a:t>A physical model shows how the system’s requirements are implemented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348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Logical versus Physical </a:t>
            </a:r>
            <a:r>
              <a:rPr lang="en-US" dirty="0" smtClean="0"/>
              <a:t>Models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315200" cy="4919472"/>
          </a:xfrm>
        </p:spPr>
        <p:txBody>
          <a:bodyPr>
            <a:normAutofit/>
          </a:bodyPr>
          <a:lstStyle/>
          <a:p>
            <a:r>
              <a:rPr lang="en-US" dirty="0"/>
              <a:t>Sequence of Models</a:t>
            </a:r>
          </a:p>
          <a:p>
            <a:pPr lvl="1"/>
            <a:r>
              <a:rPr lang="en-US" dirty="0"/>
              <a:t>Many systems analysts create a physical model of the current system and then develop a logical model of the current system before tackling a logical model of the new system</a:t>
            </a:r>
          </a:p>
          <a:p>
            <a:pPr lvl="1"/>
            <a:r>
              <a:rPr lang="en-US" dirty="0"/>
              <a:t>Performing that extra step allows them to understand the current system better</a:t>
            </a:r>
          </a:p>
        </p:txBody>
      </p:sp>
    </p:spTree>
    <p:extLst>
      <p:ext uri="{BB962C8B-B14F-4D97-AF65-F5344CB8AC3E}">
        <p14:creationId xmlns:p14="http://schemas.microsoft.com/office/powerpoint/2010/main" xmlns="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Logical versus Physical </a:t>
            </a:r>
            <a:r>
              <a:rPr lang="en-US" dirty="0" smtClean="0"/>
              <a:t>Models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924800" cy="4919472"/>
          </a:xfrm>
        </p:spPr>
        <p:txBody>
          <a:bodyPr>
            <a:normAutofit/>
          </a:bodyPr>
          <a:lstStyle/>
          <a:p>
            <a:r>
              <a:rPr lang="en-US" dirty="0"/>
              <a:t>Four-Model Approach</a:t>
            </a:r>
          </a:p>
          <a:p>
            <a:pPr lvl="1"/>
            <a:r>
              <a:rPr lang="en-US" dirty="0"/>
              <a:t>Develop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physical model of the current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logical model of the current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logical model of the new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physical </a:t>
            </a:r>
            <a:r>
              <a:rPr lang="en-US" dirty="0"/>
              <a:t>model of the new system</a:t>
            </a:r>
          </a:p>
          <a:p>
            <a:pPr lvl="1"/>
            <a:r>
              <a:rPr lang="en-US" dirty="0"/>
              <a:t>The only disadvantage of the four-model approach is the added time and cost</a:t>
            </a:r>
          </a:p>
        </p:txBody>
      </p:sp>
    </p:spTree>
    <p:extLst>
      <p:ext uri="{BB962C8B-B14F-4D97-AF65-F5344CB8AC3E}">
        <p14:creationId xmlns:p14="http://schemas.microsoft.com/office/powerpoint/2010/main" xmlns="" val="26137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During data and process modeling, a systems analyst develops graphical models to show how the system transforms data into useful information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end product of data and process modeling is a logical model that will support business operations and meet user needs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Data and process modeling involves three main tools: data flow diagrams, a data dictionary, and process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Data flow diagrams (DFDs) graphically show the movement and transformation of data in the information system</a:t>
            </a:r>
          </a:p>
          <a:p>
            <a:r>
              <a:rPr lang="en-US" dirty="0"/>
              <a:t>DFDs use four symbols</a:t>
            </a:r>
          </a:p>
          <a:p>
            <a:r>
              <a:rPr lang="en-US" dirty="0"/>
              <a:t>A set of DFDs is like a pyramid with the context diagram at the </a:t>
            </a:r>
            <a:r>
              <a:rPr lang="en-US" dirty="0" smtClean="0"/>
              <a:t>top</a:t>
            </a:r>
          </a:p>
          <a:p>
            <a:r>
              <a:rPr lang="en-US" dirty="0"/>
              <a:t>The data dictionary is the central documentation tool for structured analysis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615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Flow Diagrams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 data flow diagram (DFD) shows how data moves through an information system but does not show program logic or processing steps</a:t>
            </a:r>
          </a:p>
          <a:p>
            <a:r>
              <a:rPr lang="en-US" sz="2800" dirty="0"/>
              <a:t>A set of DFDs provides a logical model that shows what the system does, not how it does it</a:t>
            </a:r>
          </a:p>
        </p:txBody>
      </p:sp>
    </p:spTree>
    <p:extLst>
      <p:ext uri="{BB962C8B-B14F-4D97-AF65-F5344CB8AC3E}">
        <p14:creationId xmlns:p14="http://schemas.microsoft.com/office/powerpoint/2010/main" xmlns="" val="31603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Each functional primitive process is documented using structured English, decision tables, and decision trees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Structured analysis tools can be used to develop a logical model during one systems analysis phase, and a physical model during the systems design phase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5906869"/>
            <a:ext cx="4485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5</a:t>
            </a:r>
            <a:r>
              <a:rPr lang="en-US" sz="1200" b="1" dirty="0" smtClean="0"/>
              <a:t>-3 </a:t>
            </a:r>
            <a:r>
              <a:rPr lang="en-US" sz="1200" dirty="0"/>
              <a:t>Data flow diagram symbols, symbol names, and examples of the </a:t>
            </a:r>
            <a:r>
              <a:rPr lang="en-US" sz="1200" dirty="0" err="1"/>
              <a:t>Gane</a:t>
            </a:r>
            <a:r>
              <a:rPr lang="en-US" sz="1200" dirty="0"/>
              <a:t> </a:t>
            </a:r>
            <a:r>
              <a:rPr lang="en-US" sz="1200" dirty="0" smtClean="0"/>
              <a:t>and </a:t>
            </a:r>
            <a:r>
              <a:rPr lang="en-US" sz="1200" dirty="0" err="1" smtClean="0"/>
              <a:t>Sarson</a:t>
            </a:r>
            <a:r>
              <a:rPr lang="en-US" sz="1200" dirty="0" smtClean="0"/>
              <a:t> </a:t>
            </a:r>
            <a:r>
              <a:rPr lang="en-US" sz="1200" dirty="0"/>
              <a:t>and Yourdon symbol sets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28601" y="1295400"/>
            <a:ext cx="8686800" cy="4711891"/>
          </a:xfrm>
        </p:spPr>
        <p:txBody>
          <a:bodyPr rtlCol="0">
            <a:normAutofit/>
          </a:bodyPr>
          <a:lstStyle/>
          <a:p>
            <a:r>
              <a:rPr lang="en-US" sz="3000" dirty="0" smtClean="0"/>
              <a:t>DFD Symbols</a:t>
            </a:r>
          </a:p>
          <a:p>
            <a:pPr lvl="1"/>
            <a:r>
              <a:rPr lang="en-US" sz="2000" dirty="0" smtClean="0"/>
              <a:t>Four basic symbols</a:t>
            </a:r>
          </a:p>
          <a:p>
            <a:pPr lvl="1"/>
            <a:r>
              <a:rPr lang="en-US" sz="2000" dirty="0" err="1" smtClean="0"/>
              <a:t>Gane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Sarson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used in text</a:t>
            </a:r>
          </a:p>
          <a:p>
            <a:pPr lvl="1"/>
            <a:r>
              <a:rPr lang="en-US" sz="2000" dirty="0" smtClean="0"/>
              <a:t>Yourdon also popular</a:t>
            </a:r>
          </a:p>
          <a:p>
            <a:pPr lvl="1"/>
            <a:endParaRPr lang="en-US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395412"/>
            <a:ext cx="501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0" y="1219200"/>
            <a:ext cx="43434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Symbol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Must have at least one input and at least one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Contains business logic that transforms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Process name identifies its function (verb)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Process number does not signify precedence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Examples: “</a:t>
            </a:r>
            <a:r>
              <a:rPr lang="en-US" sz="2000" dirty="0"/>
              <a:t>print </a:t>
            </a:r>
            <a:r>
              <a:rPr lang="en-US" sz="2000" dirty="0" smtClean="0"/>
              <a:t>bill” </a:t>
            </a:r>
            <a:r>
              <a:rPr lang="en-US" sz="2000" dirty="0"/>
              <a:t>or “add customer</a:t>
            </a:r>
            <a:r>
              <a:rPr lang="en-US" sz="2000" dirty="0" smtClean="0"/>
              <a:t>”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457700" cy="40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67225" y="1752600"/>
            <a:ext cx="4572000" cy="28469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latin typeface="+mn-lt"/>
              </a:rPr>
              <a:t>Data flow symbol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400" dirty="0">
                <a:latin typeface="+mn-lt"/>
              </a:rPr>
              <a:t>Represents one or more data items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400" dirty="0">
                <a:latin typeface="+mn-lt"/>
              </a:rPr>
              <a:t>The symbol for a data flow is a line with a single or double </a:t>
            </a:r>
            <a:r>
              <a:rPr lang="en-US" sz="2400" dirty="0" smtClean="0">
                <a:latin typeface="+mn-lt"/>
              </a:rPr>
              <a:t>arrowhead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5779988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5-5 </a:t>
            </a:r>
            <a:r>
              <a:rPr lang="en-US" sz="1400" dirty="0"/>
              <a:t>Examples of correct combinations of data flow and process symbols</a:t>
            </a:r>
          </a:p>
        </p:txBody>
      </p:sp>
    </p:spTree>
    <p:extLst>
      <p:ext uri="{BB962C8B-B14F-4D97-AF65-F5344CB8AC3E}">
        <p14:creationId xmlns:p14="http://schemas.microsoft.com/office/powerpoint/2010/main" xmlns="" val="18322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650" y="1524000"/>
            <a:ext cx="4705350" cy="1939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latin typeface="+mn-lt"/>
              </a:rPr>
              <a:t>Data flow symbol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+mn-lt"/>
              </a:rPr>
              <a:t>Spontaneous generation </a:t>
            </a:r>
            <a:r>
              <a:rPr lang="en-US" sz="1900" dirty="0" smtClean="0">
                <a:latin typeface="+mn-lt"/>
              </a:rPr>
              <a:t>(Process must act on input)</a:t>
            </a:r>
            <a:endParaRPr lang="en-US" sz="1900" dirty="0">
              <a:latin typeface="+mn-lt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latin typeface="+mn-lt"/>
              </a:rPr>
              <a:t>Black </a:t>
            </a:r>
            <a:r>
              <a:rPr lang="en-US" sz="2000" dirty="0" smtClean="0">
                <a:latin typeface="+mn-lt"/>
              </a:rPr>
              <a:t>holes</a:t>
            </a:r>
            <a:endParaRPr lang="en-US" sz="2000" dirty="0">
              <a:latin typeface="+mn-lt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latin typeface="+mn-lt"/>
              </a:rPr>
              <a:t>Gray </a:t>
            </a:r>
            <a:r>
              <a:rPr lang="en-US" sz="2000" dirty="0" smtClean="0">
                <a:latin typeface="+mn-lt"/>
              </a:rPr>
              <a:t>holes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5294213"/>
            <a:ext cx="655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5-6 </a:t>
            </a:r>
            <a:r>
              <a:rPr lang="en-US" sz="1400" dirty="0"/>
              <a:t>Examples of incorrect combinations of data flow </a:t>
            </a:r>
            <a:r>
              <a:rPr lang="en-US" sz="1400" dirty="0" smtClean="0"/>
              <a:t>and process </a:t>
            </a:r>
            <a:r>
              <a:rPr lang="en-US" sz="1400" dirty="0"/>
              <a:t>symbols. APPLY INSURANCE PREMIUM has no input and </a:t>
            </a:r>
            <a:r>
              <a:rPr lang="en-US" sz="1400" dirty="0" smtClean="0"/>
              <a:t>is called </a:t>
            </a:r>
            <a:r>
              <a:rPr lang="en-US" sz="1400" dirty="0"/>
              <a:t>a spontaneous generation process. CALCULATE GROSS PAY </a:t>
            </a:r>
            <a:r>
              <a:rPr lang="en-US" sz="1400" dirty="0" smtClean="0"/>
              <a:t>has no </a:t>
            </a:r>
            <a:r>
              <a:rPr lang="en-US" sz="1400" dirty="0"/>
              <a:t>outputs and is called a black hole process. CALCULATE </a:t>
            </a:r>
            <a:r>
              <a:rPr lang="en-US" sz="1400" dirty="0" smtClean="0"/>
              <a:t>GRADE has </a:t>
            </a:r>
            <a:r>
              <a:rPr lang="en-US" sz="1400" dirty="0"/>
              <a:t>an input that is obviously unable to produce the output. </a:t>
            </a:r>
            <a:r>
              <a:rPr lang="en-US" sz="1400" dirty="0" smtClean="0"/>
              <a:t>This process </a:t>
            </a:r>
            <a:r>
              <a:rPr lang="en-US" sz="1400" dirty="0"/>
              <a:t>is called a gray hole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38044"/>
            <a:ext cx="4762500" cy="414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80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1474</TotalTime>
  <Words>2763</Words>
  <Application>Microsoft Office PowerPoint</Application>
  <PresentationFormat>On-screen Show (4:3)</PresentationFormat>
  <Paragraphs>361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Systems Analysis and Design  10th Edition</vt:lpstr>
      <vt:lpstr>Chapter Objectives </vt:lpstr>
      <vt:lpstr>Chapter Objectives (Cont.)</vt:lpstr>
      <vt:lpstr>Overview of Data and Process Modeling Tools</vt:lpstr>
      <vt:lpstr>Data Flow Diagrams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Creating a Set of DFDs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Data Dictionary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Process Description Tools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Logical versus Physical Models</vt:lpstr>
      <vt:lpstr>Logical versus Physical Models (Cont.)</vt:lpstr>
      <vt:lpstr>Logical versus Physical Models (Cont.)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154</cp:revision>
  <dcterms:created xsi:type="dcterms:W3CDTF">2009-02-03T18:32:10Z</dcterms:created>
  <dcterms:modified xsi:type="dcterms:W3CDTF">2013-01-01T16:24:35Z</dcterms:modified>
</cp:coreProperties>
</file>