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8"/>
  </p:notesMasterIdLst>
  <p:sldIdLst>
    <p:sldId id="256" r:id="rId2"/>
    <p:sldId id="257" r:id="rId3"/>
    <p:sldId id="258" r:id="rId4"/>
    <p:sldId id="259" r:id="rId5"/>
    <p:sldId id="260" r:id="rId6"/>
    <p:sldId id="318" r:id="rId7"/>
    <p:sldId id="334" r:id="rId8"/>
    <p:sldId id="335" r:id="rId9"/>
    <p:sldId id="336" r:id="rId10"/>
    <p:sldId id="337" r:id="rId11"/>
    <p:sldId id="338" r:id="rId12"/>
    <p:sldId id="264" r:id="rId13"/>
    <p:sldId id="266" r:id="rId14"/>
    <p:sldId id="339" r:id="rId15"/>
    <p:sldId id="270" r:id="rId16"/>
    <p:sldId id="272" r:id="rId17"/>
    <p:sldId id="274" r:id="rId18"/>
    <p:sldId id="282" r:id="rId19"/>
    <p:sldId id="325" r:id="rId20"/>
    <p:sldId id="326" r:id="rId21"/>
    <p:sldId id="284" r:id="rId22"/>
    <p:sldId id="285" r:id="rId23"/>
    <p:sldId id="341" r:id="rId24"/>
    <p:sldId id="286" r:id="rId25"/>
    <p:sldId id="340" r:id="rId26"/>
    <p:sldId id="342" r:id="rId27"/>
    <p:sldId id="343" r:id="rId28"/>
    <p:sldId id="344" r:id="rId29"/>
    <p:sldId id="345" r:id="rId30"/>
    <p:sldId id="360" r:id="rId31"/>
    <p:sldId id="361" r:id="rId32"/>
    <p:sldId id="289" r:id="rId33"/>
    <p:sldId id="362" r:id="rId34"/>
    <p:sldId id="363" r:id="rId35"/>
    <p:sldId id="346" r:id="rId36"/>
    <p:sldId id="347" r:id="rId37"/>
    <p:sldId id="364" r:id="rId38"/>
    <p:sldId id="365" r:id="rId39"/>
    <p:sldId id="348" r:id="rId40"/>
    <p:sldId id="291" r:id="rId41"/>
    <p:sldId id="292" r:id="rId42"/>
    <p:sldId id="349" r:id="rId43"/>
    <p:sldId id="350" r:id="rId44"/>
    <p:sldId id="366" r:id="rId45"/>
    <p:sldId id="367" r:id="rId46"/>
    <p:sldId id="368" r:id="rId47"/>
    <p:sldId id="352" r:id="rId48"/>
    <p:sldId id="353" r:id="rId49"/>
    <p:sldId id="354" r:id="rId50"/>
    <p:sldId id="355" r:id="rId51"/>
    <p:sldId id="356" r:id="rId52"/>
    <p:sldId id="357" r:id="rId53"/>
    <p:sldId id="358" r:id="rId54"/>
    <p:sldId id="359" r:id="rId55"/>
    <p:sldId id="311" r:id="rId56"/>
    <p:sldId id="313" r:id="rId57"/>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80930" autoAdjust="0"/>
  </p:normalViewPr>
  <p:slideViewPr>
    <p:cSldViewPr>
      <p:cViewPr varScale="1">
        <p:scale>
          <a:sx n="89" d="100"/>
          <a:sy n="89" d="100"/>
        </p:scale>
        <p:origin x="17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2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1/27/2020</a:t>
            </a:fld>
            <a:endParaRPr 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en-US" noProof="0" dirty="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of Visible Analyst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now users,</a:t>
            </a:r>
            <a:r>
              <a:rPr lang="en-US" baseline="0" dirty="0" smtClean="0"/>
              <a:t> IT department and managers working right from the start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reasons or justifications that a project should</a:t>
            </a:r>
            <a:r>
              <a:rPr lang="en-US" baseline="0" dirty="0" smtClean="0"/>
              <a:t> be developed</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 providing better and newer service opportunities – different way</a:t>
            </a:r>
            <a:r>
              <a:rPr lang="en-US" baseline="0" dirty="0" smtClean="0"/>
              <a:t> to view investment portfolio</a:t>
            </a:r>
            <a:endParaRPr lang="en-US" dirty="0" smtClean="0"/>
          </a:p>
          <a:p>
            <a:r>
              <a:rPr lang="en-US" dirty="0" smtClean="0"/>
              <a:t>New Products</a:t>
            </a:r>
            <a:r>
              <a:rPr lang="en-US" baseline="0" dirty="0" smtClean="0"/>
              <a:t> – obsolescence, vendor might change might require and upgrade</a:t>
            </a:r>
            <a:endParaRPr lang="en-US" dirty="0" smtClean="0"/>
          </a:p>
          <a:p>
            <a:r>
              <a:rPr lang="en-US" dirty="0" smtClean="0"/>
              <a:t>Performance – system</a:t>
            </a:r>
            <a:r>
              <a:rPr lang="en-US" baseline="0" dirty="0" smtClean="0"/>
              <a:t> responds slowly at times.  System designed for one hardware and a newer hardware is being used.</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 – sets the overall goals for the company and can generate or change IT</a:t>
            </a:r>
            <a:r>
              <a:rPr lang="en-US" baseline="0" dirty="0" smtClean="0"/>
              <a:t> projects</a:t>
            </a:r>
          </a:p>
          <a:p>
            <a:r>
              <a:rPr lang="en-US" baseline="0" dirty="0" smtClean="0"/>
              <a:t>Managers – generally initiate large projects</a:t>
            </a:r>
          </a:p>
          <a:p>
            <a:r>
              <a:rPr lang="en-US" baseline="0" dirty="0" smtClean="0"/>
              <a:t>User Requests – as users use a project more, they will request changes and improvements</a:t>
            </a:r>
          </a:p>
          <a:p>
            <a:r>
              <a:rPr lang="en-US" baseline="0" dirty="0" smtClean="0"/>
              <a:t>IT – could be equipment requests, or proposing a new data collection system</a:t>
            </a:r>
          </a:p>
          <a:p>
            <a:r>
              <a:rPr lang="en-US" baseline="0" dirty="0" smtClean="0"/>
              <a:t>Existing systems – error that occur in existing systems can trigger requests for projects</a:t>
            </a:r>
          </a:p>
          <a:p>
            <a:r>
              <a:rPr lang="en-US" baseline="0" dirty="0" smtClean="0"/>
              <a:t>Technology – new technologies spur requests</a:t>
            </a:r>
          </a:p>
          <a:p>
            <a:r>
              <a:rPr lang="en-US" baseline="0" dirty="0" smtClean="0"/>
              <a:t>Suppliers – technology has made the interaction between suppliers and a company much closer.  The suppliers may request that parts be coded in a manner that is consistent with their systems</a:t>
            </a:r>
          </a:p>
          <a:p>
            <a:r>
              <a:rPr lang="en-US" baseline="0" dirty="0" smtClean="0"/>
              <a:t>Customers – vitally important to any business</a:t>
            </a:r>
          </a:p>
          <a:p>
            <a:r>
              <a:rPr lang="en-US" baseline="0" dirty="0" smtClean="0"/>
              <a:t>Competition – matching what the competitor is doing</a:t>
            </a:r>
          </a:p>
          <a:p>
            <a:r>
              <a:rPr lang="en-US" baseline="0" dirty="0" smtClean="0"/>
              <a:t>Economy – in an expanding economy, systems need to be scalable to handle more growth</a:t>
            </a:r>
          </a:p>
          <a:p>
            <a:r>
              <a:rPr lang="en-US" baseline="0" dirty="0" smtClean="0"/>
              <a:t>Government – up-to-date IRS reporting.  Federal, State and local government all require different types of reporting.</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these impact or have influence projects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405062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IT departments receive more requests than</a:t>
            </a:r>
            <a:r>
              <a:rPr lang="en-US" baseline="0" dirty="0" smtClean="0"/>
              <a:t> they can handle.  So they need to streamline the review process.  Most use some sort of formal request.  And then have </a:t>
            </a:r>
          </a:p>
          <a:p>
            <a:r>
              <a:rPr lang="en-US" baseline="0" dirty="0" smtClean="0"/>
              <a:t>A review committee to </a:t>
            </a:r>
            <a:r>
              <a:rPr lang="en-US" baseline="0" dirty="0" err="1" smtClean="0"/>
              <a:t>evalulate</a:t>
            </a:r>
            <a:r>
              <a:rPr lang="en-US" baseline="0" dirty="0" smtClean="0"/>
              <a:t> and rank the requests.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form – formal request for a system change, improvement, new system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98685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large corporations</a:t>
            </a:r>
            <a:r>
              <a:rPr lang="en-US" baseline="0" dirty="0" smtClean="0"/>
              <a:t> use a systems review committee.  But even an independent contractor should have a plan for reviewing requests and then prioritizing them.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55552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systems request must pass several tests, called a feasibility study to see whether</a:t>
            </a:r>
            <a:r>
              <a:rPr lang="en-US" baseline="0" dirty="0" smtClean="0"/>
              <a:t> it is worthwhile to proceed further.  Sometimes the feasibility studies can be done in a few hours, others take days to get all the facts gathered.</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606505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categories of feasibility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Toolkit C in the back of the book covers Financial Analysis tools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Tangible lead to Intangible</a:t>
            </a:r>
            <a:r>
              <a:rPr lang="en-US" baseline="0" dirty="0" smtClean="0"/>
              <a:t> and vice versa?</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problem – competition between</a:t>
            </a:r>
            <a:r>
              <a:rPr lang="en-US" baseline="0" dirty="0" smtClean="0"/>
              <a:t> 2 departments.  The question is “What is the best course of action for the business?”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235924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project</a:t>
            </a:r>
            <a:r>
              <a:rPr lang="en-US" baseline="0" dirty="0" smtClean="0"/>
              <a:t> is mandatory, it must be pursued.  See if other options available.  Would a stand-along reporting module satisfy the government requirement? This would let </a:t>
            </a:r>
            <a:r>
              <a:rPr lang="en-US" baseline="0" dirty="0" err="1" smtClean="0"/>
              <a:t>Attaway</a:t>
            </a:r>
            <a:r>
              <a:rPr lang="en-US" baseline="0" dirty="0" smtClean="0"/>
              <a:t> make decisions based on business-related factors, not external forces.  Again, “What is in the best interest of </a:t>
            </a:r>
            <a:r>
              <a:rPr lang="en-US" baseline="0" dirty="0" err="1" smtClean="0"/>
              <a:t>Attaway</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656194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a proposal to determine if it presents a strong business case.  Business case refers to the reasons or justification for a proposal.  To analyze must consider the company’s overall mission, objectives and IT needs.</a:t>
            </a:r>
          </a:p>
          <a:p>
            <a:r>
              <a:rPr lang="en-US" baseline="0" dirty="0" smtClean="0"/>
              <a:t>IT managers have to be involved to be able to plan for future growth.</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268013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53</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54</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planning is the process of identifying long-term organizational goals, strategies, and resources. Focuses</a:t>
            </a:r>
            <a:r>
              <a:rPr lang="en-US" baseline="0" dirty="0" smtClean="0"/>
              <a:t> on a horizon that is 3, 5, 10 years in the futures.</a:t>
            </a:r>
          </a:p>
          <a:p>
            <a:r>
              <a:rPr lang="en-US" baseline="0" dirty="0" smtClean="0"/>
              <a:t>SWOT stands for Strengths, Weaknesses, Opportunities and Threats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55</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56</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planning starts with a mission statement that reflects the firm’s vision, purpose, and values.</a:t>
            </a:r>
          </a:p>
          <a:p>
            <a:r>
              <a:rPr lang="en-US" dirty="0" smtClean="0"/>
              <a:t>Fig 2-3 is a typical process</a:t>
            </a:r>
            <a:r>
              <a:rPr lang="en-US" baseline="0" dirty="0" smtClean="0"/>
              <a:t> for strategic planning</a:t>
            </a:r>
          </a:p>
          <a:p>
            <a:r>
              <a:rPr lang="en-US" baseline="0" dirty="0" smtClean="0"/>
              <a:t>Fig 2-4 shows samples of typical strengths, weaknesses, opportunities, and </a:t>
            </a:r>
            <a:r>
              <a:rPr lang="en-US" baseline="0" dirty="0" smtClean="0"/>
              <a:t>threats, AKA SWOT</a:t>
            </a:r>
          </a:p>
          <a:p>
            <a:r>
              <a:rPr lang="en-US" dirty="0" smtClean="0"/>
              <a:t>SWOT Analysis</a:t>
            </a:r>
            <a:r>
              <a:rPr lang="en-US" baseline="0" dirty="0" smtClean="0"/>
              <a:t> can focus on a specific project or project, an operating division, the entire company or the mission statement itself.  The overall aim is to avoid seeking goals that are unrealistic, unprofitable or unachievable.</a:t>
            </a:r>
          </a:p>
          <a:p>
            <a:r>
              <a:rPr lang="en-US" baseline="0" dirty="0" smtClean="0"/>
              <a:t>Focuses on 4 questions</a:t>
            </a:r>
          </a:p>
          <a:p>
            <a:r>
              <a:rPr lang="en-US" baseline="0" dirty="0" smtClean="0"/>
              <a:t>A SWOT analysis examines a firm’s technical, human, and financial resources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is essential and it must be started as soon as possible.</a:t>
            </a:r>
          </a:p>
          <a:p>
            <a:r>
              <a:rPr lang="en-US" dirty="0" smtClean="0"/>
              <a:t>The</a:t>
            </a:r>
            <a:r>
              <a:rPr lang="en-US" baseline="0" dirty="0" smtClean="0"/>
              <a:t> above example is a sample SWOT analysis of a specific asset, a company patent.</a:t>
            </a:r>
          </a:p>
          <a:p>
            <a:r>
              <a:rPr lang="en-US" baseline="0" dirty="0" smtClean="0"/>
              <a:t>Depending on the company they may start planning with a mission statement, others start with a SWOT assessment.  All consider it a dynamic process.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slides were</a:t>
            </a:r>
            <a:r>
              <a:rPr lang="en-US" baseline="0" dirty="0" smtClean="0"/>
              <a:t> about planning at the corporate level, but what about specific IT systems and projects?  A similar approach to the corporate is generally used.  Analysts know that planning is essential for IT project success and must start as early as possible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step is to select</a:t>
            </a:r>
            <a:r>
              <a:rPr lang="en-US" baseline="0" dirty="0" smtClean="0"/>
              <a:t> a planning tool. </a:t>
            </a:r>
            <a:endParaRPr lang="en-US" baseline="0" dirty="0" smtClean="0"/>
          </a:p>
          <a:p>
            <a:r>
              <a:rPr lang="en-US" baseline="0" dirty="0" smtClean="0"/>
              <a:t>And what you use depends on the company or if you are developing a tool for your own use.  Visible Analyst is an expensive too (most tools are).  Many different tools can be used for all levels of the company</a:t>
            </a:r>
          </a:p>
          <a:p>
            <a:r>
              <a:rPr lang="en-US" baseline="0" dirty="0" smtClean="0"/>
              <a:t>CASE – Computer-Aided Software Engineering</a:t>
            </a:r>
          </a:p>
          <a:p>
            <a:r>
              <a:rPr lang="en-US" baseline="0" dirty="0" smtClean="0"/>
              <a:t>Examples of CASE tools – diagram tools, documentation tools, process modeling tools, analysis and design tools, system software tools, project management tools, </a:t>
            </a:r>
            <a:r>
              <a:rPr lang="en-US" dirty="0" smtClean="0"/>
              <a:t>design tools, prototyping tools, configuration manage tools, programming tools, Web development tools, testing tools, maintenance tools, quality assurance tools, database management tools and re-engineering tools.</a:t>
            </a:r>
          </a:p>
          <a:p>
            <a:r>
              <a:rPr lang="en-US" dirty="0" smtClean="0"/>
              <a:t>CASE tools divided into 3 categories:</a:t>
            </a:r>
            <a:r>
              <a:rPr lang="en-US" baseline="0" dirty="0" smtClean="0"/>
              <a:t>  </a:t>
            </a:r>
            <a:r>
              <a:rPr lang="en-US" dirty="0" smtClean="0"/>
              <a:t>Upper CASE tools, Lower CASE tools and Integrated CASE tools. </a:t>
            </a:r>
          </a:p>
          <a:p>
            <a:r>
              <a:rPr lang="en-US" dirty="0" smtClean="0"/>
              <a:t>Upper CASE - support the analysis and design phase of a software system and include tools such as report generators and analysis tools</a:t>
            </a:r>
          </a:p>
          <a:p>
            <a:r>
              <a:rPr lang="en-US" dirty="0" smtClean="0"/>
              <a:t>Lower CASE - code designers and program editors, and these tools support the coding, testing and debugging phase</a:t>
            </a:r>
          </a:p>
          <a:p>
            <a:r>
              <a:rPr lang="en-US" dirty="0" smtClean="0"/>
              <a:t>Integrated CASE - support the analysis, design and coding phase.</a:t>
            </a:r>
          </a:p>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1/27/2020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1/27/2020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1/27/2020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1/27/2020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1/27/2020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1/27/2020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1/27/2020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1/27/2020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1/27/2020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1/27/2020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1/27/2020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1/27/2020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10</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2</a:t>
            </a:r>
          </a:p>
          <a:p>
            <a:pPr eaLnBrk="1" hangingPunct="1"/>
            <a:r>
              <a:rPr lang="en-US" dirty="0" smtClean="0">
                <a:solidFill>
                  <a:schemeClr val="tx1"/>
                </a:solidFill>
              </a:rPr>
              <a:t>Analyzing the Business Case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3615" y="1381125"/>
            <a:ext cx="6111159"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8" name="Rectangle 7"/>
          <p:cNvSpPr/>
          <p:nvPr/>
        </p:nvSpPr>
        <p:spPr>
          <a:xfrm>
            <a:off x="6172200" y="4800600"/>
            <a:ext cx="2743200" cy="1600438"/>
          </a:xfrm>
          <a:prstGeom prst="rect">
            <a:avLst/>
          </a:prstGeom>
        </p:spPr>
        <p:txBody>
          <a:bodyPr wrap="square">
            <a:spAutoFit/>
          </a:bodyPr>
          <a:lstStyle/>
          <a:p>
            <a:r>
              <a:rPr lang="en-US" sz="1400" b="1" dirty="0"/>
              <a:t>FIGURE </a:t>
            </a:r>
            <a:r>
              <a:rPr lang="en-US" sz="1400" b="1" dirty="0" smtClean="0"/>
              <a:t>2-6 </a:t>
            </a:r>
            <a:r>
              <a:rPr lang="en-US" sz="1400" dirty="0"/>
              <a:t>The Visible Analyst CASE tool supports strategic planning and allows a user to enter </a:t>
            </a:r>
            <a:r>
              <a:rPr lang="en-US" sz="1400" dirty="0" smtClean="0"/>
              <a:t>many kinds </a:t>
            </a:r>
            <a:r>
              <a:rPr lang="en-US" sz="1400" dirty="0"/>
              <a:t>of planning statements. Notice the four SWOT categories highlighted in the list.</a:t>
            </a:r>
          </a:p>
        </p:txBody>
      </p:sp>
    </p:spTree>
    <p:extLst>
      <p:ext uri="{BB962C8B-B14F-4D97-AF65-F5344CB8AC3E}">
        <p14:creationId xmlns:p14="http://schemas.microsoft.com/office/powerpoint/2010/main" val="3864807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smtClean="0"/>
              <a:t>A New Role for the IT Department</a:t>
            </a:r>
            <a:endParaRPr lang="en-US" dirty="0"/>
          </a:p>
          <a:p>
            <a:pPr lvl="1">
              <a:buFont typeface="Arial" pitchFamily="34" charset="0"/>
              <a:buChar char="–"/>
              <a:defRPr/>
            </a:pPr>
            <a:r>
              <a:rPr lang="en-US" dirty="0"/>
              <a:t>Management </a:t>
            </a:r>
            <a:r>
              <a:rPr lang="en-US" dirty="0" smtClean="0"/>
              <a:t>and IT are </a:t>
            </a:r>
            <a:r>
              <a:rPr lang="en-US" dirty="0"/>
              <a:t>linked closely, and remarkable changes have occurred in both areas</a:t>
            </a:r>
          </a:p>
          <a:p>
            <a:pPr lvl="1">
              <a:buFont typeface="Arial" pitchFamily="34" charset="0"/>
              <a:buChar char="–"/>
              <a:defRPr/>
            </a:pPr>
            <a:r>
              <a:rPr lang="en-US" dirty="0"/>
              <a:t>Today, systems development is much more </a:t>
            </a:r>
            <a:r>
              <a:rPr lang="en-US" dirty="0" smtClean="0"/>
              <a:t>team- </a:t>
            </a:r>
            <a:r>
              <a:rPr lang="en-US" dirty="0"/>
              <a:t>oriented</a:t>
            </a:r>
          </a:p>
          <a:p>
            <a:pPr lvl="1">
              <a:buFont typeface="Arial" pitchFamily="34" charset="0"/>
              <a:buChar char="–"/>
              <a:defRPr/>
            </a:pPr>
            <a:r>
              <a:rPr lang="en-US" dirty="0"/>
              <a:t>Although team-oriented development is the norm, some companies see the role of the IT department </a:t>
            </a:r>
            <a:r>
              <a:rPr lang="en-US" dirty="0" smtClean="0"/>
              <a:t>being screening and evaluating systems requests</a:t>
            </a:r>
          </a:p>
          <a:p>
            <a:pPr lvl="1">
              <a:buFont typeface="Arial" pitchFamily="34" charset="0"/>
              <a:buChar char="–"/>
              <a:defRPr/>
            </a:pPr>
            <a:r>
              <a:rPr lang="en-US" dirty="0"/>
              <a:t>Larger firms are more likely to use an evaluation team or systems review committee</a:t>
            </a:r>
          </a:p>
          <a:p>
            <a:pPr lvl="1"/>
            <a:endParaRPr lang="en-US" dirty="0" smtClean="0"/>
          </a:p>
        </p:txBody>
      </p:sp>
    </p:spTree>
    <p:extLst>
      <p:ext uri="{BB962C8B-B14F-4D97-AF65-F5344CB8AC3E}">
        <p14:creationId xmlns:p14="http://schemas.microsoft.com/office/powerpoint/2010/main" val="127179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12</a:t>
            </a:fld>
            <a:endParaRPr lang="en-US" dirty="0"/>
          </a:p>
        </p:txBody>
      </p:sp>
      <p:sp>
        <p:nvSpPr>
          <p:cNvPr id="22529" name="Title 1"/>
          <p:cNvSpPr>
            <a:spLocks noGrp="1"/>
          </p:cNvSpPr>
          <p:nvPr>
            <p:ph type="title"/>
          </p:nvPr>
        </p:nvSpPr>
        <p:spPr/>
        <p:txBody>
          <a:bodyPr>
            <a:normAutofit/>
          </a:bodyPr>
          <a:lstStyle/>
          <a:p>
            <a:pPr eaLnBrk="1" hangingPunct="1"/>
            <a:r>
              <a:rPr lang="en-US" dirty="0" smtClean="0"/>
              <a:t>What Is a Business Case?</a:t>
            </a:r>
          </a:p>
        </p:txBody>
      </p:sp>
      <p:sp>
        <p:nvSpPr>
          <p:cNvPr id="3" name="Text Placeholder 2"/>
          <p:cNvSpPr>
            <a:spLocks noGrp="1"/>
          </p:cNvSpPr>
          <p:nvPr>
            <p:ph idx="4294967295"/>
          </p:nvPr>
        </p:nvSpPr>
        <p:spPr>
          <a:xfrm>
            <a:off x="609600" y="1524000"/>
            <a:ext cx="8305800" cy="4483100"/>
          </a:xfrm>
        </p:spPr>
        <p:txBody>
          <a:bodyPr rtlCol="0">
            <a:normAutofit/>
          </a:bodyPr>
          <a:lstStyle/>
          <a:p>
            <a:r>
              <a:rPr lang="en-US" dirty="0" smtClean="0"/>
              <a:t>A </a:t>
            </a:r>
            <a:r>
              <a:rPr lang="en-US" b="1" dirty="0" smtClean="0"/>
              <a:t>business </a:t>
            </a:r>
            <a:r>
              <a:rPr lang="en-US" b="1" dirty="0"/>
              <a:t>case </a:t>
            </a:r>
            <a:r>
              <a:rPr lang="en-US" dirty="0"/>
              <a:t>refers to the reasons, or justification, for </a:t>
            </a:r>
            <a:r>
              <a:rPr lang="en-US" dirty="0" smtClean="0"/>
              <a:t>a proposal</a:t>
            </a:r>
          </a:p>
          <a:p>
            <a:pPr lvl="1"/>
            <a:r>
              <a:rPr lang="en-US" dirty="0" smtClean="0"/>
              <a:t>Should </a:t>
            </a:r>
            <a:r>
              <a:rPr lang="en-US" dirty="0"/>
              <a:t>be comprehensive, yet easy to </a:t>
            </a:r>
            <a:r>
              <a:rPr lang="en-US" dirty="0" smtClean="0"/>
              <a:t>understand</a:t>
            </a:r>
          </a:p>
          <a:p>
            <a:pPr lvl="1"/>
            <a:r>
              <a:rPr lang="en-US" dirty="0" smtClean="0"/>
              <a:t>Should describe </a:t>
            </a:r>
            <a:r>
              <a:rPr lang="en-US" dirty="0"/>
              <a:t>the project clearly, provide the justification to proceed, and estimate the </a:t>
            </a:r>
            <a:r>
              <a:rPr lang="en-US" dirty="0" smtClean="0"/>
              <a:t>project’s financial </a:t>
            </a:r>
            <a:r>
              <a:rPr lang="en-US" dirty="0"/>
              <a:t>impact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dirty="0" smtClean="0"/>
              <a:t>A business case should answer the following questions:</a:t>
            </a:r>
          </a:p>
          <a:p>
            <a:pPr lvl="1"/>
            <a:r>
              <a:rPr lang="en-US" sz="2400" dirty="0" smtClean="0"/>
              <a:t>Why </a:t>
            </a:r>
            <a:r>
              <a:rPr lang="en-US" sz="2400" dirty="0"/>
              <a:t>are we doing </a:t>
            </a:r>
            <a:r>
              <a:rPr lang="en-US" sz="2400" dirty="0" smtClean="0"/>
              <a:t>this project</a:t>
            </a:r>
            <a:r>
              <a:rPr lang="en-US" sz="2400" dirty="0"/>
              <a:t>?</a:t>
            </a:r>
          </a:p>
          <a:p>
            <a:pPr lvl="1"/>
            <a:r>
              <a:rPr lang="en-US" sz="2400" dirty="0" smtClean="0"/>
              <a:t>What </a:t>
            </a:r>
            <a:r>
              <a:rPr lang="en-US" sz="2400" dirty="0"/>
              <a:t>is the project about?</a:t>
            </a:r>
          </a:p>
          <a:p>
            <a:pPr lvl="1"/>
            <a:r>
              <a:rPr lang="en-US" sz="2400" dirty="0" smtClean="0"/>
              <a:t>How </a:t>
            </a:r>
            <a:r>
              <a:rPr lang="en-US" sz="2400" dirty="0"/>
              <a:t>does this </a:t>
            </a:r>
            <a:r>
              <a:rPr lang="en-US" sz="2400" dirty="0" smtClean="0"/>
              <a:t>solution address </a:t>
            </a:r>
            <a:r>
              <a:rPr lang="en-US" sz="2400" dirty="0"/>
              <a:t>key business issues?</a:t>
            </a:r>
          </a:p>
          <a:p>
            <a:pPr lvl="1"/>
            <a:r>
              <a:rPr lang="en-US" sz="2400" dirty="0" smtClean="0"/>
              <a:t>How </a:t>
            </a:r>
            <a:r>
              <a:rPr lang="en-US" sz="2400" dirty="0"/>
              <a:t>much will it </a:t>
            </a:r>
            <a:r>
              <a:rPr lang="en-US" sz="2400" dirty="0" smtClean="0"/>
              <a:t>cost? </a:t>
            </a:r>
            <a:endParaRPr lang="en-US" sz="2400" dirty="0"/>
          </a:p>
          <a:p>
            <a:pPr lvl="1"/>
            <a:r>
              <a:rPr lang="en-US" sz="2400" dirty="0" smtClean="0"/>
              <a:t>How </a:t>
            </a:r>
            <a:r>
              <a:rPr lang="en-US" sz="2400" dirty="0"/>
              <a:t>long will it take?</a:t>
            </a:r>
          </a:p>
          <a:p>
            <a:pPr lvl="1"/>
            <a:r>
              <a:rPr lang="en-US" sz="2400" dirty="0" smtClean="0"/>
              <a:t>Will </a:t>
            </a:r>
            <a:r>
              <a:rPr lang="en-US" sz="2400" dirty="0"/>
              <a:t>we suffer a productivity loss during the transition?</a:t>
            </a:r>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13</a:t>
            </a:fld>
            <a:endParaRPr lang="en-US" dirty="0"/>
          </a:p>
        </p:txBody>
      </p:sp>
      <p:sp>
        <p:nvSpPr>
          <p:cNvPr id="23553" name="Title 1"/>
          <p:cNvSpPr>
            <a:spLocks noGrp="1"/>
          </p:cNvSpPr>
          <p:nvPr>
            <p:ph type="title"/>
          </p:nvPr>
        </p:nvSpPr>
        <p:spPr/>
        <p:txBody>
          <a:bodyPr>
            <a:normAutofit/>
          </a:bodyPr>
          <a:lstStyle/>
          <a:p>
            <a:r>
              <a:rPr lang="en-US" dirty="0"/>
              <a:t>What </a:t>
            </a:r>
            <a:r>
              <a:rPr lang="en-US" dirty="0" smtClean="0"/>
              <a:t>Is </a:t>
            </a:r>
            <a:r>
              <a:rPr lang="en-US" dirty="0"/>
              <a:t>a Business Case?</a:t>
            </a:r>
            <a:r>
              <a:rPr lang="en-US" sz="1300" dirty="0" smtClean="0"/>
              <a:t>(Cont.)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dirty="0" smtClean="0"/>
              <a:t>A business case should answer the following questions </a:t>
            </a:r>
            <a:r>
              <a:rPr lang="en-US" sz="1200" dirty="0" smtClean="0"/>
              <a:t>(Cont.):</a:t>
            </a:r>
          </a:p>
          <a:p>
            <a:pPr lvl="1"/>
            <a:r>
              <a:rPr lang="en-US" sz="2400" dirty="0" smtClean="0"/>
              <a:t>What </a:t>
            </a:r>
            <a:r>
              <a:rPr lang="en-US" sz="2400" dirty="0"/>
              <a:t>is the return on investment and </a:t>
            </a:r>
            <a:r>
              <a:rPr lang="en-US" sz="2400" dirty="0" smtClean="0"/>
              <a:t>payback </a:t>
            </a:r>
            <a:r>
              <a:rPr lang="en-US" sz="2400" dirty="0"/>
              <a:t>period?</a:t>
            </a:r>
          </a:p>
          <a:p>
            <a:pPr lvl="1"/>
            <a:r>
              <a:rPr lang="en-US" sz="2400" dirty="0" smtClean="0"/>
              <a:t>What </a:t>
            </a:r>
            <a:r>
              <a:rPr lang="en-US" sz="2400" dirty="0"/>
              <a:t>are the risks of doing the project? </a:t>
            </a:r>
            <a:endParaRPr lang="en-US" sz="2400" dirty="0" smtClean="0"/>
          </a:p>
          <a:p>
            <a:pPr lvl="1"/>
            <a:r>
              <a:rPr lang="en-US" sz="2400" dirty="0"/>
              <a:t>W</a:t>
            </a:r>
            <a:r>
              <a:rPr lang="en-US" sz="2400" dirty="0" smtClean="0"/>
              <a:t>hat </a:t>
            </a:r>
            <a:r>
              <a:rPr lang="en-US" sz="2400" dirty="0"/>
              <a:t>are the risks of </a:t>
            </a:r>
            <a:r>
              <a:rPr lang="en-US" sz="2400" i="1" dirty="0"/>
              <a:t>not </a:t>
            </a:r>
            <a:r>
              <a:rPr lang="en-US" sz="2400" dirty="0"/>
              <a:t>doing </a:t>
            </a:r>
            <a:r>
              <a:rPr lang="en-US" sz="2400" dirty="0" smtClean="0"/>
              <a:t>the project?</a:t>
            </a:r>
          </a:p>
          <a:p>
            <a:pPr lvl="1"/>
            <a:r>
              <a:rPr lang="en-US" sz="2400" dirty="0" smtClean="0"/>
              <a:t>How </a:t>
            </a:r>
            <a:r>
              <a:rPr lang="en-US" sz="2400" dirty="0"/>
              <a:t>will we measure </a:t>
            </a:r>
            <a:r>
              <a:rPr lang="en-US" sz="2400" dirty="0" smtClean="0"/>
              <a:t>success?</a:t>
            </a:r>
          </a:p>
          <a:p>
            <a:pPr lvl="1"/>
            <a:r>
              <a:rPr lang="en-US" sz="2400" dirty="0"/>
              <a:t>W</a:t>
            </a:r>
            <a:r>
              <a:rPr lang="en-US" sz="2400" dirty="0" smtClean="0"/>
              <a:t>hat </a:t>
            </a:r>
            <a:r>
              <a:rPr lang="en-US" sz="2400" dirty="0"/>
              <a:t>alternatives exist?</a:t>
            </a:r>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14</a:t>
            </a:fld>
            <a:endParaRPr lang="en-US" dirty="0"/>
          </a:p>
        </p:txBody>
      </p:sp>
      <p:sp>
        <p:nvSpPr>
          <p:cNvPr id="23553" name="Title 1"/>
          <p:cNvSpPr>
            <a:spLocks noGrp="1"/>
          </p:cNvSpPr>
          <p:nvPr>
            <p:ph type="title"/>
          </p:nvPr>
        </p:nvSpPr>
        <p:spPr/>
        <p:txBody>
          <a:bodyPr>
            <a:normAutofit/>
          </a:bodyPr>
          <a:lstStyle/>
          <a:p>
            <a:r>
              <a:rPr lang="en-US" dirty="0"/>
              <a:t>What </a:t>
            </a:r>
            <a:r>
              <a:rPr lang="en-US" dirty="0" smtClean="0"/>
              <a:t>Is </a:t>
            </a:r>
            <a:r>
              <a:rPr lang="en-US" dirty="0"/>
              <a:t>a Business Case?</a:t>
            </a:r>
            <a:r>
              <a:rPr lang="en-US" sz="1300" dirty="0" smtClean="0"/>
              <a:t>(Cont.)</a:t>
            </a:r>
          </a:p>
        </p:txBody>
      </p:sp>
    </p:spTree>
    <p:extLst>
      <p:ext uri="{BB962C8B-B14F-4D97-AF65-F5344CB8AC3E}">
        <p14:creationId xmlns:p14="http://schemas.microsoft.com/office/powerpoint/2010/main" val="2627652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15</a:t>
            </a:fld>
            <a:endParaRPr lang="en-US" dirty="0"/>
          </a:p>
        </p:txBody>
      </p:sp>
      <p:sp>
        <p:nvSpPr>
          <p:cNvPr id="26625" name="Title 1"/>
          <p:cNvSpPr>
            <a:spLocks noGrp="1"/>
          </p:cNvSpPr>
          <p:nvPr>
            <p:ph type="title"/>
          </p:nvPr>
        </p:nvSpPr>
        <p:spPr/>
        <p:txBody>
          <a:bodyPr/>
          <a:lstStyle/>
          <a:p>
            <a:pPr eaLnBrk="1" hangingPunct="1"/>
            <a:r>
              <a:rPr lang="en-US" dirty="0" smtClean="0"/>
              <a:t>Information Systems Projects</a:t>
            </a:r>
          </a:p>
        </p:txBody>
      </p:sp>
      <p:sp>
        <p:nvSpPr>
          <p:cNvPr id="26626" name="Text Placeholder 2"/>
          <p:cNvSpPr>
            <a:spLocks noGrp="1"/>
          </p:cNvSpPr>
          <p:nvPr>
            <p:ph idx="4294967295"/>
          </p:nvPr>
        </p:nvSpPr>
        <p:spPr>
          <a:xfrm>
            <a:off x="533400" y="1524000"/>
            <a:ext cx="8610600" cy="4483100"/>
          </a:xfrm>
        </p:spPr>
        <p:txBody>
          <a:bodyPr>
            <a:normAutofit/>
          </a:bodyPr>
          <a:lstStyle/>
          <a:p>
            <a:pPr marL="109728" indent="0" eaLnBrk="1" hangingPunct="1">
              <a:buNone/>
            </a:pPr>
            <a:r>
              <a:rPr lang="en-US" b="1" dirty="0" smtClean="0"/>
              <a:t>Main Reasons for Systems Requests:</a:t>
            </a:r>
          </a:p>
          <a:p>
            <a:pPr lvl="1"/>
            <a:r>
              <a:rPr lang="en-US" b="1" dirty="0" smtClean="0"/>
              <a:t>Improved Service</a:t>
            </a:r>
          </a:p>
          <a:p>
            <a:pPr lvl="2"/>
            <a:r>
              <a:rPr lang="en-US" sz="2200" dirty="0"/>
              <a:t>I</a:t>
            </a:r>
            <a:r>
              <a:rPr lang="en-US" sz="2200" dirty="0" smtClean="0"/>
              <a:t>mproving </a:t>
            </a:r>
            <a:r>
              <a:rPr lang="en-US" sz="2200" dirty="0"/>
              <a:t>service to customers </a:t>
            </a:r>
            <a:r>
              <a:rPr lang="en-US" sz="2200" dirty="0" smtClean="0"/>
              <a:t>or users </a:t>
            </a:r>
            <a:r>
              <a:rPr lang="en-US" sz="2200" dirty="0"/>
              <a:t>within the </a:t>
            </a:r>
            <a:r>
              <a:rPr lang="en-US" sz="2200" dirty="0" smtClean="0"/>
              <a:t>company</a:t>
            </a:r>
          </a:p>
          <a:p>
            <a:pPr lvl="1"/>
            <a:r>
              <a:rPr lang="en-US" sz="2400" b="1" dirty="0" smtClean="0"/>
              <a:t>Support for New Products </a:t>
            </a:r>
            <a:r>
              <a:rPr lang="en-US" b="1" dirty="0" smtClean="0"/>
              <a:t>and </a:t>
            </a:r>
            <a:r>
              <a:rPr lang="en-US" b="1" dirty="0"/>
              <a:t>S</a:t>
            </a:r>
            <a:r>
              <a:rPr lang="en-US" b="1" dirty="0" smtClean="0"/>
              <a:t>ervices</a:t>
            </a:r>
          </a:p>
          <a:p>
            <a:pPr lvl="2"/>
            <a:r>
              <a:rPr lang="en-US" dirty="0"/>
              <a:t>New products and services </a:t>
            </a:r>
            <a:r>
              <a:rPr lang="en-US" dirty="0" smtClean="0"/>
              <a:t>often require </a:t>
            </a:r>
            <a:r>
              <a:rPr lang="en-US" dirty="0"/>
              <a:t>new types or levels of IT </a:t>
            </a:r>
            <a:r>
              <a:rPr lang="en-US" dirty="0" smtClean="0"/>
              <a:t>support</a:t>
            </a:r>
          </a:p>
          <a:p>
            <a:pPr lvl="1"/>
            <a:r>
              <a:rPr lang="en-US" b="1" dirty="0" smtClean="0"/>
              <a:t>Better Performance</a:t>
            </a:r>
          </a:p>
          <a:p>
            <a:pPr lvl="2"/>
            <a:r>
              <a:rPr lang="en-US" dirty="0"/>
              <a:t>C</a:t>
            </a:r>
            <a:r>
              <a:rPr lang="en-US" dirty="0" smtClean="0"/>
              <a:t>urrent </a:t>
            </a:r>
            <a:r>
              <a:rPr lang="en-US" dirty="0"/>
              <a:t>system might not meet performance </a:t>
            </a:r>
            <a:r>
              <a:rPr lang="en-US" dirty="0" smtClean="0"/>
              <a:t>requirements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16</a:t>
            </a:fld>
            <a:endParaRPr lang="en-US" dirty="0"/>
          </a:p>
        </p:txBody>
      </p:sp>
      <p:sp>
        <p:nvSpPr>
          <p:cNvPr id="28673" name="Title 1"/>
          <p:cNvSpPr>
            <a:spLocks noGrp="1"/>
          </p:cNvSpPr>
          <p:nvPr>
            <p:ph type="title"/>
          </p:nvPr>
        </p:nvSpPr>
        <p:spPr/>
        <p:txBody>
          <a:bodyPr/>
          <a:lstStyle/>
          <a:p>
            <a:r>
              <a:rPr lang="en-US" dirty="0"/>
              <a:t>Information Systems </a:t>
            </a:r>
            <a:r>
              <a:rPr lang="en-US" dirty="0" smtClean="0"/>
              <a:t>Projects</a:t>
            </a:r>
            <a:r>
              <a:rPr lang="en-US" sz="1300" dirty="0" smtClean="0"/>
              <a:t>(Cont</a:t>
            </a:r>
            <a:r>
              <a:rPr lang="en-US" sz="1300" dirty="0"/>
              <a:t>.)</a:t>
            </a:r>
            <a:endParaRPr lang="en-US" dirty="0" smtClean="0"/>
          </a:p>
        </p:txBody>
      </p:sp>
      <p:sp>
        <p:nvSpPr>
          <p:cNvPr id="7" name="Text Placeholder 2"/>
          <p:cNvSpPr>
            <a:spLocks noGrp="1"/>
          </p:cNvSpPr>
          <p:nvPr>
            <p:ph idx="4294967295"/>
          </p:nvPr>
        </p:nvSpPr>
        <p:spPr>
          <a:xfrm>
            <a:off x="533400" y="1447800"/>
            <a:ext cx="8610600" cy="4559300"/>
          </a:xfrm>
        </p:spPr>
        <p:txBody>
          <a:bodyPr>
            <a:normAutofit fontScale="92500" lnSpcReduction="20000"/>
          </a:bodyPr>
          <a:lstStyle/>
          <a:p>
            <a:r>
              <a:rPr lang="en-US" b="1" dirty="0"/>
              <a:t>Factors That Affect Systems Projects</a:t>
            </a:r>
            <a:endParaRPr lang="en-US" dirty="0"/>
          </a:p>
          <a:p>
            <a:pPr lvl="1"/>
            <a:r>
              <a:rPr lang="en-US" b="1" dirty="0" smtClean="0"/>
              <a:t>Internal Factors</a:t>
            </a:r>
            <a:endParaRPr lang="en-US" b="1" dirty="0"/>
          </a:p>
          <a:p>
            <a:pPr lvl="2"/>
            <a:r>
              <a:rPr lang="en-US" dirty="0" smtClean="0"/>
              <a:t>Strategic Plan</a:t>
            </a:r>
          </a:p>
          <a:p>
            <a:pPr lvl="2"/>
            <a:r>
              <a:rPr lang="en-US" dirty="0" smtClean="0"/>
              <a:t>Top Managers</a:t>
            </a:r>
          </a:p>
          <a:p>
            <a:pPr lvl="2"/>
            <a:r>
              <a:rPr lang="en-US" dirty="0" smtClean="0"/>
              <a:t>User Requests</a:t>
            </a:r>
          </a:p>
          <a:p>
            <a:pPr lvl="2"/>
            <a:r>
              <a:rPr lang="en-US" dirty="0" smtClean="0"/>
              <a:t>Information </a:t>
            </a:r>
            <a:r>
              <a:rPr lang="en-US" dirty="0"/>
              <a:t>T</a:t>
            </a:r>
            <a:r>
              <a:rPr lang="en-US" dirty="0" smtClean="0"/>
              <a:t>echnology Department</a:t>
            </a:r>
          </a:p>
          <a:p>
            <a:pPr lvl="2"/>
            <a:r>
              <a:rPr lang="en-US" dirty="0" smtClean="0"/>
              <a:t>Existing Systems and Data</a:t>
            </a:r>
            <a:endParaRPr lang="en-US" dirty="0"/>
          </a:p>
          <a:p>
            <a:pPr lvl="1"/>
            <a:r>
              <a:rPr lang="en-US" b="1" dirty="0" smtClean="0"/>
              <a:t>External factors</a:t>
            </a:r>
            <a:endParaRPr lang="en-US" b="1" dirty="0"/>
          </a:p>
          <a:p>
            <a:pPr lvl="2"/>
            <a:r>
              <a:rPr lang="en-US" sz="2200" dirty="0" smtClean="0"/>
              <a:t>Technology</a:t>
            </a:r>
          </a:p>
          <a:p>
            <a:pPr lvl="2"/>
            <a:r>
              <a:rPr lang="en-US" sz="2200" dirty="0" smtClean="0"/>
              <a:t>Suppliers </a:t>
            </a:r>
          </a:p>
          <a:p>
            <a:pPr lvl="2"/>
            <a:r>
              <a:rPr lang="en-US" sz="2200" dirty="0" smtClean="0"/>
              <a:t>Customers</a:t>
            </a:r>
            <a:endParaRPr lang="en-US" sz="2200" dirty="0"/>
          </a:p>
          <a:p>
            <a:pPr lvl="2"/>
            <a:r>
              <a:rPr lang="en-US" sz="2200" dirty="0" smtClean="0"/>
              <a:t>Competitors</a:t>
            </a:r>
            <a:endParaRPr lang="en-US" sz="2200" dirty="0"/>
          </a:p>
          <a:p>
            <a:pPr lvl="2"/>
            <a:r>
              <a:rPr lang="en-US" sz="2200" dirty="0" smtClean="0"/>
              <a:t>The Economy</a:t>
            </a:r>
          </a:p>
          <a:p>
            <a:pPr lvl="2"/>
            <a:r>
              <a:rPr lang="en-US" sz="2200" dirty="0" smtClean="0"/>
              <a:t>Government</a:t>
            </a: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Information Systems Projects</a:t>
            </a:r>
            <a:r>
              <a:rPr lang="en-US" sz="1300" dirty="0"/>
              <a:t>(Cont.)</a:t>
            </a:r>
            <a:endParaRPr lang="en-US"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47800"/>
            <a:ext cx="8167844"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263134"/>
            <a:ext cx="4876800" cy="369332"/>
          </a:xfrm>
          <a:prstGeom prst="rect">
            <a:avLst/>
          </a:prstGeom>
        </p:spPr>
        <p:txBody>
          <a:bodyPr wrap="square">
            <a:spAutoFit/>
          </a:bodyPr>
          <a:lstStyle/>
          <a:p>
            <a:r>
              <a:rPr lang="en-US" b="1" dirty="0" smtClean="0"/>
              <a:t>Factors That Affect Systems Projects</a:t>
            </a:r>
            <a:endParaRPr lang="en-US" dirty="0"/>
          </a:p>
        </p:txBody>
      </p:sp>
      <p:sp>
        <p:nvSpPr>
          <p:cNvPr id="9" name="Rectangle 8"/>
          <p:cNvSpPr/>
          <p:nvPr/>
        </p:nvSpPr>
        <p:spPr>
          <a:xfrm>
            <a:off x="4204447" y="5919787"/>
            <a:ext cx="4333875" cy="584775"/>
          </a:xfrm>
          <a:prstGeom prst="rect">
            <a:avLst/>
          </a:prstGeom>
        </p:spPr>
        <p:txBody>
          <a:bodyPr wrap="square">
            <a:spAutoFit/>
          </a:bodyPr>
          <a:lstStyle/>
          <a:p>
            <a:r>
              <a:rPr lang="en-US" sz="1600" b="1" dirty="0"/>
              <a:t>FIGURE </a:t>
            </a:r>
            <a:r>
              <a:rPr lang="en-US" sz="1600" b="1" dirty="0" smtClean="0"/>
              <a:t>2-10 </a:t>
            </a:r>
            <a:r>
              <a:rPr lang="en-US" sz="1600" dirty="0"/>
              <a:t>Internal and external factors that affect IT projects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18</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Evaluation of Systems Requests</a:t>
            </a:r>
          </a:p>
        </p:txBody>
      </p:sp>
      <p:sp>
        <p:nvSpPr>
          <p:cNvPr id="7" name="Text Placeholder 2"/>
          <p:cNvSpPr txBox="1">
            <a:spLocks/>
          </p:cNvSpPr>
          <p:nvPr/>
        </p:nvSpPr>
        <p:spPr>
          <a:xfrm>
            <a:off x="457200" y="1481328"/>
            <a:ext cx="8229600"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smtClean="0"/>
              <a:t>Systems Request Forms should:</a:t>
            </a:r>
          </a:p>
          <a:p>
            <a:pPr lvl="1"/>
            <a:r>
              <a:rPr lang="en-US" sz="2400" dirty="0" smtClean="0"/>
              <a:t>Streamlines the request process</a:t>
            </a:r>
          </a:p>
          <a:p>
            <a:pPr lvl="1"/>
            <a:r>
              <a:rPr lang="en-US" sz="2400" dirty="0" smtClean="0"/>
              <a:t>Ensures consistency</a:t>
            </a:r>
          </a:p>
          <a:p>
            <a:pPr lvl="1"/>
            <a:r>
              <a:rPr lang="en-US" sz="2400" dirty="0" smtClean="0"/>
              <a:t>Easy to understand</a:t>
            </a:r>
          </a:p>
          <a:p>
            <a:pPr lvl="1"/>
            <a:r>
              <a:rPr lang="en-US" sz="2400" dirty="0" smtClean="0"/>
              <a:t>Includes clear instructions</a:t>
            </a:r>
          </a:p>
          <a:p>
            <a:pPr lvl="1"/>
            <a:r>
              <a:rPr lang="en-US" sz="2400" dirty="0" smtClean="0"/>
              <a:t>Indicates what supporting documents are needed</a:t>
            </a:r>
          </a:p>
          <a:p>
            <a:pPr lvl="1"/>
            <a:r>
              <a:rPr lang="en-US" sz="2400" dirty="0" smtClean="0"/>
              <a:t>Submitted electronically</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19</a:t>
            </a:fld>
            <a:endParaRPr lang="en-US" dirty="0"/>
          </a:p>
        </p:txBody>
      </p:sp>
      <p:sp>
        <p:nvSpPr>
          <p:cNvPr id="2" name="Title 1"/>
          <p:cNvSpPr>
            <a:spLocks noGrp="1"/>
          </p:cNvSpPr>
          <p:nvPr>
            <p:ph type="title"/>
          </p:nvPr>
        </p:nvSpPr>
        <p:spPr/>
        <p:txBody>
          <a:bodyPr rtlCol="0">
            <a:normAutofit fontScale="90000"/>
          </a:bodyPr>
          <a:lstStyle/>
          <a:p>
            <a:pPr>
              <a:defRPr/>
            </a:pPr>
            <a:r>
              <a:rPr lang="en-US" dirty="0"/>
              <a:t>Evaluation of Systems </a:t>
            </a:r>
            <a:r>
              <a:rPr lang="en-US" dirty="0" smtClean="0"/>
              <a:t>Requests</a:t>
            </a:r>
            <a:r>
              <a:rPr lang="en-US" sz="1300" dirty="0" smtClean="0"/>
              <a:t>(Cont</a:t>
            </a:r>
            <a:r>
              <a:rPr lang="en-US" sz="1300" dirty="0"/>
              <a:t>.)</a:t>
            </a:r>
            <a:endParaRPr lang="en-US"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013" y="1238644"/>
            <a:ext cx="4655787" cy="5051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267200" y="6197025"/>
            <a:ext cx="4333875" cy="584775"/>
          </a:xfrm>
          <a:prstGeom prst="rect">
            <a:avLst/>
          </a:prstGeom>
        </p:spPr>
        <p:txBody>
          <a:bodyPr wrap="square">
            <a:spAutoFit/>
          </a:bodyPr>
          <a:lstStyle/>
          <a:p>
            <a:r>
              <a:rPr lang="en-US" sz="1600" b="1" dirty="0"/>
              <a:t>FIGURE </a:t>
            </a:r>
            <a:r>
              <a:rPr lang="en-US" sz="1600" b="1" dirty="0" smtClean="0"/>
              <a:t>2-13 </a:t>
            </a:r>
            <a:r>
              <a:rPr lang="en-US" sz="1600" dirty="0"/>
              <a:t>Example of an online systems request form</a:t>
            </a:r>
            <a:r>
              <a:rPr lang="en-US" sz="1600" dirty="0" smtClean="0"/>
              <a:t>.</a:t>
            </a:r>
            <a:endParaRPr lang="en-US" sz="1600" dirty="0"/>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a:t>Explain the concept of a business case </a:t>
            </a:r>
            <a:r>
              <a:rPr lang="en-US" sz="2800" dirty="0" smtClean="0"/>
              <a:t>and how </a:t>
            </a:r>
            <a:r>
              <a:rPr lang="en-US" sz="2800" dirty="0"/>
              <a:t>a business case affects an IT project</a:t>
            </a:r>
          </a:p>
          <a:p>
            <a:r>
              <a:rPr lang="en-US" sz="2800" dirty="0" smtClean="0"/>
              <a:t>Describe </a:t>
            </a:r>
            <a:r>
              <a:rPr lang="en-US" sz="2800" dirty="0"/>
              <a:t>the strategic planning process </a:t>
            </a:r>
            <a:r>
              <a:rPr lang="en-US" sz="2800" dirty="0" smtClean="0"/>
              <a:t>and why </a:t>
            </a:r>
            <a:r>
              <a:rPr lang="en-US" sz="2800" dirty="0"/>
              <a:t>it is important to the IT team</a:t>
            </a:r>
          </a:p>
          <a:p>
            <a:r>
              <a:rPr lang="en-US" sz="2800" dirty="0" smtClean="0"/>
              <a:t>Explain </a:t>
            </a:r>
            <a:r>
              <a:rPr lang="en-US" sz="2800" dirty="0"/>
              <a:t>the purpose of a mission statement</a:t>
            </a:r>
          </a:p>
          <a:p>
            <a:r>
              <a:rPr lang="en-US" sz="2800" dirty="0" smtClean="0"/>
              <a:t>Conduct </a:t>
            </a:r>
            <a:r>
              <a:rPr lang="en-US" sz="2800" dirty="0"/>
              <a:t>a SWOT analysis and describe </a:t>
            </a:r>
            <a:r>
              <a:rPr lang="en-US" sz="2800" dirty="0" smtClean="0"/>
              <a:t>the four </a:t>
            </a:r>
            <a:r>
              <a:rPr lang="en-US" sz="2800" dirty="0"/>
              <a:t>factors involved</a:t>
            </a:r>
          </a:p>
          <a:p>
            <a:r>
              <a:rPr lang="en-US" sz="2800" dirty="0" smtClean="0"/>
              <a:t>Explain </a:t>
            </a:r>
            <a:r>
              <a:rPr lang="en-US" sz="2800" dirty="0"/>
              <a:t>how the SDLC serves as a </a:t>
            </a:r>
            <a:r>
              <a:rPr lang="en-US" sz="2800" dirty="0" smtClean="0"/>
              <a:t> framework for </a:t>
            </a:r>
            <a:r>
              <a:rPr lang="en-US" sz="2800" dirty="0"/>
              <a:t>systems development</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fontScale="92500"/>
          </a:bodyPr>
          <a:lstStyle/>
          <a:p>
            <a:pPr eaLnBrk="1" hangingPunct="1"/>
            <a:r>
              <a:rPr lang="en-US" sz="2800" b="1" dirty="0" smtClean="0"/>
              <a:t>Systems Review Committee</a:t>
            </a:r>
          </a:p>
          <a:p>
            <a:pPr lvl="1"/>
            <a:r>
              <a:rPr lang="en-US" sz="2400" dirty="0"/>
              <a:t>With a broader viewpoint, a committee can establish priorities more effectively than an </a:t>
            </a:r>
            <a:r>
              <a:rPr lang="en-US" sz="2400" dirty="0" smtClean="0"/>
              <a:t>individual</a:t>
            </a:r>
          </a:p>
          <a:p>
            <a:pPr lvl="1"/>
            <a:r>
              <a:rPr lang="en-US" sz="2400" dirty="0" smtClean="0"/>
              <a:t>One </a:t>
            </a:r>
            <a:r>
              <a:rPr lang="en-US" sz="2400" dirty="0"/>
              <a:t>person’s bias is less likely to affect the decisions</a:t>
            </a:r>
          </a:p>
          <a:p>
            <a:pPr lvl="1"/>
            <a:r>
              <a:rPr lang="en-US" sz="2400" dirty="0" smtClean="0"/>
              <a:t>Disadvantages:</a:t>
            </a:r>
            <a:endParaRPr lang="en-US" sz="2400" b="1" dirty="0"/>
          </a:p>
          <a:p>
            <a:pPr lvl="2"/>
            <a:r>
              <a:rPr lang="en-US" sz="2400" dirty="0"/>
              <a:t>A</a:t>
            </a:r>
            <a:r>
              <a:rPr lang="en-US" sz="2400" dirty="0" smtClean="0"/>
              <a:t>ction </a:t>
            </a:r>
            <a:r>
              <a:rPr lang="en-US" sz="2400" dirty="0"/>
              <a:t>on requests must wait until the committee </a:t>
            </a:r>
            <a:r>
              <a:rPr lang="en-US" sz="2400" dirty="0" smtClean="0"/>
              <a:t>meets</a:t>
            </a:r>
          </a:p>
          <a:p>
            <a:pPr lvl="2"/>
            <a:r>
              <a:rPr lang="en-US" sz="2400" dirty="0"/>
              <a:t>M</a:t>
            </a:r>
            <a:r>
              <a:rPr lang="en-US" sz="2400" dirty="0" smtClean="0"/>
              <a:t>embers </a:t>
            </a:r>
            <a:r>
              <a:rPr lang="en-US" sz="2400" dirty="0"/>
              <a:t>might favor projects requested by their own </a:t>
            </a:r>
            <a:r>
              <a:rPr lang="en-US" sz="2400" dirty="0" smtClean="0"/>
              <a:t>departments</a:t>
            </a:r>
          </a:p>
          <a:p>
            <a:pPr lvl="2"/>
            <a:r>
              <a:rPr lang="en-US" sz="2400" dirty="0"/>
              <a:t>I</a:t>
            </a:r>
            <a:r>
              <a:rPr lang="en-US" sz="2400" dirty="0" smtClean="0"/>
              <a:t>nternal </a:t>
            </a:r>
            <a:r>
              <a:rPr lang="en-US" sz="2400" dirty="0"/>
              <a:t>political differences could delay important decisions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20</a:t>
            </a:fld>
            <a:endParaRPr lang="en-US" dirty="0"/>
          </a:p>
        </p:txBody>
      </p:sp>
      <p:sp>
        <p:nvSpPr>
          <p:cNvPr id="2" name="Title 1"/>
          <p:cNvSpPr>
            <a:spLocks noGrp="1"/>
          </p:cNvSpPr>
          <p:nvPr>
            <p:ph type="title"/>
          </p:nvPr>
        </p:nvSpPr>
        <p:spPr/>
        <p:txBody>
          <a:bodyPr rtlCol="0">
            <a:normAutofit fontScale="90000"/>
          </a:bodyPr>
          <a:lstStyle/>
          <a:p>
            <a:pPr>
              <a:defRPr/>
            </a:pPr>
            <a:r>
              <a:rPr lang="en-US" dirty="0"/>
              <a:t>Evaluation of Systems Requests</a:t>
            </a:r>
            <a:r>
              <a:rPr lang="en-US" sz="1300" dirty="0"/>
              <a:t>(Cont.)</a:t>
            </a:r>
            <a:endParaRPr lang="en-US" dirty="0" smtClean="0"/>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8153400" cy="4525963"/>
          </a:xfrm>
        </p:spPr>
        <p:txBody>
          <a:bodyPr>
            <a:normAutofit fontScale="85000" lnSpcReduction="20000"/>
          </a:bodyPr>
          <a:lstStyle/>
          <a:p>
            <a:r>
              <a:rPr lang="en-US" dirty="0" smtClean="0"/>
              <a:t>Is </a:t>
            </a:r>
            <a:r>
              <a:rPr lang="en-US" dirty="0"/>
              <a:t>the proposal desirable in an operational sense? </a:t>
            </a:r>
            <a:endParaRPr lang="en-US" dirty="0" smtClean="0"/>
          </a:p>
          <a:p>
            <a:pPr lvl="1"/>
            <a:r>
              <a:rPr lang="en-US" dirty="0" smtClean="0"/>
              <a:t>Is </a:t>
            </a:r>
            <a:r>
              <a:rPr lang="en-US" dirty="0"/>
              <a:t>it a practical approach </a:t>
            </a:r>
            <a:r>
              <a:rPr lang="en-US" dirty="0" smtClean="0"/>
              <a:t>that will </a:t>
            </a:r>
            <a:r>
              <a:rPr lang="en-US" dirty="0"/>
              <a:t>solve a problem or take advantage of an opportunity to achieve </a:t>
            </a:r>
            <a:r>
              <a:rPr lang="en-US" dirty="0" smtClean="0"/>
              <a:t>company goals</a:t>
            </a:r>
            <a:r>
              <a:rPr lang="en-US" dirty="0"/>
              <a:t>?</a:t>
            </a:r>
          </a:p>
          <a:p>
            <a:r>
              <a:rPr lang="en-US" dirty="0" smtClean="0"/>
              <a:t>Is </a:t>
            </a:r>
            <a:r>
              <a:rPr lang="en-US" dirty="0"/>
              <a:t>the proposal technically feasible? </a:t>
            </a:r>
            <a:endParaRPr lang="en-US" dirty="0" smtClean="0"/>
          </a:p>
          <a:p>
            <a:pPr lvl="1"/>
            <a:r>
              <a:rPr lang="en-US" dirty="0" smtClean="0"/>
              <a:t>Are </a:t>
            </a:r>
            <a:r>
              <a:rPr lang="en-US" dirty="0"/>
              <a:t>the necessary technical resources </a:t>
            </a:r>
            <a:r>
              <a:rPr lang="en-US" dirty="0" smtClean="0"/>
              <a:t>and people </a:t>
            </a:r>
            <a:r>
              <a:rPr lang="en-US" dirty="0"/>
              <a:t>available for the project?</a:t>
            </a:r>
          </a:p>
          <a:p>
            <a:r>
              <a:rPr lang="en-US" dirty="0" smtClean="0"/>
              <a:t>Is </a:t>
            </a:r>
            <a:r>
              <a:rPr lang="en-US" dirty="0"/>
              <a:t>the proposal economically desirable? </a:t>
            </a:r>
            <a:endParaRPr lang="en-US" dirty="0" smtClean="0"/>
          </a:p>
          <a:p>
            <a:pPr lvl="1"/>
            <a:r>
              <a:rPr lang="en-US" dirty="0" smtClean="0"/>
              <a:t>What </a:t>
            </a:r>
            <a:r>
              <a:rPr lang="en-US" dirty="0"/>
              <a:t>are the projected savings and costs?</a:t>
            </a:r>
          </a:p>
          <a:p>
            <a:r>
              <a:rPr lang="en-US" dirty="0"/>
              <a:t>Are other intangible factors involved, such as customer satisfaction or </a:t>
            </a:r>
            <a:r>
              <a:rPr lang="en-US" dirty="0" smtClean="0"/>
              <a:t>company image</a:t>
            </a:r>
            <a:r>
              <a:rPr lang="en-US" dirty="0"/>
              <a:t>? </a:t>
            </a:r>
            <a:endParaRPr lang="en-US" dirty="0" smtClean="0"/>
          </a:p>
          <a:p>
            <a:pPr lvl="1"/>
            <a:r>
              <a:rPr lang="en-US" dirty="0" smtClean="0"/>
              <a:t>Is </a:t>
            </a:r>
            <a:r>
              <a:rPr lang="en-US" dirty="0"/>
              <a:t>the problem worth solving, and will the request result in a sound </a:t>
            </a:r>
            <a:r>
              <a:rPr lang="en-US" dirty="0" smtClean="0"/>
              <a:t>business investment</a:t>
            </a:r>
            <a:r>
              <a:rPr lang="en-US" dirty="0"/>
              <a:t>?</a:t>
            </a:r>
          </a:p>
          <a:p>
            <a:r>
              <a:rPr lang="en-US" dirty="0" smtClean="0"/>
              <a:t>Can </a:t>
            </a:r>
            <a:r>
              <a:rPr lang="en-US" dirty="0"/>
              <a:t>the proposal be accomplished within an acceptable time frame?</a:t>
            </a:r>
            <a:endParaRPr lang="en-US" dirty="0" smtClean="0"/>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21</a:t>
            </a:fld>
            <a:endParaRPr lang="en-US" dirty="0"/>
          </a:p>
        </p:txBody>
      </p:sp>
      <p:sp>
        <p:nvSpPr>
          <p:cNvPr id="37889" name="Title 1"/>
          <p:cNvSpPr>
            <a:spLocks noGrp="1"/>
          </p:cNvSpPr>
          <p:nvPr>
            <p:ph type="title"/>
          </p:nvPr>
        </p:nvSpPr>
        <p:spPr/>
        <p:txBody>
          <a:bodyPr/>
          <a:lstStyle/>
          <a:p>
            <a:pPr eaLnBrk="1" hangingPunct="1"/>
            <a:r>
              <a:rPr lang="en-US" dirty="0" smtClean="0"/>
              <a:t>Overview of Feasibility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22</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fontScale="92500"/>
          </a:bodyPr>
          <a:lstStyle/>
          <a:p>
            <a:pPr eaLnBrk="1" hangingPunct="1"/>
            <a:r>
              <a:rPr lang="en-US" sz="2800" b="1" dirty="0" smtClean="0"/>
              <a:t>Operational Feasibility</a:t>
            </a:r>
          </a:p>
          <a:p>
            <a:pPr lvl="1"/>
            <a:r>
              <a:rPr lang="en-US" sz="2400" dirty="0" smtClean="0"/>
              <a:t>Does </a:t>
            </a:r>
            <a:r>
              <a:rPr lang="en-US" sz="2400" dirty="0"/>
              <a:t>management support the project? </a:t>
            </a:r>
            <a:endParaRPr lang="en-US" sz="2400" dirty="0" smtClean="0"/>
          </a:p>
          <a:p>
            <a:pPr lvl="2"/>
            <a:r>
              <a:rPr lang="en-US" sz="2200" dirty="0" smtClean="0"/>
              <a:t>Do </a:t>
            </a:r>
            <a:r>
              <a:rPr lang="en-US" sz="2200" dirty="0"/>
              <a:t>users support the project? </a:t>
            </a:r>
            <a:endParaRPr lang="en-US" sz="2200" dirty="0" smtClean="0"/>
          </a:p>
          <a:p>
            <a:pPr lvl="2"/>
            <a:r>
              <a:rPr lang="en-US" sz="2200" dirty="0" smtClean="0"/>
              <a:t>Is the current </a:t>
            </a:r>
            <a:r>
              <a:rPr lang="en-US" sz="2200" dirty="0"/>
              <a:t>system well liked and effectively </a:t>
            </a:r>
            <a:r>
              <a:rPr lang="en-US" sz="2200" dirty="0" smtClean="0"/>
              <a:t>used?</a:t>
            </a:r>
          </a:p>
          <a:p>
            <a:pPr lvl="2"/>
            <a:r>
              <a:rPr lang="en-US" dirty="0" smtClean="0"/>
              <a:t>Do </a:t>
            </a:r>
            <a:r>
              <a:rPr lang="en-US" dirty="0"/>
              <a:t>users see the need </a:t>
            </a:r>
            <a:r>
              <a:rPr lang="en-US" dirty="0" smtClean="0"/>
              <a:t>for change</a:t>
            </a:r>
            <a:r>
              <a:rPr lang="en-US" dirty="0"/>
              <a:t>?</a:t>
            </a:r>
          </a:p>
          <a:p>
            <a:pPr lvl="1"/>
            <a:r>
              <a:rPr lang="en-US" sz="2400" dirty="0" smtClean="0"/>
              <a:t>Will </a:t>
            </a:r>
            <a:r>
              <a:rPr lang="en-US" sz="2400" dirty="0"/>
              <a:t>the new system result in a workforce reduction? </a:t>
            </a:r>
            <a:endParaRPr lang="en-US" sz="2400" dirty="0" smtClean="0"/>
          </a:p>
          <a:p>
            <a:pPr lvl="2"/>
            <a:r>
              <a:rPr lang="en-US" sz="2200" dirty="0" smtClean="0"/>
              <a:t>If </a:t>
            </a:r>
            <a:r>
              <a:rPr lang="en-US" sz="2200" dirty="0"/>
              <a:t>so, what will happen </a:t>
            </a:r>
            <a:r>
              <a:rPr lang="en-US" sz="2200" dirty="0" smtClean="0"/>
              <a:t>to affected </a:t>
            </a:r>
            <a:r>
              <a:rPr lang="en-US" sz="2200" dirty="0"/>
              <a:t>employees?</a:t>
            </a:r>
          </a:p>
          <a:p>
            <a:pPr lvl="1"/>
            <a:r>
              <a:rPr lang="en-US" sz="2400" dirty="0" smtClean="0"/>
              <a:t>Will </a:t>
            </a:r>
            <a:r>
              <a:rPr lang="en-US" sz="2400" dirty="0"/>
              <a:t>the new system require training for users? </a:t>
            </a:r>
            <a:endParaRPr lang="en-US" sz="2400" dirty="0" smtClean="0"/>
          </a:p>
          <a:p>
            <a:pPr lvl="2"/>
            <a:r>
              <a:rPr lang="en-US" sz="2200" dirty="0" smtClean="0"/>
              <a:t>If </a:t>
            </a:r>
            <a:r>
              <a:rPr lang="en-US" sz="2200" dirty="0"/>
              <a:t>so, is the company </a:t>
            </a:r>
            <a:r>
              <a:rPr lang="en-US" sz="2200" dirty="0" smtClean="0"/>
              <a:t>prepared to </a:t>
            </a:r>
            <a:r>
              <a:rPr lang="en-US" sz="2200" dirty="0"/>
              <a:t>provide the necessary resources for training current employees?</a:t>
            </a:r>
          </a:p>
          <a:p>
            <a:pPr lvl="1"/>
            <a:r>
              <a:rPr lang="en-US" sz="2400" dirty="0" smtClean="0"/>
              <a:t>Will </a:t>
            </a:r>
            <a:r>
              <a:rPr lang="en-US" sz="2400" dirty="0"/>
              <a:t>users be involved in planning the new system right from the start</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23</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2703253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fontScale="85000" lnSpcReduction="20000"/>
          </a:bodyPr>
          <a:lstStyle/>
          <a:p>
            <a:pPr eaLnBrk="1" hangingPunct="1"/>
            <a:r>
              <a:rPr lang="en-US" sz="2800" b="1" dirty="0" smtClean="0"/>
              <a:t>Operational Feasibility </a:t>
            </a:r>
            <a:r>
              <a:rPr lang="en-US" sz="1400" b="1" dirty="0" smtClean="0"/>
              <a:t>(Cont.)</a:t>
            </a:r>
          </a:p>
          <a:p>
            <a:pPr lvl="1"/>
            <a:r>
              <a:rPr lang="en-US" sz="2400" dirty="0" smtClean="0"/>
              <a:t>Will </a:t>
            </a:r>
            <a:r>
              <a:rPr lang="en-US" sz="2400" dirty="0"/>
              <a:t>the new system place any new demands on users or require any </a:t>
            </a:r>
            <a:r>
              <a:rPr lang="en-US" sz="2400" dirty="0" smtClean="0"/>
              <a:t>operating changes</a:t>
            </a:r>
            <a:r>
              <a:rPr lang="en-US" sz="2400" dirty="0"/>
              <a:t>? </a:t>
            </a:r>
            <a:endParaRPr lang="en-US" sz="2400" dirty="0" smtClean="0"/>
          </a:p>
          <a:p>
            <a:pPr lvl="2"/>
            <a:r>
              <a:rPr lang="en-US" sz="2200" dirty="0" smtClean="0"/>
              <a:t>For example</a:t>
            </a:r>
            <a:r>
              <a:rPr lang="en-US" sz="2200" dirty="0"/>
              <a:t>:</a:t>
            </a:r>
            <a:endParaRPr lang="en-US" dirty="0"/>
          </a:p>
          <a:p>
            <a:pPr lvl="3"/>
            <a:r>
              <a:rPr lang="en-US" sz="2300" dirty="0" smtClean="0"/>
              <a:t>Will </a:t>
            </a:r>
            <a:r>
              <a:rPr lang="en-US" sz="2300" dirty="0"/>
              <a:t>any information be less accessible or produced less frequently? </a:t>
            </a:r>
          </a:p>
          <a:p>
            <a:pPr lvl="3"/>
            <a:r>
              <a:rPr lang="en-US" sz="2400" dirty="0" smtClean="0"/>
              <a:t>Will </a:t>
            </a:r>
            <a:r>
              <a:rPr lang="en-US" sz="2400" dirty="0"/>
              <a:t>performance decline in any way? If so, will an overall gain </a:t>
            </a:r>
            <a:r>
              <a:rPr lang="en-US" sz="2400" dirty="0" smtClean="0"/>
              <a:t>to </a:t>
            </a:r>
            <a:r>
              <a:rPr lang="en-US" sz="2600" dirty="0" smtClean="0"/>
              <a:t>the </a:t>
            </a:r>
            <a:r>
              <a:rPr lang="en-US" sz="2600" dirty="0"/>
              <a:t>organization outweigh individual losses?</a:t>
            </a:r>
          </a:p>
          <a:p>
            <a:pPr lvl="1"/>
            <a:r>
              <a:rPr lang="en-US" sz="2400" dirty="0" smtClean="0"/>
              <a:t>Will </a:t>
            </a:r>
            <a:r>
              <a:rPr lang="en-US" sz="2400" dirty="0"/>
              <a:t>customers experience adverse effects in any way, either temporarily or permanently?</a:t>
            </a:r>
          </a:p>
          <a:p>
            <a:pPr lvl="1"/>
            <a:r>
              <a:rPr lang="en-US" sz="2400" dirty="0" smtClean="0"/>
              <a:t>Will </a:t>
            </a:r>
            <a:r>
              <a:rPr lang="en-US" sz="2400" dirty="0"/>
              <a:t>any risk to the company’s image or goodwill result?</a:t>
            </a:r>
          </a:p>
          <a:p>
            <a:pPr lvl="1"/>
            <a:r>
              <a:rPr lang="en-US" sz="2400" dirty="0" smtClean="0"/>
              <a:t>Does </a:t>
            </a:r>
            <a:r>
              <a:rPr lang="en-US" sz="2400" dirty="0"/>
              <a:t>the development schedule conflict with other company priorities?</a:t>
            </a:r>
          </a:p>
          <a:p>
            <a:pPr lvl="1"/>
            <a:r>
              <a:rPr lang="en-US" sz="2400" dirty="0" smtClean="0"/>
              <a:t>Do </a:t>
            </a:r>
            <a:r>
              <a:rPr lang="en-US" sz="2400" dirty="0"/>
              <a:t>legal or ethical issues need to be considered?</a:t>
            </a:r>
            <a:endParaRPr lang="en-US" sz="5000"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24</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a:bodyPr>
          <a:lstStyle/>
          <a:p>
            <a:pPr eaLnBrk="1" hangingPunct="1"/>
            <a:r>
              <a:rPr lang="en-US" sz="2800" b="1" dirty="0" smtClean="0"/>
              <a:t>Technical Feasibility</a:t>
            </a:r>
          </a:p>
          <a:p>
            <a:pPr lvl="1"/>
            <a:r>
              <a:rPr lang="en-US" sz="2400" dirty="0" smtClean="0"/>
              <a:t>Does </a:t>
            </a:r>
            <a:r>
              <a:rPr lang="en-US" sz="2400" dirty="0"/>
              <a:t>the company have the necessary hardware, software, and </a:t>
            </a:r>
            <a:r>
              <a:rPr lang="en-US" sz="2400" dirty="0" smtClean="0"/>
              <a:t>network resources</a:t>
            </a:r>
            <a:r>
              <a:rPr lang="en-US" sz="2400" dirty="0"/>
              <a:t>? </a:t>
            </a:r>
            <a:endParaRPr lang="en-US" sz="2400" dirty="0" smtClean="0"/>
          </a:p>
          <a:p>
            <a:pPr lvl="2"/>
            <a:r>
              <a:rPr lang="en-US" sz="2200" dirty="0" smtClean="0"/>
              <a:t>If </a:t>
            </a:r>
            <a:r>
              <a:rPr lang="en-US" sz="2200" dirty="0"/>
              <a:t>not, can those resources be acquired without difficulty?</a:t>
            </a:r>
          </a:p>
          <a:p>
            <a:pPr lvl="1"/>
            <a:r>
              <a:rPr lang="en-US" sz="2400" dirty="0" smtClean="0"/>
              <a:t>Does </a:t>
            </a:r>
            <a:r>
              <a:rPr lang="en-US" sz="2400" dirty="0"/>
              <a:t>the company have the needed technical expertise? </a:t>
            </a:r>
            <a:endParaRPr lang="en-US" sz="2400" dirty="0" smtClean="0"/>
          </a:p>
          <a:p>
            <a:pPr lvl="2"/>
            <a:r>
              <a:rPr lang="en-US" sz="2200" dirty="0" smtClean="0"/>
              <a:t>If </a:t>
            </a:r>
            <a:r>
              <a:rPr lang="en-US" sz="2200" dirty="0"/>
              <a:t>not, can it </a:t>
            </a:r>
            <a:r>
              <a:rPr lang="en-US" sz="2200" dirty="0" smtClean="0"/>
              <a:t>be </a:t>
            </a:r>
            <a:r>
              <a:rPr lang="en-US" sz="2400" dirty="0" smtClean="0"/>
              <a:t>acquired</a:t>
            </a:r>
            <a:r>
              <a:rPr lang="en-US" sz="2400" dirty="0"/>
              <a:t>?</a:t>
            </a:r>
          </a:p>
          <a:p>
            <a:pPr lvl="1"/>
            <a:r>
              <a:rPr lang="en-US" sz="2400" dirty="0" smtClean="0"/>
              <a:t>Does </a:t>
            </a:r>
            <a:r>
              <a:rPr lang="en-US" sz="2400" dirty="0"/>
              <a:t>the proposed platform have sufficient capacity for future needs? </a:t>
            </a:r>
            <a:endParaRPr lang="en-US" sz="2400" dirty="0" smtClean="0"/>
          </a:p>
          <a:p>
            <a:pPr lvl="2"/>
            <a:r>
              <a:rPr lang="en-US" sz="2200" dirty="0" smtClean="0"/>
              <a:t>If not, </a:t>
            </a:r>
            <a:r>
              <a:rPr lang="en-US" sz="2400" dirty="0" smtClean="0"/>
              <a:t>can </a:t>
            </a:r>
            <a:r>
              <a:rPr lang="en-US" sz="2400" dirty="0"/>
              <a:t>it be expanded</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25</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1979214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a:xfrm>
            <a:off x="457200" y="1481328"/>
            <a:ext cx="8458200" cy="4525963"/>
          </a:xfrm>
        </p:spPr>
        <p:txBody>
          <a:bodyPr>
            <a:normAutofit fontScale="92500" lnSpcReduction="10000"/>
          </a:bodyPr>
          <a:lstStyle/>
          <a:p>
            <a:r>
              <a:rPr lang="en-US" sz="2800" b="1" dirty="0"/>
              <a:t>Technical Feasibility </a:t>
            </a:r>
            <a:r>
              <a:rPr lang="en-US" sz="1300" b="1" dirty="0"/>
              <a:t>(Cont.)</a:t>
            </a:r>
          </a:p>
          <a:p>
            <a:pPr lvl="1"/>
            <a:r>
              <a:rPr lang="en-US" sz="2400" dirty="0" smtClean="0"/>
              <a:t>Will </a:t>
            </a:r>
            <a:r>
              <a:rPr lang="en-US" sz="2400" dirty="0"/>
              <a:t>a prototype be required?</a:t>
            </a:r>
          </a:p>
          <a:p>
            <a:pPr lvl="1"/>
            <a:r>
              <a:rPr lang="en-US" sz="2400" dirty="0" smtClean="0"/>
              <a:t>Will </a:t>
            </a:r>
            <a:r>
              <a:rPr lang="en-US" sz="2400" dirty="0"/>
              <a:t>the hardware and software environment be reliable? </a:t>
            </a:r>
            <a:endParaRPr lang="en-US" sz="2400" dirty="0" smtClean="0"/>
          </a:p>
          <a:p>
            <a:pPr lvl="1"/>
            <a:r>
              <a:rPr lang="en-US" sz="2400" dirty="0" smtClean="0"/>
              <a:t>Will </a:t>
            </a:r>
            <a:r>
              <a:rPr lang="en-US" sz="2400" dirty="0"/>
              <a:t>it integrate </a:t>
            </a:r>
            <a:r>
              <a:rPr lang="en-US" sz="2400" dirty="0" smtClean="0"/>
              <a:t>with other </a:t>
            </a:r>
            <a:r>
              <a:rPr lang="en-US" sz="2400" dirty="0"/>
              <a:t>company information systems, both now and in the future? </a:t>
            </a:r>
            <a:endParaRPr lang="en-US" sz="2400" dirty="0" smtClean="0"/>
          </a:p>
          <a:p>
            <a:pPr lvl="1"/>
            <a:r>
              <a:rPr lang="en-US" sz="2400" dirty="0" smtClean="0"/>
              <a:t>Will </a:t>
            </a:r>
            <a:r>
              <a:rPr lang="en-US" sz="2400" dirty="0"/>
              <a:t>it </a:t>
            </a:r>
            <a:r>
              <a:rPr lang="en-US" sz="2400" dirty="0" smtClean="0"/>
              <a:t>interface properly </a:t>
            </a:r>
            <a:r>
              <a:rPr lang="en-US" sz="2400" dirty="0"/>
              <a:t>with external systems operated by customers and suppliers?</a:t>
            </a:r>
          </a:p>
          <a:p>
            <a:pPr lvl="1"/>
            <a:r>
              <a:rPr lang="en-US" sz="2400" dirty="0" smtClean="0"/>
              <a:t>Will </a:t>
            </a:r>
            <a:r>
              <a:rPr lang="en-US" sz="2400" dirty="0"/>
              <a:t>the combination of hardware and software supply adequate performance?</a:t>
            </a:r>
          </a:p>
          <a:p>
            <a:pPr lvl="1"/>
            <a:r>
              <a:rPr lang="en-US" sz="2400" dirty="0"/>
              <a:t>Do clear expectations and performance specifications exist?</a:t>
            </a:r>
          </a:p>
          <a:p>
            <a:pPr lvl="1"/>
            <a:r>
              <a:rPr lang="en-US" sz="2400" dirty="0" smtClean="0"/>
              <a:t>Will </a:t>
            </a:r>
            <a:r>
              <a:rPr lang="en-US" sz="2400" dirty="0"/>
              <a:t>the system be able to handle future transaction volume and </a:t>
            </a:r>
            <a:r>
              <a:rPr lang="en-US" sz="2400" dirty="0" smtClean="0"/>
              <a:t>company growth</a:t>
            </a:r>
            <a:r>
              <a:rPr lang="en-US" sz="2400" dirty="0"/>
              <a:t>?</a:t>
            </a:r>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26</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338817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lnSpcReduction="10000"/>
          </a:bodyPr>
          <a:lstStyle/>
          <a:p>
            <a:pPr eaLnBrk="1" hangingPunct="1"/>
            <a:r>
              <a:rPr lang="en-US" sz="2800" b="1" dirty="0" smtClean="0"/>
              <a:t>Economic Feasibility</a:t>
            </a:r>
          </a:p>
          <a:p>
            <a:pPr lvl="1"/>
            <a:r>
              <a:rPr lang="en-US" sz="2400" dirty="0" smtClean="0"/>
              <a:t>Costs for people</a:t>
            </a:r>
            <a:r>
              <a:rPr lang="en-US" sz="2400" dirty="0"/>
              <a:t>, including IT staff and users</a:t>
            </a:r>
          </a:p>
          <a:p>
            <a:pPr lvl="1"/>
            <a:r>
              <a:rPr lang="en-US" sz="2400" dirty="0"/>
              <a:t>C</a:t>
            </a:r>
            <a:r>
              <a:rPr lang="en-US" sz="2400" dirty="0" smtClean="0"/>
              <a:t>osts for hardware </a:t>
            </a:r>
            <a:r>
              <a:rPr lang="en-US" sz="2400" dirty="0"/>
              <a:t>and equipment</a:t>
            </a:r>
          </a:p>
          <a:p>
            <a:pPr lvl="1"/>
            <a:r>
              <a:rPr lang="en-US" sz="2400" dirty="0" smtClean="0"/>
              <a:t>Cost of software</a:t>
            </a:r>
            <a:r>
              <a:rPr lang="en-US" sz="2400" dirty="0"/>
              <a:t>, including in-house development as well as purchases from vendors</a:t>
            </a:r>
          </a:p>
          <a:p>
            <a:pPr lvl="1"/>
            <a:r>
              <a:rPr lang="en-US" sz="2400" dirty="0" smtClean="0"/>
              <a:t>Cost for formal </a:t>
            </a:r>
            <a:r>
              <a:rPr lang="en-US" sz="2400" dirty="0"/>
              <a:t>and informal training, including peer-to-peer support</a:t>
            </a:r>
          </a:p>
          <a:p>
            <a:pPr lvl="1"/>
            <a:r>
              <a:rPr lang="en-US" sz="2400" dirty="0" smtClean="0"/>
              <a:t>Cost of licenses </a:t>
            </a:r>
            <a:r>
              <a:rPr lang="en-US" sz="2400" dirty="0"/>
              <a:t>and fees</a:t>
            </a:r>
          </a:p>
          <a:p>
            <a:pPr lvl="1"/>
            <a:r>
              <a:rPr lang="en-US" sz="2400" dirty="0" smtClean="0"/>
              <a:t>Cost of consulting </a:t>
            </a:r>
            <a:r>
              <a:rPr lang="en-US" sz="2400" dirty="0"/>
              <a:t>expenses</a:t>
            </a:r>
          </a:p>
          <a:p>
            <a:pPr lvl="1"/>
            <a:r>
              <a:rPr lang="en-US" sz="2400" dirty="0" smtClean="0"/>
              <a:t>Facility </a:t>
            </a:r>
            <a:r>
              <a:rPr lang="en-US" sz="2400" dirty="0"/>
              <a:t>costs</a:t>
            </a:r>
          </a:p>
          <a:p>
            <a:pPr lvl="1"/>
            <a:r>
              <a:rPr lang="en-US" sz="2400" dirty="0" smtClean="0"/>
              <a:t>The </a:t>
            </a:r>
            <a:r>
              <a:rPr lang="en-US" sz="2400" dirty="0"/>
              <a:t>estimated cost of not developing the system or postponing the </a:t>
            </a:r>
            <a:r>
              <a:rPr lang="en-US" sz="2400" dirty="0" smtClean="0"/>
              <a:t>project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27</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4204230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
        <p:nvSpPr>
          <p:cNvPr id="4" name="Content Placeholder 3"/>
          <p:cNvSpPr>
            <a:spLocks noGrp="1"/>
          </p:cNvSpPr>
          <p:nvPr>
            <p:ph sz="quarter" idx="2"/>
          </p:nvPr>
        </p:nvSpPr>
        <p:spPr>
          <a:xfrm>
            <a:off x="457200" y="1444294"/>
            <a:ext cx="4040188" cy="4956506"/>
          </a:xfrm>
        </p:spPr>
        <p:txBody>
          <a:bodyPr>
            <a:normAutofit/>
          </a:bodyPr>
          <a:lstStyle/>
          <a:p>
            <a:r>
              <a:rPr lang="en-US" b="1" dirty="0" smtClean="0"/>
              <a:t>Tangible Benefits</a:t>
            </a:r>
          </a:p>
          <a:p>
            <a:pPr lvl="1"/>
            <a:r>
              <a:rPr lang="en-US" dirty="0"/>
              <a:t>A new scheduling system that reduces overtime</a:t>
            </a:r>
          </a:p>
          <a:p>
            <a:pPr lvl="1"/>
            <a:r>
              <a:rPr lang="en-US" dirty="0" smtClean="0"/>
              <a:t>An </a:t>
            </a:r>
            <a:r>
              <a:rPr lang="en-US" dirty="0"/>
              <a:t>online package tracking system that improves service and decreases </a:t>
            </a:r>
            <a:r>
              <a:rPr lang="en-US" dirty="0" smtClean="0"/>
              <a:t>the need </a:t>
            </a:r>
            <a:r>
              <a:rPr lang="en-US" dirty="0"/>
              <a:t>for clerical staff</a:t>
            </a:r>
          </a:p>
          <a:p>
            <a:pPr lvl="1"/>
            <a:r>
              <a:rPr lang="en-US" dirty="0" smtClean="0"/>
              <a:t>A </a:t>
            </a:r>
            <a:r>
              <a:rPr lang="en-US" dirty="0"/>
              <a:t>sophisticated inventory control system that cuts excess inventory and </a:t>
            </a:r>
            <a:r>
              <a:rPr lang="en-US" dirty="0" smtClean="0"/>
              <a:t>eliminates production </a:t>
            </a:r>
            <a:r>
              <a:rPr lang="en-US" dirty="0"/>
              <a:t>delays</a:t>
            </a:r>
          </a:p>
        </p:txBody>
      </p:sp>
      <p:sp>
        <p:nvSpPr>
          <p:cNvPr id="7" name="Content Placeholder 6"/>
          <p:cNvSpPr>
            <a:spLocks noGrp="1"/>
          </p:cNvSpPr>
          <p:nvPr>
            <p:ph sz="quarter" idx="4"/>
          </p:nvPr>
        </p:nvSpPr>
        <p:spPr>
          <a:xfrm>
            <a:off x="4645025" y="1444294"/>
            <a:ext cx="4041775" cy="4727906"/>
          </a:xfrm>
        </p:spPr>
        <p:txBody>
          <a:bodyPr>
            <a:normAutofit/>
          </a:bodyPr>
          <a:lstStyle/>
          <a:p>
            <a:r>
              <a:rPr lang="en-US" b="1" dirty="0" smtClean="0"/>
              <a:t>Intangible Benefits</a:t>
            </a:r>
          </a:p>
          <a:p>
            <a:pPr lvl="1"/>
            <a:r>
              <a:rPr lang="en-US" dirty="0" smtClean="0"/>
              <a:t>A </a:t>
            </a:r>
            <a:r>
              <a:rPr lang="en-US" dirty="0"/>
              <a:t>user-friendly system that improves employee job satisfaction</a:t>
            </a:r>
          </a:p>
          <a:p>
            <a:pPr lvl="1"/>
            <a:r>
              <a:rPr lang="en-US" dirty="0" smtClean="0"/>
              <a:t>A </a:t>
            </a:r>
            <a:r>
              <a:rPr lang="en-US" dirty="0"/>
              <a:t>sales tracking system that supplies better information for marketing decisions</a:t>
            </a:r>
          </a:p>
          <a:p>
            <a:pPr lvl="1"/>
            <a:r>
              <a:rPr lang="en-US" dirty="0" smtClean="0"/>
              <a:t>A </a:t>
            </a:r>
            <a:r>
              <a:rPr lang="en-US" dirty="0"/>
              <a:t>new Web site that enhances the company’s image</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28</a:t>
            </a:fld>
            <a:endParaRPr lang="en-US" dirty="0"/>
          </a:p>
        </p:txBody>
      </p:sp>
    </p:spTree>
    <p:extLst>
      <p:ext uri="{BB962C8B-B14F-4D97-AF65-F5344CB8AC3E}">
        <p14:creationId xmlns:p14="http://schemas.microsoft.com/office/powerpoint/2010/main" val="3302504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lnSpcReduction="10000"/>
          </a:bodyPr>
          <a:lstStyle/>
          <a:p>
            <a:pPr eaLnBrk="1" hangingPunct="1"/>
            <a:r>
              <a:rPr lang="en-US" sz="2800" b="1" dirty="0" smtClean="0"/>
              <a:t>Schedule Feasibility</a:t>
            </a:r>
          </a:p>
          <a:p>
            <a:pPr lvl="1"/>
            <a:r>
              <a:rPr lang="en-US" sz="2400" dirty="0" smtClean="0"/>
              <a:t>Can </a:t>
            </a:r>
            <a:r>
              <a:rPr lang="en-US" sz="2400" dirty="0"/>
              <a:t>the company or the IT team control the factors that affect schedule feasibility?</a:t>
            </a:r>
          </a:p>
          <a:p>
            <a:pPr lvl="1"/>
            <a:r>
              <a:rPr lang="en-US" sz="2400" dirty="0" smtClean="0"/>
              <a:t>Has </a:t>
            </a:r>
            <a:r>
              <a:rPr lang="en-US" sz="2400" dirty="0"/>
              <a:t>management established a firm timetable for the project?</a:t>
            </a:r>
          </a:p>
          <a:p>
            <a:pPr lvl="1"/>
            <a:r>
              <a:rPr lang="en-US" sz="2400" dirty="0" smtClean="0"/>
              <a:t>What </a:t>
            </a:r>
            <a:r>
              <a:rPr lang="en-US" sz="2400" dirty="0"/>
              <a:t>conditions must be satisfied during the development of the system?</a:t>
            </a:r>
          </a:p>
          <a:p>
            <a:pPr lvl="1"/>
            <a:r>
              <a:rPr lang="en-US" sz="2400" dirty="0" smtClean="0"/>
              <a:t>Will </a:t>
            </a:r>
            <a:r>
              <a:rPr lang="en-US" sz="2400" dirty="0"/>
              <a:t>an accelerated schedule pose any risks? </a:t>
            </a:r>
            <a:endParaRPr lang="en-US" sz="2400" dirty="0" smtClean="0"/>
          </a:p>
          <a:p>
            <a:pPr lvl="2"/>
            <a:r>
              <a:rPr lang="en-US" sz="2200" dirty="0" smtClean="0"/>
              <a:t>If </a:t>
            </a:r>
            <a:r>
              <a:rPr lang="en-US" sz="2200" dirty="0"/>
              <a:t>so, are the risks acceptable?</a:t>
            </a:r>
          </a:p>
          <a:p>
            <a:pPr lvl="1"/>
            <a:r>
              <a:rPr lang="en-US" sz="2400" dirty="0" smtClean="0"/>
              <a:t>Will </a:t>
            </a:r>
            <a:r>
              <a:rPr lang="en-US" sz="2400" dirty="0"/>
              <a:t>project management techniques be available to coordinate and control </a:t>
            </a:r>
            <a:r>
              <a:rPr lang="en-US" sz="2400" dirty="0" smtClean="0"/>
              <a:t>the project</a:t>
            </a:r>
            <a:r>
              <a:rPr lang="en-US" sz="2400" dirty="0"/>
              <a:t>?</a:t>
            </a:r>
          </a:p>
          <a:p>
            <a:pPr lvl="1"/>
            <a:r>
              <a:rPr lang="en-US" sz="2400" dirty="0" smtClean="0"/>
              <a:t>Will </a:t>
            </a:r>
            <a:r>
              <a:rPr lang="en-US" sz="2400" dirty="0"/>
              <a:t>a project manager be appointed?</a:t>
            </a:r>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29</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79260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List reasons for systems projects and </a:t>
            </a:r>
            <a:r>
              <a:rPr lang="en-US" dirty="0" smtClean="0"/>
              <a:t>factors that </a:t>
            </a:r>
            <a:r>
              <a:rPr lang="en-US" dirty="0"/>
              <a:t>affect such </a:t>
            </a:r>
            <a:r>
              <a:rPr lang="en-US" dirty="0" smtClean="0"/>
              <a:t>projects </a:t>
            </a:r>
          </a:p>
          <a:p>
            <a:r>
              <a:rPr lang="en-US" dirty="0" smtClean="0"/>
              <a:t>Describe </a:t>
            </a:r>
            <a:r>
              <a:rPr lang="en-US" dirty="0"/>
              <a:t>systems requests and the role of </a:t>
            </a:r>
            <a:r>
              <a:rPr lang="en-US" dirty="0" smtClean="0"/>
              <a:t>the systems </a:t>
            </a:r>
            <a:r>
              <a:rPr lang="en-US" dirty="0"/>
              <a:t>review committee</a:t>
            </a:r>
          </a:p>
          <a:p>
            <a:r>
              <a:rPr lang="en-US" dirty="0" smtClean="0"/>
              <a:t>Define </a:t>
            </a:r>
            <a:r>
              <a:rPr lang="en-US" dirty="0"/>
              <a:t>operational, technical, economic, </a:t>
            </a:r>
            <a:r>
              <a:rPr lang="en-US" dirty="0" smtClean="0"/>
              <a:t>and schedule </a:t>
            </a:r>
            <a:r>
              <a:rPr lang="en-US" dirty="0"/>
              <a:t>feasibility</a:t>
            </a:r>
          </a:p>
          <a:p>
            <a:r>
              <a:rPr lang="en-US" dirty="0" smtClean="0"/>
              <a:t>Describe </a:t>
            </a:r>
            <a:r>
              <a:rPr lang="en-US" dirty="0"/>
              <a:t>the steps and the end product of </a:t>
            </a:r>
            <a:r>
              <a:rPr lang="en-US" dirty="0" smtClean="0"/>
              <a:t>a preliminary </a:t>
            </a:r>
            <a:r>
              <a:rPr lang="en-US" dirty="0"/>
              <a:t>investigation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30</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extLst>
      <p:ext uri="{BB962C8B-B14F-4D97-AF65-F5344CB8AC3E}">
        <p14:creationId xmlns:p14="http://schemas.microsoft.com/office/powerpoint/2010/main" val="3049357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 organizations include 5</a:t>
            </a:r>
            <a:r>
              <a:rPr lang="en-US" baseline="30000" dirty="0" smtClean="0"/>
              <a:t>th</a:t>
            </a:r>
            <a:r>
              <a:rPr lang="en-US" dirty="0" smtClean="0"/>
              <a:t> area</a:t>
            </a:r>
          </a:p>
          <a:p>
            <a:r>
              <a:rPr lang="en-US" dirty="0" smtClean="0"/>
              <a:t>Organizational and Cultural Feasibility</a:t>
            </a:r>
          </a:p>
          <a:p>
            <a:pPr lvl="1"/>
            <a:r>
              <a:rPr lang="en-US" dirty="0" smtClean="0"/>
              <a:t>Is a proposed project consistent with corporate norms</a:t>
            </a: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31</a:t>
            </a:fld>
            <a:endParaRPr lang="en-US" dirty="0"/>
          </a:p>
        </p:txBody>
      </p:sp>
      <p:sp>
        <p:nvSpPr>
          <p:cNvPr id="4" name="Title 3"/>
          <p:cNvSpPr>
            <a:spLocks noGrp="1"/>
          </p:cNvSpPr>
          <p:nvPr>
            <p:ph type="title"/>
          </p:nvPr>
        </p:nvSpPr>
        <p:spPr/>
        <p:txBody>
          <a:bodyPr/>
          <a:lstStyle/>
          <a:p>
            <a:r>
              <a:rPr lang="en-US" dirty="0" smtClean="0"/>
              <a:t>5</a:t>
            </a:r>
            <a:r>
              <a:rPr lang="en-US" baseline="30000" dirty="0" smtClean="0"/>
              <a:t>th</a:t>
            </a:r>
            <a:r>
              <a:rPr lang="en-US" dirty="0" smtClean="0"/>
              <a:t> Area of Feasibility</a:t>
            </a:r>
            <a:endParaRPr lang="en-US" dirty="0"/>
          </a:p>
        </p:txBody>
      </p:sp>
    </p:spTree>
    <p:extLst>
      <p:ext uri="{BB962C8B-B14F-4D97-AF65-F5344CB8AC3E}">
        <p14:creationId xmlns:p14="http://schemas.microsoft.com/office/powerpoint/2010/main" val="79559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r>
              <a:rPr lang="en-US" dirty="0"/>
              <a:t>I</a:t>
            </a:r>
            <a:r>
              <a:rPr lang="en-US" dirty="0" smtClean="0"/>
              <a:t>dentify </a:t>
            </a:r>
            <a:r>
              <a:rPr lang="en-US" dirty="0"/>
              <a:t>and weed out systems requests </a:t>
            </a:r>
            <a:r>
              <a:rPr lang="en-US" dirty="0" smtClean="0"/>
              <a:t>that are </a:t>
            </a:r>
            <a:r>
              <a:rPr lang="en-US" dirty="0"/>
              <a:t>not feasible </a:t>
            </a:r>
            <a:endParaRPr lang="en-US" dirty="0" smtClean="0"/>
          </a:p>
          <a:p>
            <a:r>
              <a:rPr lang="en-US" dirty="0"/>
              <a:t>Even if the request is feasible, it might not </a:t>
            </a:r>
            <a:r>
              <a:rPr lang="en-US" dirty="0" smtClean="0"/>
              <a:t> be necessary</a:t>
            </a:r>
          </a:p>
          <a:p>
            <a:r>
              <a:rPr lang="en-US" dirty="0"/>
              <a:t>R</a:t>
            </a:r>
            <a:r>
              <a:rPr lang="en-US" dirty="0" smtClean="0"/>
              <a:t>equests </a:t>
            </a:r>
            <a:r>
              <a:rPr lang="en-US" dirty="0"/>
              <a:t>that are not currently feasible can be </a:t>
            </a:r>
            <a:r>
              <a:rPr lang="en-US" dirty="0" smtClean="0"/>
              <a:t>resubmitted as </a:t>
            </a:r>
            <a:r>
              <a:rPr lang="en-US" dirty="0"/>
              <a:t>new hardware, software, or expertise becomes </a:t>
            </a:r>
            <a:r>
              <a:rPr lang="en-US" dirty="0" smtClean="0"/>
              <a:t>available</a:t>
            </a:r>
          </a:p>
          <a:p>
            <a:r>
              <a:rPr lang="en-US" dirty="0" smtClean="0"/>
              <a:t>Reject proposals that are not feasible</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32</a:t>
            </a:fld>
            <a:endParaRPr lang="en-US" dirty="0"/>
          </a:p>
        </p:txBody>
      </p:sp>
      <p:sp>
        <p:nvSpPr>
          <p:cNvPr id="2" name="Title 1"/>
          <p:cNvSpPr>
            <a:spLocks noGrp="1"/>
          </p:cNvSpPr>
          <p:nvPr>
            <p:ph type="title"/>
          </p:nvPr>
        </p:nvSpPr>
        <p:spPr/>
        <p:txBody>
          <a:bodyPr rtlCol="0">
            <a:normAutofit/>
          </a:bodyPr>
          <a:lstStyle/>
          <a:p>
            <a:pPr>
              <a:defRPr/>
            </a:pPr>
            <a:r>
              <a:rPr lang="en-US" dirty="0" smtClean="0"/>
              <a:t>Evaluating Feasibility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Suppose the vice president of marketing asks you to write a program to create labels for a one-time advertising manager.  As IT manager, you know that labels can be prepared more efficiently by exporting the data to a word processing program and using a mail merge feature.</a:t>
            </a:r>
          </a:p>
          <a:p>
            <a:r>
              <a:rPr lang="en-US" dirty="0" smtClean="0">
                <a:solidFill>
                  <a:srgbClr val="996633"/>
                </a:solidFill>
              </a:rPr>
              <a:t>How would you handle this situation?</a:t>
            </a:r>
            <a:endParaRPr lang="en-US" dirty="0">
              <a:solidFill>
                <a:srgbClr val="996633"/>
              </a:solidFill>
            </a:endParaRPr>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33</a:t>
            </a:fld>
            <a:endParaRPr lang="en-US" dirty="0"/>
          </a:p>
        </p:txBody>
      </p:sp>
      <p:sp>
        <p:nvSpPr>
          <p:cNvPr id="5" name="Title 4"/>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422960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34</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extLst>
      <p:ext uri="{BB962C8B-B14F-4D97-AF65-F5344CB8AC3E}">
        <p14:creationId xmlns:p14="http://schemas.microsoft.com/office/powerpoint/2010/main" val="1729184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fontScale="92500" lnSpcReduction="20000"/>
          </a:bodyPr>
          <a:lstStyle/>
          <a:p>
            <a:r>
              <a:rPr lang="en-US" b="1" dirty="0" smtClean="0"/>
              <a:t>Factors That Affect Priority</a:t>
            </a:r>
          </a:p>
          <a:p>
            <a:pPr lvl="1"/>
            <a:r>
              <a:rPr lang="en-US" dirty="0" smtClean="0"/>
              <a:t>Will </a:t>
            </a:r>
            <a:r>
              <a:rPr lang="en-US" dirty="0"/>
              <a:t>the proposed system reduce costs? </a:t>
            </a:r>
            <a:endParaRPr lang="en-US" dirty="0" smtClean="0"/>
          </a:p>
          <a:p>
            <a:pPr lvl="2"/>
            <a:r>
              <a:rPr lang="en-US" dirty="0" smtClean="0"/>
              <a:t>Where</a:t>
            </a:r>
            <a:r>
              <a:rPr lang="en-US" dirty="0"/>
              <a:t>? When? How? How much?</a:t>
            </a:r>
          </a:p>
          <a:p>
            <a:pPr lvl="1"/>
            <a:r>
              <a:rPr lang="en-US" dirty="0" smtClean="0"/>
              <a:t>Will </a:t>
            </a:r>
            <a:r>
              <a:rPr lang="en-US" dirty="0"/>
              <a:t>the system increase revenue for the </a:t>
            </a:r>
            <a:r>
              <a:rPr lang="en-US" dirty="0" smtClean="0"/>
              <a:t>company?</a:t>
            </a:r>
          </a:p>
          <a:p>
            <a:pPr lvl="2"/>
            <a:r>
              <a:rPr lang="en-US" dirty="0" smtClean="0"/>
              <a:t>Where</a:t>
            </a:r>
            <a:r>
              <a:rPr lang="en-US" dirty="0"/>
              <a:t>? When? How? How much</a:t>
            </a:r>
            <a:r>
              <a:rPr lang="en-US" dirty="0" smtClean="0"/>
              <a:t>?</a:t>
            </a:r>
          </a:p>
          <a:p>
            <a:pPr lvl="1"/>
            <a:r>
              <a:rPr lang="en-US" dirty="0" smtClean="0"/>
              <a:t>Will </a:t>
            </a:r>
            <a:r>
              <a:rPr lang="en-US" dirty="0"/>
              <a:t>the systems project result in more information or produce better results</a:t>
            </a:r>
            <a:r>
              <a:rPr lang="en-US" dirty="0" smtClean="0"/>
              <a:t>? </a:t>
            </a:r>
          </a:p>
          <a:p>
            <a:pPr lvl="2"/>
            <a:r>
              <a:rPr lang="en-US" dirty="0" smtClean="0"/>
              <a:t>How</a:t>
            </a:r>
            <a:r>
              <a:rPr lang="en-US" dirty="0"/>
              <a:t>? Are the results measurable?</a:t>
            </a:r>
          </a:p>
          <a:p>
            <a:pPr lvl="1"/>
            <a:r>
              <a:rPr lang="en-US" dirty="0" smtClean="0"/>
              <a:t>Will </a:t>
            </a:r>
            <a:r>
              <a:rPr lang="en-US" dirty="0"/>
              <a:t>the system serve customers better?</a:t>
            </a:r>
          </a:p>
          <a:p>
            <a:pPr lvl="1"/>
            <a:r>
              <a:rPr lang="en-US" dirty="0" smtClean="0"/>
              <a:t>Will </a:t>
            </a:r>
            <a:r>
              <a:rPr lang="en-US" dirty="0"/>
              <a:t>the system serve the organization better?</a:t>
            </a:r>
          </a:p>
          <a:p>
            <a:pPr lvl="1"/>
            <a:r>
              <a:rPr lang="en-US" dirty="0" smtClean="0"/>
              <a:t>Can </a:t>
            </a:r>
            <a:r>
              <a:rPr lang="en-US" dirty="0"/>
              <a:t>the project be implemented in a reasonable time period? </a:t>
            </a:r>
            <a:endParaRPr lang="en-US" dirty="0" smtClean="0"/>
          </a:p>
          <a:p>
            <a:pPr lvl="2"/>
            <a:r>
              <a:rPr lang="en-US" dirty="0" smtClean="0"/>
              <a:t>How </a:t>
            </a:r>
            <a:r>
              <a:rPr lang="en-US" dirty="0"/>
              <a:t>long </a:t>
            </a:r>
            <a:r>
              <a:rPr lang="en-US" dirty="0" smtClean="0"/>
              <a:t>will the </a:t>
            </a:r>
            <a:r>
              <a:rPr lang="en-US" dirty="0"/>
              <a:t>results last?</a:t>
            </a:r>
          </a:p>
          <a:p>
            <a:pPr lvl="1"/>
            <a:r>
              <a:rPr lang="en-US" dirty="0" smtClean="0"/>
              <a:t>Are </a:t>
            </a:r>
            <a:r>
              <a:rPr lang="en-US" dirty="0"/>
              <a:t>the necessary financial, human, and technical resources available?</a:t>
            </a:r>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smtClean="0"/>
              <a:t>Setting Priorities</a:t>
            </a:r>
          </a:p>
        </p:txBody>
      </p:sp>
    </p:spTree>
    <p:extLst>
      <p:ext uri="{BB962C8B-B14F-4D97-AF65-F5344CB8AC3E}">
        <p14:creationId xmlns:p14="http://schemas.microsoft.com/office/powerpoint/2010/main" val="2536884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Setting Priorities </a:t>
            </a:r>
            <a:r>
              <a:rPr lang="en-US" sz="1300" dirty="0"/>
              <a:t>(Cont.)</a:t>
            </a:r>
            <a:endParaRPr lang="en-US" dirty="0" smtClean="0"/>
          </a:p>
        </p:txBody>
      </p:sp>
      <p:sp>
        <p:nvSpPr>
          <p:cNvPr id="4" name="Content Placeholder 3"/>
          <p:cNvSpPr>
            <a:spLocks noGrp="1"/>
          </p:cNvSpPr>
          <p:nvPr>
            <p:ph sz="quarter" idx="2"/>
          </p:nvPr>
        </p:nvSpPr>
        <p:spPr>
          <a:xfrm>
            <a:off x="457200" y="1444294"/>
            <a:ext cx="4040188" cy="4956506"/>
          </a:xfrm>
        </p:spPr>
        <p:txBody>
          <a:bodyPr>
            <a:normAutofit/>
          </a:bodyPr>
          <a:lstStyle/>
          <a:p>
            <a:r>
              <a:rPr lang="en-US" b="1" dirty="0" smtClean="0"/>
              <a:t>Discretionary Projects</a:t>
            </a:r>
          </a:p>
          <a:p>
            <a:pPr lvl="1"/>
            <a:r>
              <a:rPr lang="en-US" dirty="0"/>
              <a:t>Projects where management has a choice in implementing them</a:t>
            </a:r>
          </a:p>
          <a:p>
            <a:pPr lvl="2"/>
            <a:r>
              <a:rPr lang="en-US" dirty="0"/>
              <a:t>Creating a new report for a user</a:t>
            </a:r>
          </a:p>
        </p:txBody>
      </p:sp>
      <p:sp>
        <p:nvSpPr>
          <p:cNvPr id="7" name="Content Placeholder 6"/>
          <p:cNvSpPr>
            <a:spLocks noGrp="1"/>
          </p:cNvSpPr>
          <p:nvPr>
            <p:ph sz="quarter" idx="4"/>
          </p:nvPr>
        </p:nvSpPr>
        <p:spPr>
          <a:xfrm>
            <a:off x="4645025" y="1444294"/>
            <a:ext cx="4346575" cy="4727906"/>
          </a:xfrm>
        </p:spPr>
        <p:txBody>
          <a:bodyPr>
            <a:normAutofit/>
          </a:bodyPr>
          <a:lstStyle/>
          <a:p>
            <a:r>
              <a:rPr lang="en-US" b="1" dirty="0" smtClean="0"/>
              <a:t>Nondiscretionary </a:t>
            </a:r>
            <a:r>
              <a:rPr lang="en-US" b="1" dirty="0"/>
              <a:t>Projects</a:t>
            </a:r>
          </a:p>
          <a:p>
            <a:pPr lvl="1"/>
            <a:r>
              <a:rPr lang="en-US" dirty="0"/>
              <a:t>Projects where management has </a:t>
            </a:r>
            <a:r>
              <a:rPr lang="en-US" dirty="0" smtClean="0"/>
              <a:t>must implement them</a:t>
            </a:r>
          </a:p>
          <a:p>
            <a:pPr lvl="2"/>
            <a:r>
              <a:rPr lang="en-US" dirty="0" smtClean="0"/>
              <a:t>Adding a report required by federal law</a:t>
            </a:r>
          </a:p>
          <a:p>
            <a:pPr lvl="2"/>
            <a:r>
              <a:rPr lang="en-US" dirty="0" smtClean="0"/>
              <a:t>Most of these projects are predictable</a:t>
            </a:r>
          </a:p>
          <a:p>
            <a:pPr lvl="3"/>
            <a:r>
              <a:rPr lang="en-US" dirty="0" smtClean="0"/>
              <a:t>Annual updates to payroll</a:t>
            </a:r>
          </a:p>
          <a:p>
            <a:pPr lvl="3"/>
            <a:r>
              <a:rPr lang="en-US" dirty="0" smtClean="0"/>
              <a:t>Tax percentages</a:t>
            </a:r>
          </a:p>
          <a:p>
            <a:pPr lvl="3"/>
            <a:r>
              <a:rPr lang="en-US" dirty="0" smtClean="0"/>
              <a:t>Quarterly changes</a:t>
            </a:r>
            <a:endParaRPr lang="en-US"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36</a:t>
            </a:fld>
            <a:endParaRPr lang="en-US" dirty="0"/>
          </a:p>
        </p:txBody>
      </p:sp>
    </p:spTree>
    <p:extLst>
      <p:ext uri="{BB962C8B-B14F-4D97-AF65-F5344CB8AC3E}">
        <p14:creationId xmlns:p14="http://schemas.microsoft.com/office/powerpoint/2010/main" val="3287029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55000" lnSpcReduction="20000"/>
          </a:bodyPr>
          <a:lstStyle/>
          <a:p>
            <a:pPr>
              <a:lnSpc>
                <a:spcPct val="170000"/>
              </a:lnSpc>
            </a:pPr>
            <a:r>
              <a:rPr lang="en-US" dirty="0"/>
              <a:t>You are the IT director at </a:t>
            </a:r>
            <a:r>
              <a:rPr lang="en-US" dirty="0" err="1"/>
              <a:t>Attaway</a:t>
            </a:r>
            <a:r>
              <a:rPr lang="en-US" dirty="0"/>
              <a:t> Airlines, a small regional air carrier. You chair the company’s systems review committee, and you currently are dealing with strong disagreements about two key projects. Dan Esposito, the marketing manager, says it is vital to have a new computerized reservation system that can provide better customer service and reduce operational costs. Molly </a:t>
            </a:r>
            <a:r>
              <a:rPr lang="en-US" dirty="0" err="1"/>
              <a:t>Kinnon</a:t>
            </a:r>
            <a:r>
              <a:rPr lang="en-US" dirty="0"/>
              <a:t>, vice president of finance, is equally adamant that a new accounting system is needed immediately because it will be very expensive to adjust the current system to new federal reporting requirements. Molly outranks Dan, and she is your boss. The next meeting, which promises to be a real showdown, is set for 9:00 a.m. tomorrow. How will you prepare for the meeting? What questions and issues should be discussed?</a:t>
            </a:r>
          </a:p>
          <a:p>
            <a:endParaRPr lang="en-US"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37</a:t>
            </a:fld>
            <a:endParaRPr lang="en-US" dirty="0"/>
          </a:p>
        </p:txBody>
      </p:sp>
      <p:sp>
        <p:nvSpPr>
          <p:cNvPr id="6" name="Title 5"/>
          <p:cNvSpPr>
            <a:spLocks noGrp="1"/>
          </p:cNvSpPr>
          <p:nvPr>
            <p:ph type="title"/>
          </p:nvPr>
        </p:nvSpPr>
        <p:spPr/>
        <p:txBody>
          <a:bodyPr/>
          <a:lstStyle/>
          <a:p>
            <a:r>
              <a:rPr lang="en-US" dirty="0" err="1" smtClean="0"/>
              <a:t>Attaway</a:t>
            </a:r>
            <a:r>
              <a:rPr lang="en-US" dirty="0" smtClean="0"/>
              <a:t> Airlines, Part One</a:t>
            </a:r>
            <a:endParaRPr lang="en-US" dirty="0"/>
          </a:p>
        </p:txBody>
      </p:sp>
    </p:spTree>
    <p:extLst>
      <p:ext uri="{BB962C8B-B14F-4D97-AF65-F5344CB8AC3E}">
        <p14:creationId xmlns:p14="http://schemas.microsoft.com/office/powerpoint/2010/main" val="384241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800" dirty="0"/>
              <a:t>Back at </a:t>
            </a:r>
            <a:r>
              <a:rPr lang="en-US" sz="1800" dirty="0" err="1"/>
              <a:t>Attaway</a:t>
            </a:r>
            <a:r>
              <a:rPr lang="en-US" sz="1800" dirty="0"/>
              <a:t> Airlines, the morning meeting ended with no agreement between Dan Esposito and Molly </a:t>
            </a:r>
            <a:r>
              <a:rPr lang="en-US" sz="1800" dirty="0" err="1"/>
              <a:t>Kinnon</a:t>
            </a:r>
            <a:r>
              <a:rPr lang="en-US" sz="1800" dirty="0"/>
              <a:t>. In fact, a new issue arose. Molly now says that the new accounting system is entitled to the highest priority because the federal government soon will require the reporting of certain types of company-paid health insurance premiums. Because the current system will not handle this report, she insists that the entire accounting system is a nondiscretionary project. As you might expect, Dan is upset. Can part of a project be nondiscretionary? What issues need to be discussed? The committee meets again tomorrow, and the members will look to you, as the IT director, for guidance.</a:t>
            </a:r>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38</a:t>
            </a:fld>
            <a:endParaRPr lang="en-US" dirty="0"/>
          </a:p>
        </p:txBody>
      </p:sp>
      <p:sp>
        <p:nvSpPr>
          <p:cNvPr id="4" name="Title 3"/>
          <p:cNvSpPr>
            <a:spLocks noGrp="1"/>
          </p:cNvSpPr>
          <p:nvPr>
            <p:ph type="title"/>
          </p:nvPr>
        </p:nvSpPr>
        <p:spPr/>
        <p:txBody>
          <a:bodyPr/>
          <a:lstStyle/>
          <a:p>
            <a:r>
              <a:rPr lang="en-US" dirty="0" err="1" smtClean="0"/>
              <a:t>Attaway</a:t>
            </a:r>
            <a:r>
              <a:rPr lang="en-US" dirty="0" smtClean="0"/>
              <a:t> Airlines, Part Two</a:t>
            </a:r>
            <a:endParaRPr lang="en-US" dirty="0"/>
          </a:p>
        </p:txBody>
      </p:sp>
    </p:spTree>
    <p:extLst>
      <p:ext uri="{BB962C8B-B14F-4D97-AF65-F5344CB8AC3E}">
        <p14:creationId xmlns:p14="http://schemas.microsoft.com/office/powerpoint/2010/main" val="287922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b="1" dirty="0"/>
              <a:t>Interaction with Managers and </a:t>
            </a:r>
            <a:r>
              <a:rPr lang="en-US" b="1" dirty="0" smtClean="0"/>
              <a:t>Users</a:t>
            </a:r>
          </a:p>
          <a:p>
            <a:pPr lvl="1"/>
            <a:r>
              <a:rPr lang="en-US" dirty="0" smtClean="0"/>
              <a:t>Meet </a:t>
            </a:r>
            <a:r>
              <a:rPr lang="en-US" dirty="0"/>
              <a:t>with key managers, users, and IT </a:t>
            </a:r>
            <a:r>
              <a:rPr lang="en-US" dirty="0" smtClean="0"/>
              <a:t>staff to </a:t>
            </a:r>
            <a:r>
              <a:rPr lang="en-US" dirty="0"/>
              <a:t>describe the project, explain </a:t>
            </a:r>
            <a:r>
              <a:rPr lang="en-US" dirty="0" smtClean="0"/>
              <a:t>responsibilities</a:t>
            </a:r>
            <a:r>
              <a:rPr lang="en-US" dirty="0"/>
              <a:t>, </a:t>
            </a:r>
            <a:r>
              <a:rPr lang="en-US" dirty="0" smtClean="0"/>
              <a:t>answer questions</a:t>
            </a:r>
            <a:r>
              <a:rPr lang="en-US" dirty="0"/>
              <a:t>, and invite </a:t>
            </a:r>
            <a:r>
              <a:rPr lang="en-US" dirty="0" smtClean="0"/>
              <a:t>comments</a:t>
            </a:r>
          </a:p>
          <a:p>
            <a:pPr lvl="1"/>
            <a:r>
              <a:rPr lang="en-US" dirty="0" smtClean="0"/>
              <a:t>Focus on improvements and enhancements, not problems</a:t>
            </a:r>
          </a:p>
          <a:p>
            <a:pPr lvl="1"/>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39</a:t>
            </a:fld>
            <a:endParaRPr lang="en-US" dirty="0"/>
          </a:p>
        </p:txBody>
      </p:sp>
      <p:sp>
        <p:nvSpPr>
          <p:cNvPr id="2" name="Title 1"/>
          <p:cNvSpPr>
            <a:spLocks noGrp="1"/>
          </p:cNvSpPr>
          <p:nvPr>
            <p:ph type="title"/>
          </p:nvPr>
        </p:nvSpPr>
        <p:spPr/>
        <p:txBody>
          <a:bodyPr rtlCol="0">
            <a:normAutofit fontScale="90000"/>
          </a:bodyPr>
          <a:lstStyle/>
          <a:p>
            <a:pPr>
              <a:defRPr/>
            </a:pPr>
            <a:r>
              <a:rPr lang="en-US" dirty="0" smtClean="0"/>
              <a:t>Preliminary Investigation Overview</a:t>
            </a:r>
          </a:p>
        </p:txBody>
      </p:sp>
    </p:spTree>
    <p:extLst>
      <p:ext uri="{BB962C8B-B14F-4D97-AF65-F5344CB8AC3E}">
        <p14:creationId xmlns:p14="http://schemas.microsoft.com/office/powerpoint/2010/main" val="348951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457200" y="1481328"/>
            <a:ext cx="8286750" cy="4525963"/>
          </a:xfrm>
        </p:spPr>
        <p:txBody>
          <a:bodyPr rtlCol="0">
            <a:normAutofit/>
          </a:bodyPr>
          <a:lstStyle/>
          <a:p>
            <a:pPr eaLnBrk="1" fontAlgn="auto" hangingPunct="1">
              <a:spcAft>
                <a:spcPts val="0"/>
              </a:spcAft>
              <a:buFont typeface="Arial" pitchFamily="34" charset="0"/>
              <a:buChar char="•"/>
              <a:defRPr/>
            </a:pPr>
            <a:r>
              <a:rPr lang="en-US" dirty="0" smtClean="0"/>
              <a:t>Analysts must consider company’s mission, objectives, and IT needs</a:t>
            </a:r>
          </a:p>
          <a:p>
            <a:pPr eaLnBrk="1" fontAlgn="auto" hangingPunct="1">
              <a:spcAft>
                <a:spcPts val="0"/>
              </a:spcAft>
              <a:buFont typeface="Arial" pitchFamily="34" charset="0"/>
              <a:buChar char="•"/>
              <a:defRPr/>
            </a:pPr>
            <a:r>
              <a:rPr lang="en-US" dirty="0" smtClean="0"/>
              <a:t>Process starts with a </a:t>
            </a:r>
            <a:r>
              <a:rPr lang="en-US" dirty="0"/>
              <a:t>s</a:t>
            </a:r>
            <a:r>
              <a:rPr lang="en-US" dirty="0" smtClean="0"/>
              <a:t>ystems request</a:t>
            </a:r>
          </a:p>
          <a:p>
            <a:pPr eaLnBrk="1" fontAlgn="auto" hangingPunct="1">
              <a:spcAft>
                <a:spcPts val="0"/>
              </a:spcAft>
              <a:buFont typeface="Arial" pitchFamily="34" charset="0"/>
              <a:buChar char="•"/>
              <a:defRPr/>
            </a:pPr>
            <a:r>
              <a:rPr lang="en-US" dirty="0" smtClean="0"/>
              <a:t>Preliminary investigation follows to evaluate:</a:t>
            </a:r>
          </a:p>
          <a:p>
            <a:pPr lvl="1">
              <a:buFont typeface="Arial" pitchFamily="34" charset="0"/>
              <a:buChar char="•"/>
              <a:defRPr/>
            </a:pPr>
            <a:r>
              <a:rPr lang="en-US" dirty="0" smtClean="0"/>
              <a:t>Feasibility study</a:t>
            </a:r>
            <a:endParaRPr lang="en-US" dirty="0"/>
          </a:p>
          <a:p>
            <a:pPr lvl="1">
              <a:buFont typeface="Arial" pitchFamily="34" charset="0"/>
              <a:buChar char="•"/>
              <a:defRPr/>
            </a:pPr>
            <a:r>
              <a:rPr lang="en-US" dirty="0" smtClean="0"/>
              <a:t>Fact </a:t>
            </a:r>
            <a:r>
              <a:rPr lang="en-US" dirty="0"/>
              <a:t>f</a:t>
            </a:r>
            <a:r>
              <a:rPr lang="en-US" dirty="0" smtClean="0"/>
              <a:t>inding techniques</a:t>
            </a:r>
          </a:p>
          <a:p>
            <a:pPr lvl="1">
              <a:buFont typeface="Arial" pitchFamily="34" charset="0"/>
              <a:buChar char="•"/>
              <a:defRPr/>
            </a:pPr>
            <a:r>
              <a:rPr lang="en-US" dirty="0" smtClean="0"/>
              <a:t>Reporting to management</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4</a:t>
            </a:fld>
            <a:endParaRPr lang="en-US" dirty="0"/>
          </a:p>
        </p:txBody>
      </p:sp>
      <p:sp>
        <p:nvSpPr>
          <p:cNvPr id="18433" name="Title 1"/>
          <p:cNvSpPr>
            <a:spLocks noGrp="1"/>
          </p:cNvSpPr>
          <p:nvPr>
            <p:ph type="title"/>
          </p:nvPr>
        </p:nvSpPr>
        <p:spPr/>
        <p:txBody>
          <a:bodyPr/>
          <a:lstStyle/>
          <a:p>
            <a:pPr eaLnBrk="1" hangingPunct="1"/>
            <a:r>
              <a:rPr lang="en-US" dirty="0" smtClean="0"/>
              <a:t>Introduction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40</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4826934" y="6059794"/>
            <a:ext cx="3352800" cy="584775"/>
          </a:xfrm>
          <a:prstGeom prst="rect">
            <a:avLst/>
          </a:prstGeom>
        </p:spPr>
        <p:txBody>
          <a:bodyPr wrap="square">
            <a:spAutoFit/>
          </a:bodyPr>
          <a:lstStyle/>
          <a:p>
            <a:r>
              <a:rPr lang="en-US" sz="1600" b="1" dirty="0"/>
              <a:t>FIGURE 2</a:t>
            </a:r>
            <a:r>
              <a:rPr lang="en-US" sz="1600" b="1" dirty="0" smtClean="0"/>
              <a:t>-16 </a:t>
            </a:r>
            <a:r>
              <a:rPr lang="en-US" sz="1600" dirty="0"/>
              <a:t>Six main steps in a typical </a:t>
            </a:r>
            <a:r>
              <a:rPr lang="en-US" sz="1600" dirty="0" smtClean="0"/>
              <a:t>preliminary investigation.</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37" y="1314450"/>
            <a:ext cx="4170842" cy="365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953" y="1143000"/>
            <a:ext cx="4153843" cy="491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1000" y="4973301"/>
            <a:ext cx="3810000" cy="830997"/>
          </a:xfrm>
          <a:prstGeom prst="rect">
            <a:avLst/>
          </a:prstGeom>
        </p:spPr>
        <p:txBody>
          <a:bodyPr wrap="square">
            <a:spAutoFit/>
          </a:bodyPr>
          <a:lstStyle/>
          <a:p>
            <a:r>
              <a:rPr lang="en-US" sz="1600" b="1" dirty="0"/>
              <a:t>FIGURE </a:t>
            </a:r>
            <a:r>
              <a:rPr lang="en-US" sz="1600" b="1" dirty="0" smtClean="0"/>
              <a:t>2-15 </a:t>
            </a:r>
            <a:r>
              <a:rPr lang="en-US" sz="1600" dirty="0"/>
              <a:t>Model of a </a:t>
            </a:r>
            <a:r>
              <a:rPr lang="en-US" sz="1600" dirty="0" smtClean="0"/>
              <a:t>preliminary </a:t>
            </a:r>
            <a:r>
              <a:rPr lang="en-US" sz="1600" dirty="0"/>
              <a:t>investigation</a:t>
            </a:r>
            <a:r>
              <a:rPr lang="en-US" sz="1600" dirty="0" smtClean="0"/>
              <a:t>. Notice </a:t>
            </a:r>
            <a:r>
              <a:rPr lang="en-US" sz="1600" dirty="0"/>
              <a:t>the importance of fact-finding </a:t>
            </a:r>
            <a:r>
              <a:rPr lang="en-US" sz="1600" dirty="0" smtClean="0"/>
              <a:t>in each </a:t>
            </a:r>
            <a:r>
              <a:rPr lang="en-US" sz="1600" dirty="0"/>
              <a:t>of the four areas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smtClean="0"/>
              <a:t>Step 1: Understand the Problem or Opportunity</a:t>
            </a:r>
          </a:p>
          <a:p>
            <a:pPr lvl="1"/>
            <a:r>
              <a:rPr lang="en-US" sz="2400" dirty="0"/>
              <a:t>D</a:t>
            </a:r>
            <a:r>
              <a:rPr lang="en-US" sz="2400" dirty="0" smtClean="0"/>
              <a:t>evelop </a:t>
            </a:r>
            <a:r>
              <a:rPr lang="en-US" sz="2400" dirty="0"/>
              <a:t>a business profile that </a:t>
            </a:r>
            <a:r>
              <a:rPr lang="en-US" sz="2400" dirty="0" smtClean="0"/>
              <a:t>describes business </a:t>
            </a:r>
            <a:r>
              <a:rPr lang="en-US" sz="2400" dirty="0"/>
              <a:t>processes and </a:t>
            </a:r>
            <a:r>
              <a:rPr lang="en-US" sz="2400" dirty="0" smtClean="0"/>
              <a:t>functions</a:t>
            </a:r>
          </a:p>
          <a:p>
            <a:pPr lvl="1"/>
            <a:r>
              <a:rPr lang="en-US" sz="2400" dirty="0"/>
              <a:t>U</a:t>
            </a:r>
            <a:r>
              <a:rPr lang="en-US" sz="2400" dirty="0" smtClean="0"/>
              <a:t>nderstand </a:t>
            </a:r>
            <a:r>
              <a:rPr lang="en-US" sz="2400" dirty="0"/>
              <a:t>how </a:t>
            </a:r>
            <a:r>
              <a:rPr lang="en-US" sz="2400" dirty="0" smtClean="0"/>
              <a:t>modifications </a:t>
            </a:r>
            <a:r>
              <a:rPr lang="en-US" sz="2400" dirty="0"/>
              <a:t>will affect business operations and other information systems</a:t>
            </a:r>
            <a:endParaRPr lang="en-US" sz="5000" dirty="0"/>
          </a:p>
          <a:p>
            <a:pPr lvl="1"/>
            <a:r>
              <a:rPr lang="en-US" sz="2400" dirty="0" smtClean="0"/>
              <a:t>Determine </a:t>
            </a:r>
            <a:r>
              <a:rPr lang="en-US" sz="2400" dirty="0"/>
              <a:t>which departments, users, and business processes are involved</a:t>
            </a:r>
          </a:p>
          <a:p>
            <a:pPr lvl="1"/>
            <a:r>
              <a:rPr lang="en-US" dirty="0" smtClean="0"/>
              <a:t>Systems request may not reveal an underlying problem</a:t>
            </a:r>
          </a:p>
          <a:p>
            <a:pPr lvl="1"/>
            <a:r>
              <a:rPr lang="en-US" dirty="0" smtClean="0"/>
              <a:t>Consider using a fishbone diagram</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41</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42</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3733800" y="5943600"/>
            <a:ext cx="4953000" cy="830997"/>
          </a:xfrm>
          <a:prstGeom prst="rect">
            <a:avLst/>
          </a:prstGeom>
        </p:spPr>
        <p:txBody>
          <a:bodyPr wrap="square">
            <a:spAutoFit/>
          </a:bodyPr>
          <a:lstStyle/>
          <a:p>
            <a:r>
              <a:rPr lang="en-US" sz="1600" b="1" dirty="0"/>
              <a:t>FIGURE </a:t>
            </a:r>
            <a:r>
              <a:rPr lang="en-US" sz="1600" b="1" dirty="0" smtClean="0"/>
              <a:t>2-17 </a:t>
            </a:r>
            <a:r>
              <a:rPr lang="en-US" sz="1600" dirty="0"/>
              <a:t>A fishbone diagram displays the causes of a problem. Typically, you must dig deeper to </a:t>
            </a:r>
            <a:r>
              <a:rPr lang="en-US" sz="1600" dirty="0" smtClean="0"/>
              <a:t>identify actual </a:t>
            </a:r>
            <a:r>
              <a:rPr lang="en-US" sz="1600" i="1" dirty="0"/>
              <a:t>causes </a:t>
            </a:r>
            <a:r>
              <a:rPr lang="en-US" sz="1600" dirty="0"/>
              <a:t>rather than just symptoms</a:t>
            </a:r>
            <a:r>
              <a:rPr lang="en-US" sz="1600" dirty="0" smtClean="0"/>
              <a:t>.</a:t>
            </a:r>
            <a:endParaRPr lang="en-US" sz="16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172940"/>
            <a:ext cx="7543800" cy="484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6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lnSpcReduction="10000"/>
          </a:bodyPr>
          <a:lstStyle/>
          <a:p>
            <a:r>
              <a:rPr lang="en-US" b="1" dirty="0" smtClean="0"/>
              <a:t>Step 2: </a:t>
            </a:r>
            <a:r>
              <a:rPr lang="en-US" b="1" dirty="0"/>
              <a:t>Define the Project Scope and Constraints</a:t>
            </a:r>
            <a:endParaRPr lang="en-US" b="1" dirty="0" smtClean="0"/>
          </a:p>
          <a:p>
            <a:pPr lvl="1"/>
            <a:r>
              <a:rPr lang="en-US" sz="2400" dirty="0" smtClean="0"/>
              <a:t>Define </a:t>
            </a:r>
            <a:r>
              <a:rPr lang="en-US" sz="2400" dirty="0"/>
              <a:t>the specific boundaries, or extent, </a:t>
            </a:r>
            <a:r>
              <a:rPr lang="en-US" sz="2400" dirty="0" smtClean="0"/>
              <a:t>of the project</a:t>
            </a:r>
          </a:p>
          <a:p>
            <a:pPr lvl="1"/>
            <a:r>
              <a:rPr lang="en-US" sz="2400" dirty="0"/>
              <a:t>Define project scope by creating a list with sections called Must Do, Should Do, Could Do, and Won’t </a:t>
            </a:r>
            <a:r>
              <a:rPr lang="en-US" sz="2400" dirty="0" smtClean="0"/>
              <a:t>Do</a:t>
            </a:r>
          </a:p>
          <a:p>
            <a:pPr lvl="1"/>
            <a:r>
              <a:rPr lang="en-US" sz="2400" dirty="0"/>
              <a:t>D</a:t>
            </a:r>
            <a:r>
              <a:rPr lang="en-US" sz="2400" dirty="0" smtClean="0"/>
              <a:t>efine </a:t>
            </a:r>
            <a:r>
              <a:rPr lang="en-US" sz="2400" dirty="0"/>
              <a:t>project scope as clearly as possible</a:t>
            </a:r>
            <a:r>
              <a:rPr lang="en-US" sz="2400" dirty="0" smtClean="0"/>
              <a:t> to avoid </a:t>
            </a:r>
            <a:r>
              <a:rPr lang="en-US" sz="2400" b="1" dirty="0" smtClean="0">
                <a:solidFill>
                  <a:srgbClr val="FF0000"/>
                </a:solidFill>
              </a:rPr>
              <a:t>project creep</a:t>
            </a:r>
            <a:endParaRPr lang="en-US" sz="2400" b="1" dirty="0">
              <a:solidFill>
                <a:srgbClr val="FF0000"/>
              </a:solidFill>
            </a:endParaRPr>
          </a:p>
          <a:p>
            <a:pPr lvl="1"/>
            <a:r>
              <a:rPr lang="en-US" dirty="0" smtClean="0"/>
              <a:t>Identify Constraints</a:t>
            </a:r>
          </a:p>
          <a:p>
            <a:pPr lvl="2"/>
            <a:r>
              <a:rPr lang="en-US" sz="2200" dirty="0"/>
              <a:t>A constraint is a requirement or condition that the system must satisfy or an outcome that the system must achieve</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43</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24274716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30763"/>
          </a:xfrm>
        </p:spPr>
        <p:txBody>
          <a:bodyPr/>
          <a:lstStyle/>
          <a:p>
            <a:r>
              <a:rPr lang="en-US" dirty="0"/>
              <a:t>the gradual alteration of deadlines and expansion of targets as a project </a:t>
            </a:r>
            <a:r>
              <a:rPr lang="en-US" dirty="0" smtClean="0"/>
              <a:t>progresses</a:t>
            </a:r>
          </a:p>
          <a:p>
            <a:r>
              <a:rPr lang="en-US" dirty="0"/>
              <a:t>a project grows from its original parameters into something more. For example, you agree to write two articles, but are asked later to also market those articles through social media outlets- with no mention of adjusting fees.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44</a:t>
            </a:fld>
            <a:endParaRPr lang="en-US" dirty="0"/>
          </a:p>
        </p:txBody>
      </p:sp>
      <p:sp>
        <p:nvSpPr>
          <p:cNvPr id="4" name="Title 3"/>
          <p:cNvSpPr>
            <a:spLocks noGrp="1"/>
          </p:cNvSpPr>
          <p:nvPr>
            <p:ph type="title"/>
          </p:nvPr>
        </p:nvSpPr>
        <p:spPr/>
        <p:txBody>
          <a:bodyPr>
            <a:normAutofit fontScale="90000"/>
          </a:bodyPr>
          <a:lstStyle/>
          <a:p>
            <a:r>
              <a:rPr lang="en-US" dirty="0" smtClean="0"/>
              <a:t>Project </a:t>
            </a:r>
            <a:r>
              <a:rPr lang="en-US" dirty="0"/>
              <a:t>Creep – </a:t>
            </a:r>
            <a:r>
              <a:rPr lang="en-US" sz="3600" dirty="0"/>
              <a:t>aka focus creep, feature creep, function creep, and requirement creep</a:t>
            </a:r>
          </a:p>
        </p:txBody>
      </p:sp>
    </p:spTree>
    <p:extLst>
      <p:ext uri="{BB962C8B-B14F-4D97-AF65-F5344CB8AC3E}">
        <p14:creationId xmlns:p14="http://schemas.microsoft.com/office/powerpoint/2010/main" val="126037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err="1" smtClean="0"/>
              <a:t>Featuritis</a:t>
            </a:r>
            <a:r>
              <a:rPr lang="en-US" dirty="0" smtClean="0"/>
              <a:t>: </a:t>
            </a:r>
            <a:br>
              <a:rPr lang="en-US" dirty="0" smtClean="0"/>
            </a:br>
            <a:r>
              <a:rPr lang="en-US" dirty="0" smtClean="0"/>
              <a:t>“</a:t>
            </a:r>
            <a:r>
              <a:rPr lang="en-US" dirty="0"/>
              <a:t>We’d like to add these features that weren’t included in the initial project.” </a:t>
            </a:r>
            <a:endParaRPr lang="en-US" dirty="0" smtClean="0"/>
          </a:p>
          <a:p>
            <a:r>
              <a:rPr lang="en-US" dirty="0" smtClean="0"/>
              <a:t>When </a:t>
            </a:r>
            <a:r>
              <a:rPr lang="en-US" dirty="0"/>
              <a:t>software developers are asked to haphazardly include strange, orphaned features, their software becomes bloated with additions that seem out of place. Hence the term “software bloat.”</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45</a:t>
            </a:fld>
            <a:endParaRPr lang="en-US" dirty="0"/>
          </a:p>
        </p:txBody>
      </p:sp>
      <p:sp>
        <p:nvSpPr>
          <p:cNvPr id="4" name="Title 3"/>
          <p:cNvSpPr>
            <a:spLocks noGrp="1"/>
          </p:cNvSpPr>
          <p:nvPr>
            <p:ph type="title"/>
          </p:nvPr>
        </p:nvSpPr>
        <p:spPr/>
        <p:txBody>
          <a:bodyPr/>
          <a:lstStyle/>
          <a:p>
            <a:r>
              <a:rPr lang="en-US" dirty="0" smtClean="0"/>
              <a:t>Project Creep – cont’d</a:t>
            </a:r>
            <a:endParaRPr lang="en-US" dirty="0"/>
          </a:p>
        </p:txBody>
      </p:sp>
    </p:spTree>
    <p:extLst>
      <p:ext uri="{BB962C8B-B14F-4D97-AF65-F5344CB8AC3E}">
        <p14:creationId xmlns:p14="http://schemas.microsoft.com/office/powerpoint/2010/main" val="1829437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Define scope clearly and accurately</a:t>
            </a:r>
          </a:p>
          <a:p>
            <a:r>
              <a:rPr lang="en-US" dirty="0"/>
              <a:t>developing realistic expectations for budget and </a:t>
            </a:r>
            <a:r>
              <a:rPr lang="en-US" dirty="0" smtClean="0"/>
              <a:t>schedule</a:t>
            </a:r>
          </a:p>
          <a:p>
            <a:r>
              <a:rPr lang="en-US" dirty="0" smtClean="0"/>
              <a:t>Stay focused on the goals – </a:t>
            </a:r>
          </a:p>
          <a:p>
            <a:pPr lvl="1"/>
            <a:r>
              <a:rPr lang="en-US" dirty="0" smtClean="0"/>
              <a:t>a simple $500 change could throw the project off</a:t>
            </a:r>
          </a:p>
          <a:p>
            <a:pPr lvl="1"/>
            <a:r>
              <a:rPr lang="en-US" dirty="0" smtClean="0"/>
              <a:t>While we are writing this we might as well….isn’t a good reason</a:t>
            </a:r>
          </a:p>
          <a:p>
            <a:r>
              <a:rPr lang="en-US" dirty="0" smtClean="0"/>
              <a:t>Keep a list of change requests for </a:t>
            </a:r>
            <a:r>
              <a:rPr lang="en-US" smtClean="0"/>
              <a:t>future updates</a:t>
            </a:r>
            <a:endParaRPr lang="en-US"/>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46</a:t>
            </a:fld>
            <a:endParaRPr lang="en-US" dirty="0"/>
          </a:p>
        </p:txBody>
      </p:sp>
      <p:sp>
        <p:nvSpPr>
          <p:cNvPr id="4" name="Title 3"/>
          <p:cNvSpPr>
            <a:spLocks noGrp="1"/>
          </p:cNvSpPr>
          <p:nvPr>
            <p:ph type="title"/>
          </p:nvPr>
        </p:nvSpPr>
        <p:spPr/>
        <p:txBody>
          <a:bodyPr/>
          <a:lstStyle/>
          <a:p>
            <a:r>
              <a:rPr lang="en-US" dirty="0" smtClean="0"/>
              <a:t>How avoid Project Creep</a:t>
            </a:r>
            <a:endParaRPr lang="en-US" dirty="0"/>
          </a:p>
        </p:txBody>
      </p:sp>
    </p:spTree>
    <p:extLst>
      <p:ext uri="{BB962C8B-B14F-4D97-AF65-F5344CB8AC3E}">
        <p14:creationId xmlns:p14="http://schemas.microsoft.com/office/powerpoint/2010/main" val="3592916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737" y="1066800"/>
            <a:ext cx="74307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47</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3733800" y="5943600"/>
            <a:ext cx="4953000" cy="584775"/>
          </a:xfrm>
          <a:prstGeom prst="rect">
            <a:avLst/>
          </a:prstGeom>
        </p:spPr>
        <p:txBody>
          <a:bodyPr wrap="square">
            <a:spAutoFit/>
          </a:bodyPr>
          <a:lstStyle/>
          <a:p>
            <a:r>
              <a:rPr lang="en-US" sz="1600" b="1" dirty="0"/>
              <a:t>FIGURE </a:t>
            </a:r>
            <a:r>
              <a:rPr lang="en-US" sz="1600" b="1" dirty="0" smtClean="0"/>
              <a:t>2-18 </a:t>
            </a:r>
            <a:r>
              <a:rPr lang="en-US" sz="1600" dirty="0"/>
              <a:t>Examples of various types of </a:t>
            </a:r>
            <a:r>
              <a:rPr lang="en-US" sz="1600" dirty="0" smtClean="0"/>
              <a:t>constraints.</a:t>
            </a:r>
            <a:endParaRPr lang="en-US" sz="1600" dirty="0"/>
          </a:p>
        </p:txBody>
      </p:sp>
    </p:spTree>
    <p:extLst>
      <p:ext uri="{BB962C8B-B14F-4D97-AF65-F5344CB8AC3E}">
        <p14:creationId xmlns:p14="http://schemas.microsoft.com/office/powerpoint/2010/main" val="524273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7162800" cy="4525963"/>
          </a:xfrm>
        </p:spPr>
        <p:txBody>
          <a:bodyPr>
            <a:normAutofit/>
          </a:bodyPr>
          <a:lstStyle/>
          <a:p>
            <a:r>
              <a:rPr lang="en-US" b="1" dirty="0" smtClean="0"/>
              <a:t>Step 3: Perform Fact-Finding</a:t>
            </a:r>
          </a:p>
          <a:p>
            <a:pPr lvl="1"/>
            <a:r>
              <a:rPr lang="en-US" sz="2400" dirty="0" smtClean="0"/>
              <a:t>Gather</a:t>
            </a:r>
            <a:r>
              <a:rPr lang="en-US" sz="2400" dirty="0"/>
              <a:t> data about </a:t>
            </a:r>
            <a:r>
              <a:rPr lang="en-US" sz="2400" dirty="0" smtClean="0"/>
              <a:t/>
            </a:r>
            <a:br>
              <a:rPr lang="en-US" sz="2400" dirty="0" smtClean="0"/>
            </a:br>
            <a:r>
              <a:rPr lang="en-US" sz="2400" dirty="0" smtClean="0"/>
              <a:t>project </a:t>
            </a:r>
            <a:r>
              <a:rPr lang="en-US" sz="2400" dirty="0"/>
              <a:t>usability, </a:t>
            </a:r>
            <a:r>
              <a:rPr lang="en-US" sz="2400" dirty="0" smtClean="0"/>
              <a:t/>
            </a:r>
            <a:br>
              <a:rPr lang="en-US" sz="2400" dirty="0" smtClean="0"/>
            </a:br>
            <a:r>
              <a:rPr lang="en-US" sz="2400" dirty="0" smtClean="0"/>
              <a:t>costs</a:t>
            </a:r>
            <a:r>
              <a:rPr lang="en-US" sz="2400" dirty="0"/>
              <a:t>, benefits</a:t>
            </a:r>
            <a:r>
              <a:rPr lang="en-US" sz="2400" dirty="0" smtClean="0"/>
              <a:t>, and </a:t>
            </a:r>
            <a:br>
              <a:rPr lang="en-US" sz="2400" dirty="0" smtClean="0"/>
            </a:br>
            <a:r>
              <a:rPr lang="en-US" sz="2400" dirty="0" smtClean="0"/>
              <a:t>schedules</a:t>
            </a:r>
            <a:endParaRPr lang="en-US" sz="2400" dirty="0"/>
          </a:p>
          <a:p>
            <a:pPr lvl="1"/>
            <a:r>
              <a:rPr lang="en-US" sz="2400" dirty="0" smtClean="0"/>
              <a:t>Analyze organization </a:t>
            </a:r>
            <a:br>
              <a:rPr lang="en-US" sz="2400" dirty="0" smtClean="0"/>
            </a:br>
            <a:r>
              <a:rPr lang="en-US" sz="2400" dirty="0" smtClean="0"/>
              <a:t>charts</a:t>
            </a:r>
          </a:p>
          <a:p>
            <a:pPr lvl="2"/>
            <a:r>
              <a:rPr lang="en-US" sz="2400" dirty="0"/>
              <a:t>U</a:t>
            </a:r>
            <a:r>
              <a:rPr lang="en-US" sz="2400" dirty="0" smtClean="0"/>
              <a:t>nderstand </a:t>
            </a:r>
            <a:r>
              <a:rPr lang="en-US" sz="2400" dirty="0"/>
              <a:t>the </a:t>
            </a:r>
            <a:r>
              <a:rPr lang="en-US" sz="2400" dirty="0" smtClean="0"/>
              <a:t/>
            </a:r>
            <a:br>
              <a:rPr lang="en-US" sz="2400" dirty="0" smtClean="0"/>
            </a:br>
            <a:r>
              <a:rPr lang="en-US" sz="2400" dirty="0" smtClean="0"/>
              <a:t>functions </a:t>
            </a:r>
            <a:r>
              <a:rPr lang="en-US" sz="2400" dirty="0"/>
              <a:t>and </a:t>
            </a:r>
            <a:r>
              <a:rPr lang="en-US" sz="2400" dirty="0" smtClean="0"/>
              <a:t/>
            </a:r>
            <a:br>
              <a:rPr lang="en-US" sz="2400" dirty="0" smtClean="0"/>
            </a:br>
            <a:r>
              <a:rPr lang="en-US" sz="2400" dirty="0" smtClean="0"/>
              <a:t>identify </a:t>
            </a:r>
            <a:r>
              <a:rPr lang="en-US" sz="2400" dirty="0"/>
              <a:t>people you </a:t>
            </a:r>
            <a:r>
              <a:rPr lang="en-US" sz="2400" dirty="0" smtClean="0"/>
              <a:t/>
            </a:r>
            <a:br>
              <a:rPr lang="en-US" sz="2400" dirty="0" smtClean="0"/>
            </a:br>
            <a:r>
              <a:rPr lang="en-US" sz="2400" dirty="0" smtClean="0"/>
              <a:t>want </a:t>
            </a:r>
            <a:r>
              <a:rPr lang="en-US" sz="2400" dirty="0"/>
              <a:t>to </a:t>
            </a:r>
            <a:r>
              <a:rPr lang="en-US" sz="2400" dirty="0" smtClean="0"/>
              <a:t>interview</a:t>
            </a:r>
            <a:endParaRPr lang="en-US" sz="2200"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48</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
        <p:nvSpPr>
          <p:cNvPr id="3" name="Rectangle 2"/>
          <p:cNvSpPr/>
          <p:nvPr/>
        </p:nvSpPr>
        <p:spPr>
          <a:xfrm>
            <a:off x="4648200" y="1910239"/>
            <a:ext cx="4267200" cy="3847207"/>
          </a:xfrm>
          <a:prstGeom prst="rect">
            <a:avLst/>
          </a:prstGeom>
        </p:spPr>
        <p:txBody>
          <a:bodyPr wrap="square">
            <a:spAutoFit/>
          </a:bodyPr>
          <a:lstStyle/>
          <a:p>
            <a:pPr marL="0" lvl="1"/>
            <a:r>
              <a:rPr lang="en-US" sz="2400" b="1" dirty="0">
                <a:latin typeface="+mn-lt"/>
              </a:rPr>
              <a:t>Conduct Interviews</a:t>
            </a:r>
          </a:p>
          <a:p>
            <a:pPr marL="457200" indent="-457200">
              <a:buFont typeface="+mj-lt"/>
              <a:buAutoNum type="arabicPeriod"/>
            </a:pPr>
            <a:r>
              <a:rPr lang="en-US" sz="2200" dirty="0" smtClean="0">
                <a:latin typeface="+mn-lt"/>
              </a:rPr>
              <a:t>Determine </a:t>
            </a:r>
            <a:r>
              <a:rPr lang="en-US" sz="2200" dirty="0">
                <a:latin typeface="+mn-lt"/>
              </a:rPr>
              <a:t>the people to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Establish </a:t>
            </a:r>
            <a:r>
              <a:rPr lang="en-US" sz="2200" dirty="0">
                <a:latin typeface="+mn-lt"/>
              </a:rPr>
              <a:t>objectives for 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Develop </a:t>
            </a:r>
            <a:r>
              <a:rPr lang="en-US" sz="2200" dirty="0">
                <a:latin typeface="+mn-lt"/>
              </a:rPr>
              <a:t>interview </a:t>
            </a:r>
            <a:r>
              <a:rPr lang="en-US" sz="2200" dirty="0" smtClean="0">
                <a:latin typeface="+mn-lt"/>
              </a:rPr>
              <a:t>questions</a:t>
            </a:r>
            <a:endParaRPr lang="en-US" sz="2200" dirty="0">
              <a:latin typeface="+mn-lt"/>
            </a:endParaRPr>
          </a:p>
          <a:p>
            <a:pPr marL="457200" indent="-457200">
              <a:buFont typeface="+mj-lt"/>
              <a:buAutoNum type="arabicPeriod"/>
            </a:pPr>
            <a:r>
              <a:rPr lang="en-US" sz="2200" dirty="0" smtClean="0">
                <a:latin typeface="+mn-lt"/>
              </a:rPr>
              <a:t>Prepare </a:t>
            </a:r>
            <a:r>
              <a:rPr lang="en-US" sz="2200" dirty="0">
                <a:latin typeface="+mn-lt"/>
              </a:rPr>
              <a:t>for 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Conduct </a:t>
            </a:r>
            <a:r>
              <a:rPr lang="en-US" sz="2200" dirty="0">
                <a:latin typeface="+mn-lt"/>
              </a:rPr>
              <a:t>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Document </a:t>
            </a:r>
            <a:r>
              <a:rPr lang="en-US" sz="2200" dirty="0">
                <a:latin typeface="+mn-lt"/>
              </a:rPr>
              <a:t>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Evaluate </a:t>
            </a:r>
            <a:r>
              <a:rPr lang="en-US" sz="2200" dirty="0">
                <a:latin typeface="+mn-lt"/>
              </a:rPr>
              <a:t>the </a:t>
            </a:r>
            <a:r>
              <a:rPr lang="en-US" sz="2200" dirty="0" smtClean="0">
                <a:latin typeface="+mn-lt"/>
              </a:rPr>
              <a:t>interview</a:t>
            </a:r>
            <a:endParaRPr lang="en-US" sz="2200" dirty="0">
              <a:latin typeface="+mn-lt"/>
            </a:endParaRPr>
          </a:p>
        </p:txBody>
      </p:sp>
    </p:spTree>
    <p:extLst>
      <p:ext uri="{BB962C8B-B14F-4D97-AF65-F5344CB8AC3E}">
        <p14:creationId xmlns:p14="http://schemas.microsoft.com/office/powerpoint/2010/main" val="4152829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a:bodyPr>
          <a:lstStyle/>
          <a:p>
            <a:r>
              <a:rPr lang="en-US" b="1" dirty="0" smtClean="0"/>
              <a:t>Step 3: Perform Fact-Finding </a:t>
            </a:r>
            <a:r>
              <a:rPr lang="en-US" sz="1200" b="1" dirty="0" smtClean="0"/>
              <a:t>(Cont.)</a:t>
            </a:r>
            <a:endParaRPr lang="en-US" b="1" dirty="0" smtClean="0"/>
          </a:p>
          <a:p>
            <a:pPr lvl="1"/>
            <a:r>
              <a:rPr lang="en-US" sz="2400" b="1" dirty="0" smtClean="0"/>
              <a:t>Review Documentation</a:t>
            </a:r>
            <a:endParaRPr lang="en-US" sz="2400" b="1" dirty="0"/>
          </a:p>
          <a:p>
            <a:pPr lvl="2"/>
            <a:r>
              <a:rPr lang="en-US" sz="2200" dirty="0"/>
              <a:t>I</a:t>
            </a:r>
            <a:r>
              <a:rPr lang="en-US" sz="2200" dirty="0" smtClean="0"/>
              <a:t>nvestigate </a:t>
            </a:r>
            <a:r>
              <a:rPr lang="en-US" sz="2200" dirty="0"/>
              <a:t>the current </a:t>
            </a:r>
            <a:r>
              <a:rPr lang="en-US" sz="2200" dirty="0" smtClean="0"/>
              <a:t>system documentation</a:t>
            </a:r>
            <a:endParaRPr lang="en-US" sz="2200" dirty="0"/>
          </a:p>
          <a:p>
            <a:pPr lvl="2"/>
            <a:r>
              <a:rPr lang="en-US" sz="2200" dirty="0" smtClean="0"/>
              <a:t>Check with </a:t>
            </a:r>
            <a:r>
              <a:rPr lang="en-US" sz="2200" dirty="0"/>
              <a:t>users to confirm that you are </a:t>
            </a:r>
            <a:r>
              <a:rPr lang="en-US" sz="2200" dirty="0" smtClean="0"/>
              <a:t>receiving accurate </a:t>
            </a:r>
            <a:r>
              <a:rPr lang="en-US" sz="2200" dirty="0"/>
              <a:t>and complete </a:t>
            </a:r>
            <a:r>
              <a:rPr lang="en-US" sz="2200" dirty="0" smtClean="0"/>
              <a:t/>
            </a:r>
            <a:br>
              <a:rPr lang="en-US" sz="2200" dirty="0" smtClean="0"/>
            </a:br>
            <a:r>
              <a:rPr lang="en-US" sz="2200" dirty="0" smtClean="0"/>
              <a:t>information</a:t>
            </a:r>
          </a:p>
          <a:p>
            <a:pPr lvl="1"/>
            <a:r>
              <a:rPr lang="en-US" sz="2400" b="1" dirty="0" smtClean="0"/>
              <a:t>Observe Operations</a:t>
            </a:r>
            <a:endParaRPr lang="en-US" sz="2400" b="1" dirty="0"/>
          </a:p>
          <a:p>
            <a:pPr lvl="2"/>
            <a:r>
              <a:rPr lang="en-US" sz="2200" dirty="0" smtClean="0"/>
              <a:t>See how workers carry out </a:t>
            </a:r>
            <a:br>
              <a:rPr lang="en-US" sz="2200" dirty="0" smtClean="0"/>
            </a:br>
            <a:r>
              <a:rPr lang="en-US" sz="2200" dirty="0" smtClean="0"/>
              <a:t>typical tasks</a:t>
            </a:r>
            <a:endParaRPr lang="en-US" sz="2200" dirty="0"/>
          </a:p>
          <a:p>
            <a:pPr lvl="2"/>
            <a:r>
              <a:rPr lang="en-US" sz="2200" dirty="0" smtClean="0"/>
              <a:t>Sample inputs and outputs </a:t>
            </a:r>
            <a:br>
              <a:rPr lang="en-US" sz="2200" dirty="0" smtClean="0"/>
            </a:br>
            <a:r>
              <a:rPr lang="en-US" sz="2200" dirty="0" smtClean="0"/>
              <a:t>of the system</a:t>
            </a:r>
            <a:endParaRPr lang="en-US" sz="2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49</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3276600"/>
            <a:ext cx="27717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444004" y="5950803"/>
            <a:ext cx="4395196" cy="830997"/>
          </a:xfrm>
          <a:prstGeom prst="rect">
            <a:avLst/>
          </a:prstGeom>
        </p:spPr>
        <p:txBody>
          <a:bodyPr wrap="square">
            <a:spAutoFit/>
          </a:bodyPr>
          <a:lstStyle/>
          <a:p>
            <a:r>
              <a:rPr lang="en-US" sz="1600" b="1" dirty="0"/>
              <a:t>FIGURE </a:t>
            </a:r>
            <a:r>
              <a:rPr lang="en-US" sz="1600" b="1" dirty="0" smtClean="0"/>
              <a:t>2-20 </a:t>
            </a:r>
            <a:r>
              <a:rPr lang="en-US" sz="1600" dirty="0"/>
              <a:t>Sometimes, an analyst can get </a:t>
            </a:r>
            <a:r>
              <a:rPr lang="en-US" sz="1600" dirty="0" smtClean="0"/>
              <a:t>a better </a:t>
            </a:r>
            <a:r>
              <a:rPr lang="en-US" sz="1600" dirty="0"/>
              <a:t>understanding of a system by </a:t>
            </a:r>
            <a:r>
              <a:rPr lang="en-US" sz="1600" dirty="0" smtClean="0"/>
              <a:t>watching actual </a:t>
            </a:r>
            <a:r>
              <a:rPr lang="en-US" sz="1600" dirty="0"/>
              <a:t>operations.</a:t>
            </a:r>
          </a:p>
        </p:txBody>
      </p:sp>
    </p:spTree>
    <p:extLst>
      <p:ext uri="{BB962C8B-B14F-4D97-AF65-F5344CB8AC3E}">
        <p14:creationId xmlns:p14="http://schemas.microsoft.com/office/powerpoint/2010/main" val="2252715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algn="ctr" eaLnBrk="1" fontAlgn="auto" hangingPunct="1">
              <a:spcAft>
                <a:spcPts val="0"/>
              </a:spcAft>
              <a:defRPr/>
            </a:pPr>
            <a:r>
              <a:rPr lang="en-US" dirty="0" smtClean="0"/>
              <a:t>A Framework for IT Systems Development</a:t>
            </a:r>
          </a:p>
        </p:txBody>
      </p:sp>
      <p:sp>
        <p:nvSpPr>
          <p:cNvPr id="19458" name="Text Placeholder 2"/>
          <p:cNvSpPr>
            <a:spLocks noGrp="1"/>
          </p:cNvSpPr>
          <p:nvPr>
            <p:ph idx="4294967295"/>
          </p:nvPr>
        </p:nvSpPr>
        <p:spPr>
          <a:xfrm>
            <a:off x="0" y="1481138"/>
            <a:ext cx="9144000" cy="4767262"/>
          </a:xfrm>
        </p:spPr>
        <p:txBody>
          <a:bodyPr>
            <a:normAutofit fontScale="92500" lnSpcReduction="10000"/>
          </a:bodyPr>
          <a:lstStyle/>
          <a:p>
            <a:pPr eaLnBrk="1" hangingPunct="1"/>
            <a:r>
              <a:rPr lang="en-US" b="1" dirty="0" smtClean="0"/>
              <a:t>Strategic Planning Overview</a:t>
            </a:r>
          </a:p>
          <a:p>
            <a:pPr lvl="1" eaLnBrk="1" hangingPunct="1"/>
            <a:r>
              <a:rPr lang="en-US" dirty="0" smtClean="0"/>
              <a:t>Starts with a mission statement</a:t>
            </a:r>
          </a:p>
          <a:p>
            <a:pPr lvl="1" eaLnBrk="1" hangingPunct="1"/>
            <a:r>
              <a:rPr lang="en-US" dirty="0" smtClean="0"/>
              <a:t>Continues with goals and objectives</a:t>
            </a:r>
          </a:p>
          <a:p>
            <a:pPr lvl="1" eaLnBrk="1" hangingPunct="1"/>
            <a:r>
              <a:rPr lang="en-US" dirty="0" smtClean="0"/>
              <a:t>Long and short-term </a:t>
            </a:r>
            <a:r>
              <a:rPr lang="en-US" dirty="0"/>
              <a:t>g</a:t>
            </a:r>
            <a:r>
              <a:rPr lang="en-US" dirty="0" smtClean="0"/>
              <a:t>oals identified</a:t>
            </a:r>
          </a:p>
          <a:p>
            <a:r>
              <a:rPr lang="en-US" b="1" dirty="0" smtClean="0"/>
              <a:t>What Is SWOT Analysis</a:t>
            </a:r>
          </a:p>
          <a:p>
            <a:pPr lvl="1"/>
            <a:r>
              <a:rPr lang="en-US" dirty="0"/>
              <a:t>An enterprise SWOT analysis </a:t>
            </a:r>
            <a:r>
              <a:rPr lang="en-US" dirty="0" smtClean="0"/>
              <a:t>usually begins </a:t>
            </a:r>
            <a:r>
              <a:rPr lang="en-US" dirty="0"/>
              <a:t>with these questions:</a:t>
            </a:r>
          </a:p>
          <a:p>
            <a:pPr lvl="2"/>
            <a:r>
              <a:rPr lang="en-US" dirty="0" smtClean="0"/>
              <a:t>What </a:t>
            </a:r>
            <a:r>
              <a:rPr lang="en-US" dirty="0"/>
              <a:t>are our strengths, and </a:t>
            </a:r>
            <a:r>
              <a:rPr lang="en-US" dirty="0" smtClean="0"/>
              <a:t>how can </a:t>
            </a:r>
            <a:r>
              <a:rPr lang="en-US" dirty="0"/>
              <a:t>we use them to achieve </a:t>
            </a:r>
            <a:r>
              <a:rPr lang="en-US" dirty="0" smtClean="0"/>
              <a:t>our business </a:t>
            </a:r>
            <a:r>
              <a:rPr lang="en-US" dirty="0"/>
              <a:t>goals?</a:t>
            </a:r>
          </a:p>
          <a:p>
            <a:pPr lvl="2"/>
            <a:r>
              <a:rPr lang="en-US" dirty="0" smtClean="0"/>
              <a:t>What </a:t>
            </a:r>
            <a:r>
              <a:rPr lang="en-US" dirty="0"/>
              <a:t>are our weaknesses, </a:t>
            </a:r>
            <a:r>
              <a:rPr lang="en-US" dirty="0" smtClean="0"/>
              <a:t>and how </a:t>
            </a:r>
            <a:r>
              <a:rPr lang="en-US" dirty="0"/>
              <a:t>can we reduce or </a:t>
            </a:r>
            <a:r>
              <a:rPr lang="en-US" dirty="0" smtClean="0"/>
              <a:t>eliminate them</a:t>
            </a:r>
            <a:r>
              <a:rPr lang="en-US" dirty="0"/>
              <a:t>?</a:t>
            </a:r>
          </a:p>
          <a:p>
            <a:pPr lvl="2"/>
            <a:r>
              <a:rPr lang="en-US" dirty="0" smtClean="0"/>
              <a:t>What </a:t>
            </a:r>
            <a:r>
              <a:rPr lang="en-US" dirty="0"/>
              <a:t>are our opportunities, </a:t>
            </a:r>
            <a:r>
              <a:rPr lang="en-US" dirty="0" smtClean="0"/>
              <a:t>and how </a:t>
            </a:r>
            <a:r>
              <a:rPr lang="en-US" dirty="0"/>
              <a:t>do we plan to take </a:t>
            </a:r>
            <a:r>
              <a:rPr lang="en-US" dirty="0" smtClean="0"/>
              <a:t>advantage of </a:t>
            </a:r>
            <a:r>
              <a:rPr lang="en-US" dirty="0"/>
              <a:t>them?</a:t>
            </a:r>
          </a:p>
          <a:p>
            <a:pPr lvl="2"/>
            <a:r>
              <a:rPr lang="en-US" dirty="0" smtClean="0"/>
              <a:t>What </a:t>
            </a:r>
            <a:r>
              <a:rPr lang="en-US" dirty="0"/>
              <a:t>are our threats, and </a:t>
            </a:r>
            <a:r>
              <a:rPr lang="en-US" dirty="0" smtClean="0"/>
              <a:t>how can </a:t>
            </a:r>
            <a:r>
              <a:rPr lang="en-US" dirty="0"/>
              <a:t>we assess, manage, </a:t>
            </a:r>
            <a:r>
              <a:rPr lang="en-US" dirty="0" smtClean="0"/>
              <a:t>and respond </a:t>
            </a:r>
            <a:r>
              <a:rPr lang="en-US" dirty="0"/>
              <a:t>to the possible risks?</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a:bodyPr>
          <a:lstStyle/>
          <a:p>
            <a:r>
              <a:rPr lang="en-US" b="1" dirty="0" smtClean="0"/>
              <a:t>Step 3: Perform Fact-Finding </a:t>
            </a:r>
            <a:r>
              <a:rPr lang="en-US" sz="1200" b="1" dirty="0" smtClean="0"/>
              <a:t>(Cont.)</a:t>
            </a:r>
            <a:endParaRPr lang="en-US" b="1" dirty="0" smtClean="0"/>
          </a:p>
          <a:p>
            <a:pPr lvl="1"/>
            <a:r>
              <a:rPr lang="en-US" sz="2400" b="1" dirty="0" smtClean="0"/>
              <a:t>Conduct a User Survey</a:t>
            </a:r>
            <a:endParaRPr lang="en-US" sz="2400" b="1" dirty="0"/>
          </a:p>
          <a:p>
            <a:pPr lvl="2"/>
            <a:r>
              <a:rPr lang="en-US" sz="2200" dirty="0"/>
              <a:t>A survey </a:t>
            </a:r>
            <a:r>
              <a:rPr lang="en-US" sz="2200" dirty="0" smtClean="0"/>
              <a:t>is not </a:t>
            </a:r>
            <a:r>
              <a:rPr lang="en-US" sz="2200" dirty="0"/>
              <a:t>as flexible as a series of interviews, but it is less expensive, generally takes </a:t>
            </a:r>
            <a:r>
              <a:rPr lang="en-US" sz="2200" dirty="0" smtClean="0"/>
              <a:t>less time</a:t>
            </a:r>
            <a:r>
              <a:rPr lang="en-US" sz="2200" dirty="0"/>
              <a:t>, and can involve a broad cross-section of </a:t>
            </a:r>
            <a:r>
              <a:rPr lang="en-US" sz="2200" dirty="0" smtClean="0"/>
              <a:t>people</a:t>
            </a:r>
          </a:p>
          <a:p>
            <a:pPr lvl="1"/>
            <a:r>
              <a:rPr lang="en-US" sz="2400" b="1" dirty="0"/>
              <a:t>Analyze </a:t>
            </a:r>
            <a:r>
              <a:rPr lang="en-US" sz="2400" b="1" dirty="0" smtClean="0"/>
              <a:t>the </a:t>
            </a:r>
            <a:r>
              <a:rPr lang="en-US" sz="2400" b="1" dirty="0"/>
              <a:t>Data</a:t>
            </a:r>
          </a:p>
          <a:p>
            <a:pPr lvl="2"/>
            <a:r>
              <a:rPr lang="en-US" sz="2200" dirty="0"/>
              <a:t>Systems analyst might use a Pareto </a:t>
            </a:r>
            <a:r>
              <a:rPr lang="en-US" sz="2200" dirty="0" smtClean="0"/>
              <a:t>chart</a:t>
            </a:r>
          </a:p>
          <a:p>
            <a:pPr lvl="2"/>
            <a:r>
              <a:rPr lang="en-US" sz="2200" dirty="0" smtClean="0"/>
              <a:t>Analysts may use an XY chart to identify if there is a correlation of variables</a:t>
            </a:r>
            <a:endParaRPr lang="en-US" sz="2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50</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2922609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51</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
        <p:nvSpPr>
          <p:cNvPr id="7" name="Rectangle 6"/>
          <p:cNvSpPr/>
          <p:nvPr/>
        </p:nvSpPr>
        <p:spPr>
          <a:xfrm>
            <a:off x="356099" y="4343400"/>
            <a:ext cx="4395196" cy="830997"/>
          </a:xfrm>
          <a:prstGeom prst="rect">
            <a:avLst/>
          </a:prstGeom>
        </p:spPr>
        <p:txBody>
          <a:bodyPr wrap="square">
            <a:spAutoFit/>
          </a:bodyPr>
          <a:lstStyle/>
          <a:p>
            <a:r>
              <a:rPr lang="en-US" sz="1200" b="1" dirty="0"/>
              <a:t>FIGURE </a:t>
            </a:r>
            <a:r>
              <a:rPr lang="en-US" sz="1200" b="1" dirty="0" smtClean="0"/>
              <a:t>2-21 </a:t>
            </a:r>
            <a:r>
              <a:rPr lang="en-US" sz="1200" dirty="0"/>
              <a:t>A Pareto chart displays the causes of a problem, in priority order</a:t>
            </a:r>
            <a:r>
              <a:rPr lang="en-US" sz="1200" dirty="0" smtClean="0"/>
              <a:t>, so </a:t>
            </a:r>
            <a:r>
              <a:rPr lang="en-US" sz="1200" dirty="0"/>
              <a:t>an analyst can tackle the most important causes first. In this example, the </a:t>
            </a:r>
            <a:r>
              <a:rPr lang="en-US" sz="1200" dirty="0" smtClean="0"/>
              <a:t>part number </a:t>
            </a:r>
            <a:r>
              <a:rPr lang="en-US" sz="1200" dirty="0"/>
              <a:t>issue would be the obvious starting point</a:t>
            </a:r>
            <a:r>
              <a:rPr lang="en-US" sz="1200" dirty="0" smtClean="0"/>
              <a:t>.</a:t>
            </a:r>
            <a:endParaRPr lang="en-US" sz="12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22" y="1371600"/>
            <a:ext cx="41575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1" y="1371600"/>
            <a:ext cx="3667019" cy="459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085559" y="5965448"/>
            <a:ext cx="5058441" cy="892552"/>
          </a:xfrm>
          <a:prstGeom prst="rect">
            <a:avLst/>
          </a:prstGeom>
        </p:spPr>
        <p:txBody>
          <a:bodyPr wrap="square">
            <a:spAutoFit/>
          </a:bodyPr>
          <a:lstStyle/>
          <a:p>
            <a:r>
              <a:rPr lang="en-US" sz="1200" b="1" dirty="0"/>
              <a:t>FIGURE </a:t>
            </a:r>
            <a:r>
              <a:rPr lang="en-US" sz="1200" b="1" dirty="0" smtClean="0"/>
              <a:t>2-22 </a:t>
            </a:r>
            <a:r>
              <a:rPr lang="en-US" sz="1200" dirty="0"/>
              <a:t>An XY chart shows correlation between variables, which is very important in </a:t>
            </a:r>
            <a:r>
              <a:rPr lang="en-US" sz="1200" dirty="0" smtClean="0"/>
              <a:t>problem solving. Conversely</a:t>
            </a:r>
            <a:r>
              <a:rPr lang="en-US" sz="1200" dirty="0"/>
              <a:t>, a </a:t>
            </a:r>
            <a:r>
              <a:rPr lang="en-US" sz="1200" i="1" dirty="0"/>
              <a:t>lack </a:t>
            </a:r>
            <a:r>
              <a:rPr lang="en-US" sz="1200" dirty="0"/>
              <a:t>of correlation suggests that the variables are independent, and that you should look</a:t>
            </a:r>
          </a:p>
          <a:p>
            <a:r>
              <a:rPr lang="en-US" sz="1200" dirty="0"/>
              <a:t>elsewhere for the cause</a:t>
            </a:r>
            <a:r>
              <a:rPr lang="en-US" sz="1600" dirty="0"/>
              <a:t>.</a:t>
            </a:r>
          </a:p>
        </p:txBody>
      </p:sp>
    </p:spTree>
    <p:extLst>
      <p:ext uri="{BB962C8B-B14F-4D97-AF65-F5344CB8AC3E}">
        <p14:creationId xmlns:p14="http://schemas.microsoft.com/office/powerpoint/2010/main" val="2487912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fontScale="92500"/>
          </a:bodyPr>
          <a:lstStyle/>
          <a:p>
            <a:r>
              <a:rPr lang="en-US" b="1" dirty="0" smtClean="0"/>
              <a:t>Step 4: </a:t>
            </a:r>
            <a:r>
              <a:rPr lang="en-US" b="1" dirty="0"/>
              <a:t>Analyze Project Usability, Cost, Benefit, and Schedule </a:t>
            </a:r>
            <a:r>
              <a:rPr lang="en-US" b="1" dirty="0" smtClean="0"/>
              <a:t>Data</a:t>
            </a:r>
          </a:p>
          <a:p>
            <a:pPr lvl="1"/>
            <a:r>
              <a:rPr lang="en-US" sz="2400" dirty="0" smtClean="0"/>
              <a:t>What </a:t>
            </a:r>
            <a:r>
              <a:rPr lang="en-US" sz="2400" dirty="0"/>
              <a:t>information must you obtain, and how will you gather and analyze </a:t>
            </a:r>
            <a:r>
              <a:rPr lang="en-US" sz="2400" dirty="0" smtClean="0"/>
              <a:t>the information</a:t>
            </a:r>
            <a:r>
              <a:rPr lang="en-US" sz="2400" dirty="0"/>
              <a:t>?</a:t>
            </a:r>
          </a:p>
          <a:p>
            <a:pPr lvl="1"/>
            <a:r>
              <a:rPr lang="en-US" sz="2400" dirty="0" smtClean="0"/>
              <a:t>Will </a:t>
            </a:r>
            <a:r>
              <a:rPr lang="en-US" sz="2400" dirty="0"/>
              <a:t>you conduct interviews? How many people will you interview, and </a:t>
            </a:r>
            <a:r>
              <a:rPr lang="en-US" sz="2400" dirty="0" smtClean="0"/>
              <a:t>how much </a:t>
            </a:r>
            <a:r>
              <a:rPr lang="en-US" sz="2400" dirty="0"/>
              <a:t>time will you need to meet with the people and summarize their responses?</a:t>
            </a:r>
          </a:p>
          <a:p>
            <a:pPr lvl="1"/>
            <a:r>
              <a:rPr lang="en-US" sz="2400" dirty="0" smtClean="0"/>
              <a:t>Will </a:t>
            </a:r>
            <a:r>
              <a:rPr lang="en-US" sz="2400" dirty="0"/>
              <a:t>you conduct a survey? Who will be involved? How much time will it </a:t>
            </a:r>
            <a:r>
              <a:rPr lang="en-US" sz="2400" dirty="0" smtClean="0"/>
              <a:t>take people </a:t>
            </a:r>
            <a:r>
              <a:rPr lang="en-US" sz="2400" dirty="0"/>
              <a:t>to complete it? How much time will it take to tabulate the results?</a:t>
            </a:r>
          </a:p>
          <a:p>
            <a:pPr lvl="1"/>
            <a:r>
              <a:rPr lang="en-US" sz="2400" dirty="0" smtClean="0"/>
              <a:t>How </a:t>
            </a:r>
            <a:r>
              <a:rPr lang="en-US" sz="2400" dirty="0"/>
              <a:t>much will it cost to analyze the information and prepare a report </a:t>
            </a:r>
            <a:r>
              <a:rPr lang="en-US" sz="2400" dirty="0" smtClean="0"/>
              <a:t>with findings </a:t>
            </a:r>
            <a:r>
              <a:rPr lang="en-US" sz="2400" dirty="0"/>
              <a:t>and </a:t>
            </a:r>
            <a:r>
              <a:rPr lang="en-US" sz="2400" dirty="0" smtClean="0"/>
              <a:t>recommendations</a:t>
            </a:r>
            <a:r>
              <a:rPr lang="en-US" sz="2400" dirty="0"/>
              <a:t>?</a:t>
            </a:r>
            <a:endParaRPr lang="en-US" sz="50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52</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3957077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fontScale="85000" lnSpcReduction="20000"/>
          </a:bodyPr>
          <a:lstStyle/>
          <a:p>
            <a:r>
              <a:rPr lang="en-US" b="1" dirty="0" smtClean="0"/>
              <a:t>Step 5: Evaluate Feasibility</a:t>
            </a:r>
          </a:p>
          <a:p>
            <a:pPr lvl="1"/>
            <a:r>
              <a:rPr lang="en-US" sz="1600" b="1" dirty="0"/>
              <a:t>OPERATIONAL FEASIBILITY </a:t>
            </a:r>
            <a:endParaRPr lang="en-US" sz="1600" b="1" dirty="0" smtClean="0"/>
          </a:p>
          <a:p>
            <a:pPr lvl="2"/>
            <a:r>
              <a:rPr lang="en-US" sz="2200" dirty="0" smtClean="0"/>
              <a:t>Review of </a:t>
            </a:r>
            <a:r>
              <a:rPr lang="en-US" sz="2400" dirty="0" smtClean="0"/>
              <a:t>user needs, requirements, and expectations</a:t>
            </a:r>
          </a:p>
          <a:p>
            <a:pPr lvl="2"/>
            <a:r>
              <a:rPr lang="en-US" sz="2400" dirty="0" smtClean="0"/>
              <a:t>Look </a:t>
            </a:r>
            <a:r>
              <a:rPr lang="en-US" sz="2400" dirty="0"/>
              <a:t>for areas that might present problems for system users and how they might </a:t>
            </a:r>
            <a:r>
              <a:rPr lang="en-US" sz="2400" dirty="0" smtClean="0"/>
              <a:t>be resolved</a:t>
            </a:r>
            <a:endParaRPr lang="en-US" sz="2400" dirty="0"/>
          </a:p>
          <a:p>
            <a:pPr lvl="1"/>
            <a:r>
              <a:rPr lang="en-US" sz="1600" b="1" dirty="0"/>
              <a:t>TECHNICAL FEASIBILITY </a:t>
            </a:r>
            <a:endParaRPr lang="en-US" sz="1600" b="1" dirty="0" smtClean="0"/>
          </a:p>
          <a:p>
            <a:pPr lvl="2"/>
            <a:r>
              <a:rPr lang="en-US" sz="2200" dirty="0" smtClean="0"/>
              <a:t>Identify </a:t>
            </a:r>
            <a:r>
              <a:rPr lang="en-US" sz="2200" dirty="0"/>
              <a:t>the hardware</a:t>
            </a:r>
            <a:r>
              <a:rPr lang="en-US" sz="2200" dirty="0" smtClean="0"/>
              <a:t>, </a:t>
            </a:r>
            <a:r>
              <a:rPr lang="en-US" sz="2400" dirty="0" smtClean="0"/>
              <a:t>software</a:t>
            </a:r>
            <a:r>
              <a:rPr lang="en-US" sz="2400" dirty="0"/>
              <a:t>, and network resources needed to develop, install, and operate the </a:t>
            </a:r>
            <a:r>
              <a:rPr lang="en-US" sz="2400" dirty="0" smtClean="0"/>
              <a:t>system</a:t>
            </a:r>
            <a:endParaRPr lang="en-US" sz="2400" dirty="0"/>
          </a:p>
          <a:p>
            <a:pPr lvl="2"/>
            <a:r>
              <a:rPr lang="en-US" sz="2200" dirty="0" smtClean="0"/>
              <a:t>Develop </a:t>
            </a:r>
            <a:r>
              <a:rPr lang="en-US" sz="2200" dirty="0"/>
              <a:t>a checklist that will highlight technical costs </a:t>
            </a:r>
            <a:r>
              <a:rPr lang="en-US" sz="2200" dirty="0" smtClean="0"/>
              <a:t>and </a:t>
            </a:r>
            <a:r>
              <a:rPr lang="en-US" sz="2400" dirty="0" smtClean="0"/>
              <a:t>concerns</a:t>
            </a:r>
            <a:endParaRPr lang="en-US" sz="2400" dirty="0"/>
          </a:p>
          <a:p>
            <a:pPr lvl="1"/>
            <a:r>
              <a:rPr lang="en-US" sz="1600" b="1" dirty="0"/>
              <a:t>ECONOMIC FEASIBILITY </a:t>
            </a:r>
            <a:endParaRPr lang="en-US" sz="1600" b="1" dirty="0" smtClean="0"/>
          </a:p>
          <a:p>
            <a:pPr lvl="2"/>
            <a:r>
              <a:rPr lang="en-US" sz="2200" dirty="0" smtClean="0"/>
              <a:t>Apply </a:t>
            </a:r>
            <a:r>
              <a:rPr lang="en-US" sz="2200" dirty="0"/>
              <a:t>the </a:t>
            </a:r>
            <a:r>
              <a:rPr lang="en-US" sz="2200" dirty="0" smtClean="0"/>
              <a:t>financial </a:t>
            </a:r>
            <a:r>
              <a:rPr lang="en-US" sz="2400" dirty="0" smtClean="0"/>
              <a:t>analysis tools</a:t>
            </a:r>
          </a:p>
          <a:p>
            <a:pPr lvl="2"/>
            <a:r>
              <a:rPr lang="en-US" sz="2400" dirty="0" smtClean="0"/>
              <a:t>The </a:t>
            </a:r>
            <a:r>
              <a:rPr lang="en-US" sz="2400" dirty="0"/>
              <a:t>cost-benefit data will be </a:t>
            </a:r>
            <a:r>
              <a:rPr lang="en-US" sz="2400" dirty="0" smtClean="0"/>
              <a:t>important</a:t>
            </a:r>
            <a:endParaRPr lang="en-US" sz="2400" dirty="0"/>
          </a:p>
          <a:p>
            <a:pPr lvl="1"/>
            <a:r>
              <a:rPr lang="en-US" sz="1600" b="1" dirty="0" smtClean="0"/>
              <a:t>SCHEDULE </a:t>
            </a:r>
            <a:r>
              <a:rPr lang="en-US" sz="1600" b="1" dirty="0"/>
              <a:t>FEASIBILITY </a:t>
            </a:r>
            <a:endParaRPr lang="en-US" sz="1600" b="1" dirty="0" smtClean="0"/>
          </a:p>
          <a:p>
            <a:pPr lvl="2"/>
            <a:r>
              <a:rPr lang="en-US" sz="2200" dirty="0" smtClean="0"/>
              <a:t>Include </a:t>
            </a:r>
            <a:r>
              <a:rPr lang="en-US" sz="2200" dirty="0"/>
              <a:t>stakeholder </a:t>
            </a:r>
            <a:r>
              <a:rPr lang="en-US" sz="2200" dirty="0" smtClean="0"/>
              <a:t>expectations </a:t>
            </a:r>
            <a:r>
              <a:rPr lang="en-US" sz="2400" dirty="0" smtClean="0"/>
              <a:t>regarding </a:t>
            </a:r>
            <a:r>
              <a:rPr lang="en-US" sz="2400" dirty="0"/>
              <a:t>acceptable timing and completion </a:t>
            </a:r>
            <a:r>
              <a:rPr lang="en-US" sz="2400" dirty="0" smtClean="0"/>
              <a:t>dates</a:t>
            </a:r>
            <a:endParaRPr lang="en-US" sz="9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53</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1643151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lnSpcReduction="10000"/>
          </a:bodyPr>
          <a:lstStyle/>
          <a:p>
            <a:r>
              <a:rPr lang="en-US" b="1" dirty="0" smtClean="0"/>
              <a:t>Step 6: Present Results and Recommendations to Management</a:t>
            </a:r>
          </a:p>
          <a:p>
            <a:pPr lvl="1"/>
            <a:r>
              <a:rPr lang="en-US" sz="2400" dirty="0"/>
              <a:t>Typical Report Includes:</a:t>
            </a:r>
          </a:p>
          <a:p>
            <a:pPr lvl="2"/>
            <a:r>
              <a:rPr lang="en-US" sz="2400" dirty="0"/>
              <a:t>Introduction</a:t>
            </a:r>
          </a:p>
          <a:p>
            <a:pPr lvl="2"/>
            <a:r>
              <a:rPr lang="en-US" sz="2400" dirty="0"/>
              <a:t>Systems Request Summary</a:t>
            </a:r>
          </a:p>
          <a:p>
            <a:pPr lvl="2"/>
            <a:r>
              <a:rPr lang="en-US" sz="2400" dirty="0"/>
              <a:t>Findings</a:t>
            </a:r>
          </a:p>
          <a:p>
            <a:pPr lvl="2"/>
            <a:r>
              <a:rPr lang="en-US" sz="2400" dirty="0"/>
              <a:t>Case for Action</a:t>
            </a:r>
          </a:p>
          <a:p>
            <a:pPr lvl="2"/>
            <a:r>
              <a:rPr lang="en-US" sz="2400" dirty="0"/>
              <a:t>Project </a:t>
            </a:r>
            <a:r>
              <a:rPr lang="en-US" sz="2400" dirty="0" smtClean="0"/>
              <a:t>Roles</a:t>
            </a:r>
            <a:endParaRPr lang="en-US" sz="2400" dirty="0"/>
          </a:p>
          <a:p>
            <a:pPr lvl="2"/>
            <a:r>
              <a:rPr lang="en-US" sz="2400" dirty="0"/>
              <a:t>Time and Costs Estimates</a:t>
            </a:r>
          </a:p>
          <a:p>
            <a:pPr lvl="2"/>
            <a:r>
              <a:rPr lang="en-US" sz="2400" dirty="0"/>
              <a:t>Expected </a:t>
            </a:r>
            <a:r>
              <a:rPr lang="en-US" sz="2400" dirty="0" smtClean="0"/>
              <a:t>Benefits</a:t>
            </a:r>
            <a:endParaRPr lang="en-US" sz="2400" dirty="0"/>
          </a:p>
          <a:p>
            <a:pPr lvl="2"/>
            <a:r>
              <a:rPr lang="en-US" sz="2400" dirty="0"/>
              <a:t>Appendix</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54</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1582167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55</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0" y="1481138"/>
            <a:ext cx="8839200" cy="4525962"/>
          </a:xfrm>
        </p:spPr>
        <p:txBody>
          <a:bodyPr rtlCol="0">
            <a:normAutofit lnSpcReduction="10000"/>
          </a:bodyPr>
          <a:lstStyle/>
          <a:p>
            <a:pPr>
              <a:buFont typeface="Arial" pitchFamily="34" charset="0"/>
              <a:buChar char="•"/>
              <a:defRPr/>
            </a:pPr>
            <a:r>
              <a:rPr lang="en-US" dirty="0"/>
              <a:t>Systems planning is the first phase of the systems development life </a:t>
            </a:r>
            <a:r>
              <a:rPr lang="en-US" dirty="0" smtClean="0"/>
              <a:t>cycle</a:t>
            </a:r>
          </a:p>
          <a:p>
            <a:r>
              <a:rPr lang="en-US" dirty="0"/>
              <a:t>A business case should describe </a:t>
            </a:r>
            <a:r>
              <a:rPr lang="en-US" dirty="0" smtClean="0"/>
              <a:t>the project </a:t>
            </a:r>
            <a:r>
              <a:rPr lang="en-US" dirty="0"/>
              <a:t>clearly, provide the justification to proceed, and estimate the project’s </a:t>
            </a:r>
            <a:r>
              <a:rPr lang="en-US" dirty="0" smtClean="0"/>
              <a:t>financial impact</a:t>
            </a:r>
          </a:p>
          <a:p>
            <a:r>
              <a:rPr lang="en-US" dirty="0"/>
              <a:t>Various internal and </a:t>
            </a:r>
            <a:r>
              <a:rPr lang="en-US" dirty="0" smtClean="0"/>
              <a:t>external factors </a:t>
            </a:r>
            <a:r>
              <a:rPr lang="en-US" dirty="0"/>
              <a:t>affect systems projects, such as user requests, top management directives</a:t>
            </a:r>
            <a:r>
              <a:rPr lang="en-US" dirty="0" smtClean="0"/>
              <a:t>, existing </a:t>
            </a:r>
            <a:r>
              <a:rPr lang="en-US" dirty="0"/>
              <a:t>systems, the IT department, software and hardware vendors, technology, customers</a:t>
            </a:r>
            <a:r>
              <a:rPr lang="en-US" dirty="0" smtClean="0"/>
              <a:t>, competitors</a:t>
            </a:r>
            <a:r>
              <a:rPr lang="en-US" dirty="0"/>
              <a:t>, the economy, and </a:t>
            </a:r>
            <a:r>
              <a:rPr lang="en-US" dirty="0" smtClean="0"/>
              <a:t>government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fontScale="92500"/>
          </a:bodyPr>
          <a:lstStyle/>
          <a:p>
            <a:r>
              <a:rPr lang="en-US" dirty="0" smtClean="0"/>
              <a:t>Analysts evaluate </a:t>
            </a:r>
            <a:r>
              <a:rPr lang="en-US" dirty="0"/>
              <a:t>the systems request </a:t>
            </a:r>
            <a:r>
              <a:rPr lang="en-US" dirty="0" smtClean="0"/>
              <a:t>and determine </a:t>
            </a:r>
            <a:r>
              <a:rPr lang="en-US" dirty="0"/>
              <a:t>whether the project is feasible from an operational, technical, economic</a:t>
            </a:r>
            <a:r>
              <a:rPr lang="en-US" dirty="0" smtClean="0"/>
              <a:t>, and </a:t>
            </a:r>
            <a:r>
              <a:rPr lang="en-US" dirty="0"/>
              <a:t>schedule </a:t>
            </a:r>
            <a:r>
              <a:rPr lang="en-US" dirty="0" smtClean="0"/>
              <a:t>standpoint</a:t>
            </a:r>
          </a:p>
          <a:p>
            <a:r>
              <a:rPr lang="en-US" dirty="0" smtClean="0"/>
              <a:t>Steps </a:t>
            </a:r>
            <a:r>
              <a:rPr lang="en-US" dirty="0"/>
              <a:t>in the preliminary investigation </a:t>
            </a:r>
            <a:r>
              <a:rPr lang="en-US" dirty="0" smtClean="0"/>
              <a:t>are:</a:t>
            </a:r>
          </a:p>
          <a:p>
            <a:pPr lvl="1"/>
            <a:r>
              <a:rPr lang="en-US" dirty="0"/>
              <a:t>U</a:t>
            </a:r>
            <a:r>
              <a:rPr lang="en-US" dirty="0" smtClean="0"/>
              <a:t>nderstand </a:t>
            </a:r>
            <a:r>
              <a:rPr lang="en-US" dirty="0"/>
              <a:t>the problem </a:t>
            </a:r>
            <a:r>
              <a:rPr lang="en-US" dirty="0" smtClean="0"/>
              <a:t>or opportunity</a:t>
            </a:r>
          </a:p>
          <a:p>
            <a:pPr lvl="1"/>
            <a:r>
              <a:rPr lang="en-US" dirty="0"/>
              <a:t>D</a:t>
            </a:r>
            <a:r>
              <a:rPr lang="en-US" dirty="0" smtClean="0"/>
              <a:t>efine </a:t>
            </a:r>
            <a:r>
              <a:rPr lang="en-US" dirty="0"/>
              <a:t>the project scope and </a:t>
            </a:r>
            <a:r>
              <a:rPr lang="en-US" dirty="0" smtClean="0"/>
              <a:t>constraints</a:t>
            </a:r>
          </a:p>
          <a:p>
            <a:pPr lvl="1"/>
            <a:r>
              <a:rPr lang="en-US" dirty="0" smtClean="0"/>
              <a:t>Perform fact-finding</a:t>
            </a:r>
          </a:p>
          <a:p>
            <a:pPr lvl="1"/>
            <a:r>
              <a:rPr lang="en-US" dirty="0" smtClean="0"/>
              <a:t>Analyze project </a:t>
            </a:r>
            <a:r>
              <a:rPr lang="en-US" dirty="0"/>
              <a:t>usability, cost, benefit, and schedule </a:t>
            </a:r>
            <a:r>
              <a:rPr lang="en-US" dirty="0" smtClean="0"/>
              <a:t>data</a:t>
            </a:r>
          </a:p>
          <a:p>
            <a:pPr lvl="1"/>
            <a:r>
              <a:rPr lang="en-US" dirty="0"/>
              <a:t>E</a:t>
            </a:r>
            <a:r>
              <a:rPr lang="en-US" dirty="0" smtClean="0"/>
              <a:t>valuate feasibility</a:t>
            </a:r>
          </a:p>
          <a:p>
            <a:pPr lvl="1"/>
            <a:r>
              <a:rPr lang="en-US" dirty="0"/>
              <a:t>P</a:t>
            </a:r>
            <a:r>
              <a:rPr lang="en-US" dirty="0" smtClean="0"/>
              <a:t>resent </a:t>
            </a:r>
            <a:r>
              <a:rPr lang="en-US" dirty="0"/>
              <a:t>results and recommendations to </a:t>
            </a:r>
            <a:r>
              <a:rPr lang="en-US" dirty="0" smtClean="0"/>
              <a:t>management</a:t>
            </a:r>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56</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2" y="762000"/>
            <a:ext cx="448772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524000"/>
            <a:ext cx="4191000" cy="338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482" y="5029200"/>
            <a:ext cx="5710518" cy="954107"/>
          </a:xfrm>
          <a:prstGeom prst="rect">
            <a:avLst/>
          </a:prstGeom>
        </p:spPr>
        <p:txBody>
          <a:bodyPr wrap="square">
            <a:spAutoFit/>
          </a:bodyPr>
          <a:lstStyle/>
          <a:p>
            <a:r>
              <a:rPr lang="en-US" sz="1400" b="1" dirty="0"/>
              <a:t>FIGURE </a:t>
            </a:r>
            <a:r>
              <a:rPr lang="en-US" sz="1400" b="1" dirty="0" smtClean="0"/>
              <a:t>2-3 </a:t>
            </a:r>
            <a:r>
              <a:rPr lang="en-US" sz="1400" dirty="0"/>
              <a:t>Strategic planning is a dynamic process that </a:t>
            </a:r>
            <a:r>
              <a:rPr lang="en-US" sz="1400" dirty="0" smtClean="0"/>
              <a:t>starts with </a:t>
            </a:r>
            <a:r>
              <a:rPr lang="en-US" sz="1400" dirty="0"/>
              <a:t>a mission statement, which is shaped by the firm’s purpose</a:t>
            </a:r>
            <a:r>
              <a:rPr lang="en-US" sz="1400" dirty="0" smtClean="0"/>
              <a:t>, vision</a:t>
            </a:r>
            <a:r>
              <a:rPr lang="en-US" sz="1400" dirty="0"/>
              <a:t>, and values. The mission generates goals and objectives </a:t>
            </a:r>
            <a:r>
              <a:rPr lang="en-US" sz="1400" dirty="0" smtClean="0"/>
              <a:t>that produce </a:t>
            </a:r>
            <a:r>
              <a:rPr lang="en-US" sz="1400" dirty="0"/>
              <a:t>business results.</a:t>
            </a:r>
          </a:p>
        </p:txBody>
      </p:sp>
      <p:sp>
        <p:nvSpPr>
          <p:cNvPr id="9" name="Rectangle 8"/>
          <p:cNvSpPr/>
          <p:nvPr/>
        </p:nvSpPr>
        <p:spPr>
          <a:xfrm>
            <a:off x="5715000" y="5029200"/>
            <a:ext cx="3077068" cy="738664"/>
          </a:xfrm>
          <a:prstGeom prst="rect">
            <a:avLst/>
          </a:prstGeom>
        </p:spPr>
        <p:txBody>
          <a:bodyPr wrap="square">
            <a:spAutoFit/>
          </a:bodyPr>
          <a:lstStyle/>
          <a:p>
            <a:r>
              <a:rPr lang="en-US" sz="1400" b="1" dirty="0"/>
              <a:t>FIGURE </a:t>
            </a:r>
            <a:r>
              <a:rPr lang="en-US" sz="1400" b="1" dirty="0" smtClean="0"/>
              <a:t>2-4 </a:t>
            </a:r>
            <a:r>
              <a:rPr lang="en-US" sz="1400" dirty="0" smtClean="0"/>
              <a:t>A SWOT analysis might produce similar results to those shown here</a:t>
            </a:r>
            <a:endParaRPr lang="en-US" sz="1400" dirty="0"/>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8" name="Rectangle 7"/>
          <p:cNvSpPr/>
          <p:nvPr/>
        </p:nvSpPr>
        <p:spPr>
          <a:xfrm>
            <a:off x="1905000" y="5361735"/>
            <a:ext cx="5939118" cy="523220"/>
          </a:xfrm>
          <a:prstGeom prst="rect">
            <a:avLst/>
          </a:prstGeom>
        </p:spPr>
        <p:txBody>
          <a:bodyPr wrap="square">
            <a:spAutoFit/>
          </a:bodyPr>
          <a:lstStyle/>
          <a:p>
            <a:r>
              <a:rPr lang="en-US" sz="1400" b="1" dirty="0"/>
              <a:t>FIGURE </a:t>
            </a:r>
            <a:r>
              <a:rPr lang="en-US" sz="1400" b="1" dirty="0" smtClean="0"/>
              <a:t>2-5 </a:t>
            </a:r>
            <a:r>
              <a:rPr lang="en-US" sz="1400" dirty="0"/>
              <a:t>This SWOT analysis example focuses on a specific asset, such as a company patent.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675" y="1509713"/>
            <a:ext cx="59626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pPr marL="109728" indent="0">
              <a:buNone/>
              <a:defRPr/>
            </a:pPr>
            <a:r>
              <a:rPr lang="en-US" b="1" dirty="0" smtClean="0"/>
              <a:t>Strategic Planning for IT Projects</a:t>
            </a:r>
          </a:p>
          <a:p>
            <a:r>
              <a:rPr lang="en-US" dirty="0"/>
              <a:t>Careful planning can help assure </a:t>
            </a:r>
            <a:r>
              <a:rPr lang="en-US" dirty="0" smtClean="0"/>
              <a:t>that:</a:t>
            </a:r>
          </a:p>
          <a:p>
            <a:pPr lvl="1"/>
            <a:r>
              <a:rPr lang="en-US" dirty="0" smtClean="0"/>
              <a:t>The </a:t>
            </a:r>
            <a:r>
              <a:rPr lang="en-US" dirty="0"/>
              <a:t>project supports overall business strategy and operational </a:t>
            </a:r>
            <a:r>
              <a:rPr lang="en-US" dirty="0" smtClean="0"/>
              <a:t>needs</a:t>
            </a:r>
          </a:p>
          <a:p>
            <a:pPr lvl="1"/>
            <a:r>
              <a:rPr lang="en-US" dirty="0" smtClean="0"/>
              <a:t>The </a:t>
            </a:r>
            <a:r>
              <a:rPr lang="en-US" dirty="0"/>
              <a:t>project scope is well-defined and clearly </a:t>
            </a:r>
            <a:r>
              <a:rPr lang="en-US" dirty="0" smtClean="0"/>
              <a:t>stated</a:t>
            </a:r>
          </a:p>
          <a:p>
            <a:pPr lvl="1"/>
            <a:r>
              <a:rPr lang="en-US" dirty="0" smtClean="0"/>
              <a:t>The </a:t>
            </a:r>
            <a:r>
              <a:rPr lang="en-US" dirty="0"/>
              <a:t>project goals are realistic, achievable, and tied to specific statements</a:t>
            </a:r>
            <a:r>
              <a:rPr lang="en-US" dirty="0" smtClean="0"/>
              <a:t>, assumptions</a:t>
            </a:r>
            <a:r>
              <a:rPr lang="en-US" dirty="0"/>
              <a:t>, constraints, factors, and other </a:t>
            </a:r>
            <a:r>
              <a:rPr lang="en-US" dirty="0" smtClean="0"/>
              <a:t>inputs</a:t>
            </a:r>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smtClean="0"/>
              <a:t>Planning Tools</a:t>
            </a:r>
            <a:endParaRPr lang="en-US" dirty="0"/>
          </a:p>
          <a:p>
            <a:pPr lvl="1"/>
            <a:r>
              <a:rPr lang="en-US" dirty="0" smtClean="0"/>
              <a:t>Some analysts use traditional text-based methods like Microsoft Word</a:t>
            </a:r>
          </a:p>
          <a:p>
            <a:pPr lvl="1"/>
            <a:r>
              <a:rPr lang="en-US" dirty="0"/>
              <a:t>Some analysts </a:t>
            </a:r>
            <a:r>
              <a:rPr lang="en-US" dirty="0" smtClean="0"/>
              <a:t>prefer a spreadsheet method </a:t>
            </a:r>
            <a:r>
              <a:rPr lang="en-US" dirty="0"/>
              <a:t>like Microsoft </a:t>
            </a:r>
            <a:r>
              <a:rPr lang="en-US" dirty="0" smtClean="0"/>
              <a:t>Excel</a:t>
            </a:r>
            <a:endParaRPr lang="en-US" dirty="0"/>
          </a:p>
          <a:p>
            <a:pPr lvl="1"/>
            <a:r>
              <a:rPr lang="en-US" dirty="0" smtClean="0"/>
              <a:t>The most effective approach is to use a CASE tool such as Visible Analyst</a:t>
            </a:r>
          </a:p>
        </p:txBody>
      </p:sp>
    </p:spTree>
    <p:extLst>
      <p:ext uri="{BB962C8B-B14F-4D97-AF65-F5344CB8AC3E}">
        <p14:creationId xmlns:p14="http://schemas.microsoft.com/office/powerpoint/2010/main" val="4261206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6196</TotalTime>
  <Words>4368</Words>
  <Application>Microsoft Office PowerPoint</Application>
  <PresentationFormat>On-screen Show (4:3)</PresentationFormat>
  <Paragraphs>514</Paragraphs>
  <Slides>56</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Lucida Sans Unicode</vt:lpstr>
      <vt:lpstr>Verdana</vt:lpstr>
      <vt:lpstr>Wingdings 2</vt:lpstr>
      <vt:lpstr>Wingdings 3</vt:lpstr>
      <vt:lpstr>Concourse</vt:lpstr>
      <vt:lpstr>Systems Analysis and Design  10th Edition</vt:lpstr>
      <vt:lpstr>Chapter Objectives</vt:lpstr>
      <vt:lpstr>Chapter Objectives (Cont.)</vt:lpstr>
      <vt:lpstr>Introduction</vt:lpstr>
      <vt:lpstr>A Framework for IT Systems Development</vt:lpstr>
      <vt:lpstr>A Framework for IT Systems Development (Cont.)</vt:lpstr>
      <vt:lpstr>A Framework for IT Systems Development (Cont.)</vt:lpstr>
      <vt:lpstr>A Framework for IT Systems Development (Cont.)</vt:lpstr>
      <vt:lpstr>A Framework for IT Systems Development (Cont.)</vt:lpstr>
      <vt:lpstr>A Framework for IT Systems Development (Cont.)</vt:lpstr>
      <vt:lpstr>A Framework for IT Systems Development (Cont.)</vt:lpstr>
      <vt:lpstr>What Is a Business Case?</vt:lpstr>
      <vt:lpstr>What Is a Business Case?(Cont.)</vt:lpstr>
      <vt:lpstr>What Is a Business Case?(Cont.)</vt:lpstr>
      <vt:lpstr>Information Systems Projects</vt:lpstr>
      <vt:lpstr>Information Systems Projects(Cont.)</vt:lpstr>
      <vt:lpstr>Information Systems Projects(Cont.)</vt:lpstr>
      <vt:lpstr>Evaluation of Systems Requests</vt:lpstr>
      <vt:lpstr>Evaluation of Systems Requests(Cont.)</vt:lpstr>
      <vt:lpstr>Evaluation of Systems Requests(Cont.)</vt:lpstr>
      <vt:lpstr>Overview of Feasibility</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5th Area of Feasibility</vt:lpstr>
      <vt:lpstr>Evaluating Feasibility</vt:lpstr>
      <vt:lpstr>Question</vt:lpstr>
      <vt:lpstr>Overview of Feasibility (Cont.)</vt:lpstr>
      <vt:lpstr>Setting Priorities</vt:lpstr>
      <vt:lpstr>Setting Priorities (Cont.)</vt:lpstr>
      <vt:lpstr>Attaway Airlines, Part One</vt:lpstr>
      <vt:lpstr>Attaway Airlines, Part Two</vt:lpstr>
      <vt:lpstr>Preliminary Investigation Overview</vt:lpstr>
      <vt:lpstr>Preliminary Investigation Overview (Cont.)</vt:lpstr>
      <vt:lpstr>Preliminary Investigation Overview (Cont.)</vt:lpstr>
      <vt:lpstr>Preliminary Investigation Overview (Cont.)</vt:lpstr>
      <vt:lpstr>Preliminary Investigation Overview (Cont.)</vt:lpstr>
      <vt:lpstr>Project Creep – aka focus creep, feature creep, function creep, and requirement creep</vt:lpstr>
      <vt:lpstr>Project Creep – cont’d</vt:lpstr>
      <vt:lpstr>How avoid Project Creep</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Chapter Summary</vt:lpstr>
      <vt:lpstr>Chapter 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HARMAN, DOROTHY</cp:lastModifiedBy>
  <cp:revision>98</cp:revision>
  <cp:lastPrinted>2018-01-31T00:13:38Z</cp:lastPrinted>
  <dcterms:created xsi:type="dcterms:W3CDTF">2009-02-03T18:32:10Z</dcterms:created>
  <dcterms:modified xsi:type="dcterms:W3CDTF">2020-01-28T22:50:51Z</dcterms:modified>
</cp:coreProperties>
</file>