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4"/>
  </p:notesMasterIdLst>
  <p:sldIdLst>
    <p:sldId id="256" r:id="rId2"/>
    <p:sldId id="287" r:id="rId3"/>
    <p:sldId id="262" r:id="rId4"/>
    <p:sldId id="286" r:id="rId5"/>
    <p:sldId id="257" r:id="rId6"/>
    <p:sldId id="258" r:id="rId7"/>
    <p:sldId id="259" r:id="rId8"/>
    <p:sldId id="260" r:id="rId9"/>
    <p:sldId id="261" r:id="rId10"/>
    <p:sldId id="265"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2422" autoAdjust="0"/>
  </p:normalViewPr>
  <p:slideViewPr>
    <p:cSldViewPr snapToGrid="0">
      <p:cViewPr varScale="1">
        <p:scale>
          <a:sx n="85" d="100"/>
          <a:sy n="85" d="100"/>
        </p:scale>
        <p:origin x="11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CBE50-69AC-434B-ADCE-14E49C29CA42}"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2855F-0CC9-4A72-B398-4DA1443D2C5C}" type="slidenum">
              <a:rPr lang="en-US" smtClean="0"/>
              <a:t>‹#›</a:t>
            </a:fld>
            <a:endParaRPr lang="en-US"/>
          </a:p>
        </p:txBody>
      </p:sp>
    </p:spTree>
    <p:extLst>
      <p:ext uri="{BB962C8B-B14F-4D97-AF65-F5344CB8AC3E}">
        <p14:creationId xmlns:p14="http://schemas.microsoft.com/office/powerpoint/2010/main" val="182962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begin – do your research about the company</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1</a:t>
            </a:fld>
            <a:endParaRPr lang="en-US"/>
          </a:p>
        </p:txBody>
      </p:sp>
    </p:spTree>
    <p:extLst>
      <p:ext uri="{BB962C8B-B14F-4D97-AF65-F5344CB8AC3E}">
        <p14:creationId xmlns:p14="http://schemas.microsoft.com/office/powerpoint/2010/main" val="1756258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resume</a:t>
            </a:r>
            <a:r>
              <a:rPr lang="en-US" baseline="0" dirty="0" smtClean="0"/>
              <a:t> 2 to 3 pages max</a:t>
            </a:r>
          </a:p>
          <a:p>
            <a:r>
              <a:rPr lang="en-US" dirty="0" smtClean="0"/>
              <a:t>Where you can, use metrics to back up your claims. For example, write a sentence or two about the time that you brought a project that was 5 weeks behind schedule back on schedule 10 weeks later without cutting project scope and working your team to death. That’s a pretty impressive feat.</a:t>
            </a:r>
          </a:p>
          <a:p>
            <a:r>
              <a:rPr lang="en-US" dirty="0" smtClean="0"/>
              <a:t>Where you can, link your accomplishments back to the company’s business goals. Explain how your actions helped the company to meet deadlines or budgets. Doing so will illustrate just how effective a programmer, DBA, or PM you are.</a:t>
            </a:r>
          </a:p>
          <a:p>
            <a:r>
              <a:rPr lang="en-US" dirty="0" smtClean="0"/>
              <a:t>Do not exaggerate or lie. If you assisted with a project, then you assisted. If you built this program, then you built this program. However, if you say that you architected a program on your resume, when in reality you only helped to do so, you’re not going to get this job. Don’t overstate what you’ve done.</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14</a:t>
            </a:fld>
            <a:endParaRPr lang="en-US"/>
          </a:p>
        </p:txBody>
      </p:sp>
    </p:spTree>
    <p:extLst>
      <p:ext uri="{BB962C8B-B14F-4D97-AF65-F5344CB8AC3E}">
        <p14:creationId xmlns:p14="http://schemas.microsoft.com/office/powerpoint/2010/main" val="3214431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interviewer will ask about older jobs</a:t>
            </a:r>
          </a:p>
          <a:p>
            <a:r>
              <a:rPr lang="en-US" dirty="0" smtClean="0"/>
              <a:t>When recruiters/HR need to fill a new role, they enter certain keywords into a database in order to find people whose skills align with the role at hand. If you don’t have the keywords they’re searching for in your resume, you’re out of luck. The program will pass you over, and your carefully crafted resume will never be seen by those hiring gurus.</a:t>
            </a:r>
          </a:p>
          <a:p>
            <a:r>
              <a:rPr lang="en-US" dirty="0" smtClean="0"/>
              <a:t>To avoid this, make sure that you use the keywords that are in the job posting. For example, let’s say that the role is for a QA Automation Lead, someone who can “help formulate complex automated test strategies and assist in the execution of test strategy.” What keywords should you have on your resume? That’s right. Test strategy.</a:t>
            </a:r>
          </a:p>
          <a:p>
            <a:r>
              <a:rPr lang="en-US" dirty="0" smtClean="0"/>
              <a:t>Make sure that you use the keywords, the words that are used in the job postings itself, in order to heighten your chances of being considered for the role.</a:t>
            </a:r>
          </a:p>
          <a:p>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15</a:t>
            </a:fld>
            <a:endParaRPr lang="en-US"/>
          </a:p>
        </p:txBody>
      </p:sp>
    </p:spTree>
    <p:extLst>
      <p:ext uri="{BB962C8B-B14F-4D97-AF65-F5344CB8AC3E}">
        <p14:creationId xmlns:p14="http://schemas.microsoft.com/office/powerpoint/2010/main" val="286283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the candidate matched his responsibilities with the highlighted keywords.  Used action verbs (highlighted in blue)</a:t>
            </a:r>
          </a:p>
          <a:p>
            <a:r>
              <a:rPr lang="en-US" dirty="0" smtClean="0"/>
              <a:t>Key achievement highlighted.</a:t>
            </a:r>
          </a:p>
          <a:p>
            <a:r>
              <a:rPr lang="en-US" dirty="0" smtClean="0"/>
              <a:t>Used PAR (Problem Action Result) formula:</a:t>
            </a:r>
            <a:r>
              <a:rPr lang="en-US" baseline="0" dirty="0" smtClean="0"/>
              <a:t>  </a:t>
            </a:r>
          </a:p>
          <a:p>
            <a:r>
              <a:rPr lang="en-US" b="1" dirty="0" smtClean="0"/>
              <a:t>Problem:</a:t>
            </a:r>
            <a:r>
              <a:rPr lang="en-US" dirty="0" smtClean="0"/>
              <a:t> testing was too time consuming</a:t>
            </a:r>
          </a:p>
          <a:p>
            <a:r>
              <a:rPr lang="en-US" b="1" dirty="0" smtClean="0"/>
              <a:t>Action:</a:t>
            </a:r>
            <a:r>
              <a:rPr lang="en-US" dirty="0" smtClean="0"/>
              <a:t> developed a tool to automate testing</a:t>
            </a:r>
          </a:p>
          <a:p>
            <a:r>
              <a:rPr lang="en-US" b="1" dirty="0" smtClean="0"/>
              <a:t>Result:</a:t>
            </a:r>
            <a:r>
              <a:rPr lang="en-US" dirty="0" smtClean="0"/>
              <a:t> testing time reduced by 55%.</a:t>
            </a:r>
          </a:p>
          <a:p>
            <a:r>
              <a:rPr lang="en-US" dirty="0" smtClean="0"/>
              <a:t>As programmer need to be quick and efficient.</a:t>
            </a:r>
          </a:p>
          <a:p>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19</a:t>
            </a:fld>
            <a:endParaRPr lang="en-US"/>
          </a:p>
        </p:txBody>
      </p:sp>
    </p:spTree>
    <p:extLst>
      <p:ext uri="{BB962C8B-B14F-4D97-AF65-F5344CB8AC3E}">
        <p14:creationId xmlns:p14="http://schemas.microsoft.com/office/powerpoint/2010/main" val="1973234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Considering adding a</a:t>
            </a:r>
            <a:r>
              <a:rPr lang="en-US" baseline="0" dirty="0" smtClean="0"/>
              <a:t> projects section</a:t>
            </a:r>
          </a:p>
          <a:p>
            <a:r>
              <a:rPr lang="en-US" b="1" dirty="0" smtClean="0"/>
              <a:t>Pro Tip</a:t>
            </a:r>
            <a:r>
              <a:rPr lang="en-US" dirty="0" smtClean="0"/>
              <a:t>: If you put a programming project on your resume, be prepared to answer detailed questions: “What was hard about it?” “What did you learn?” “What was your biggest challenge?” Don't overhype a project and make it sound like you did more than you </a:t>
            </a:r>
            <a:r>
              <a:rPr lang="en-US" i="1" dirty="0" smtClean="0"/>
              <a:t>really</a:t>
            </a:r>
            <a:r>
              <a:rPr lang="en-US" dirty="0" smtClean="0"/>
              <a:t> did—it will be an instant deal-breaker during the interview.</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21</a:t>
            </a:fld>
            <a:endParaRPr lang="en-US"/>
          </a:p>
        </p:txBody>
      </p:sp>
    </p:spTree>
    <p:extLst>
      <p:ext uri="{BB962C8B-B14F-4D97-AF65-F5344CB8AC3E}">
        <p14:creationId xmlns:p14="http://schemas.microsoft.com/office/powerpoint/2010/main" val="153084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 Tip</a:t>
            </a:r>
            <a:r>
              <a:rPr lang="en-US" dirty="0" smtClean="0"/>
              <a:t>: As a programmer, you’re obviously a proficient computer user. You don’t need to mention basic software skills on your programmer resume. It would look unprofessional.</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25</a:t>
            </a:fld>
            <a:endParaRPr lang="en-US"/>
          </a:p>
        </p:txBody>
      </p:sp>
    </p:spTree>
    <p:extLst>
      <p:ext uri="{BB962C8B-B14F-4D97-AF65-F5344CB8AC3E}">
        <p14:creationId xmlns:p14="http://schemas.microsoft.com/office/powerpoint/2010/main" val="1813409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 Tip: </a:t>
            </a:r>
            <a:r>
              <a:rPr lang="en-US" dirty="0" smtClean="0"/>
              <a:t>If you feel like you have nothing that makes you glitter, it’s easy to change it. Good project ideas for a programming resume additional section include writing guest posts for an industry blog, taking additional online courses, attending conferences, or participating in hackathons.</a:t>
            </a:r>
          </a:p>
          <a:p>
            <a:r>
              <a:rPr lang="en-US" dirty="0" smtClean="0"/>
              <a:t>Hobbies and Interests:</a:t>
            </a:r>
          </a:p>
          <a:p>
            <a:r>
              <a:rPr lang="en-US" b="1" dirty="0" smtClean="0"/>
              <a:t>Individual Sports (Marathon Running) - </a:t>
            </a:r>
            <a:r>
              <a:rPr lang="en-US" dirty="0" smtClean="0"/>
              <a:t>You're fit and you enjoy challenges.</a:t>
            </a:r>
          </a:p>
          <a:p>
            <a:r>
              <a:rPr lang="en-US" b="1" dirty="0" smtClean="0"/>
              <a:t>Team Sports (Basketball) - </a:t>
            </a:r>
            <a:r>
              <a:rPr lang="en-US" dirty="0" smtClean="0"/>
              <a:t>You excel at teamwork and have leadership skills.</a:t>
            </a:r>
          </a:p>
          <a:p>
            <a:r>
              <a:rPr lang="en-US" b="1" dirty="0" smtClean="0"/>
              <a:t>Extreme Sports (Motocross) - </a:t>
            </a:r>
            <a:r>
              <a:rPr lang="en-US" dirty="0" smtClean="0"/>
              <a:t>A risk taker (bad for desk jobs).</a:t>
            </a:r>
          </a:p>
          <a:p>
            <a:r>
              <a:rPr lang="en-US" b="1" dirty="0" smtClean="0"/>
              <a:t>Tech Hobbies (Computing) - </a:t>
            </a:r>
            <a:r>
              <a:rPr lang="en-US" dirty="0" smtClean="0"/>
              <a:t>Tech savvy and introverted (not great for social jobs).</a:t>
            </a:r>
          </a:p>
          <a:p>
            <a:r>
              <a:rPr lang="en-US" b="1" dirty="0" smtClean="0"/>
              <a:t>Puzzles (Crosswords) - </a:t>
            </a:r>
            <a:r>
              <a:rPr lang="en-US" dirty="0" smtClean="0"/>
              <a:t>You're an analytical thinker with problem-solving skills.</a:t>
            </a:r>
          </a:p>
          <a:p>
            <a:r>
              <a:rPr lang="en-US" b="1" dirty="0" smtClean="0"/>
              <a:t>Games (Chess) - </a:t>
            </a:r>
            <a:r>
              <a:rPr lang="en-US" dirty="0" smtClean="0"/>
              <a:t>You're an intelligent strategist.</a:t>
            </a:r>
          </a:p>
          <a:p>
            <a:r>
              <a:rPr lang="en-US" b="1" dirty="0" smtClean="0"/>
              <a:t>Social Hobbies (Mentoring) - </a:t>
            </a:r>
            <a:r>
              <a:rPr lang="en-US" dirty="0" smtClean="0"/>
              <a:t>You communicate well and connect with others.</a:t>
            </a:r>
          </a:p>
          <a:p>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26</a:t>
            </a:fld>
            <a:endParaRPr lang="en-US"/>
          </a:p>
        </p:txBody>
      </p:sp>
    </p:spTree>
    <p:extLst>
      <p:ext uri="{BB962C8B-B14F-4D97-AF65-F5344CB8AC3E}">
        <p14:creationId xmlns:p14="http://schemas.microsoft.com/office/powerpoint/2010/main" val="35305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Almost 45 out of 100 recruiters won’t bother to open your job application if there’s no cover letter included.</a:t>
            </a:r>
          </a:p>
          <a:p>
            <a:r>
              <a:rPr lang="en-US" b="0" dirty="0" smtClean="0"/>
              <a:t>A Cover Letter is a one-page document you submit in your job application</a:t>
            </a:r>
            <a:r>
              <a:rPr lang="en-US" b="0" baseline="0" dirty="0" smtClean="0"/>
              <a:t> with a resume or a CV.  It contains an overview of your work experience most relevant to the job posting.  Its purpose is to introduce yourself in a personal, compelling way so that the hiring manage wants to review your resume or CV.</a:t>
            </a:r>
            <a:endParaRPr lang="en-US" b="0" dirty="0" smtClean="0"/>
          </a:p>
          <a:p>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27</a:t>
            </a:fld>
            <a:endParaRPr lang="en-US"/>
          </a:p>
        </p:txBody>
      </p:sp>
    </p:spTree>
    <p:extLst>
      <p:ext uri="{BB962C8B-B14F-4D97-AF65-F5344CB8AC3E}">
        <p14:creationId xmlns:p14="http://schemas.microsoft.com/office/powerpoint/2010/main" val="2204992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these sections</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28</a:t>
            </a:fld>
            <a:endParaRPr lang="en-US"/>
          </a:p>
        </p:txBody>
      </p:sp>
    </p:spTree>
    <p:extLst>
      <p:ext uri="{BB962C8B-B14F-4D97-AF65-F5344CB8AC3E}">
        <p14:creationId xmlns:p14="http://schemas.microsoft.com/office/powerpoint/2010/main" val="4229098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Header – valid contact information – phone, professional email.  Optional – the address,  </a:t>
            </a:r>
            <a:r>
              <a:rPr lang="en-US" dirty="0" err="1" smtClean="0"/>
              <a:t>linkedin</a:t>
            </a:r>
            <a:endParaRPr lang="en-US" dirty="0" smtClean="0"/>
          </a:p>
          <a:p>
            <a:r>
              <a:rPr lang="en-US" dirty="0" smtClean="0"/>
              <a:t>The date</a:t>
            </a:r>
          </a:p>
          <a:p>
            <a:r>
              <a:rPr lang="en-US" dirty="0" smtClean="0"/>
              <a:t>The name of the hiring manager and their</a:t>
            </a:r>
            <a:r>
              <a:rPr lang="en-US" baseline="0" dirty="0" smtClean="0"/>
              <a:t> professional title</a:t>
            </a:r>
          </a:p>
          <a:p>
            <a:r>
              <a:rPr lang="en-US" baseline="0" dirty="0" smtClean="0"/>
              <a:t>The name of the company to which your are applying.</a:t>
            </a:r>
          </a:p>
          <a:p>
            <a:r>
              <a:rPr lang="en-US" baseline="0" dirty="0" smtClean="0"/>
              <a:t>Salutation – use the person’s name  Dear Mr. Thompson.  Last name is safest.  Do your research about the company.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29</a:t>
            </a:fld>
            <a:endParaRPr lang="en-US"/>
          </a:p>
        </p:txBody>
      </p:sp>
    </p:spTree>
    <p:extLst>
      <p:ext uri="{BB962C8B-B14F-4D97-AF65-F5344CB8AC3E}">
        <p14:creationId xmlns:p14="http://schemas.microsoft.com/office/powerpoint/2010/main" val="4202578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your first</a:t>
            </a:r>
            <a:r>
              <a:rPr lang="en-US" baseline="0" dirty="0" smtClean="0"/>
              <a:t> line with something about the hiring manager:   </a:t>
            </a:r>
            <a:r>
              <a:rPr lang="en-US" dirty="0" smtClean="0"/>
              <a:t>Your cover letter first paragraph can start with any of these facts about the manager:</a:t>
            </a:r>
          </a:p>
          <a:p>
            <a:r>
              <a:rPr lang="en-US" dirty="0" smtClean="0"/>
              <a:t> </a:t>
            </a:r>
          </a:p>
          <a:p>
            <a:r>
              <a:rPr lang="en-US" dirty="0" smtClean="0"/>
              <a:t>Her name.</a:t>
            </a:r>
          </a:p>
          <a:p>
            <a:r>
              <a:rPr lang="en-US" dirty="0" smtClean="0"/>
              <a:t>Something you like about her company.</a:t>
            </a:r>
          </a:p>
          <a:p>
            <a:r>
              <a:rPr lang="en-US" dirty="0" smtClean="0"/>
              <a:t>Her company's biggest needs.</a:t>
            </a:r>
          </a:p>
          <a:p>
            <a:r>
              <a:rPr lang="en-US" dirty="0" smtClean="0"/>
              <a:t>Some facts that prove you'll help her company.</a:t>
            </a:r>
          </a:p>
          <a:p>
            <a:endParaRPr lang="en-US" dirty="0" smtClean="0"/>
          </a:p>
          <a:p>
            <a:r>
              <a:rPr lang="en-US" dirty="0" smtClean="0"/>
              <a:t>Research, research, research</a:t>
            </a:r>
          </a:p>
          <a:p>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30</a:t>
            </a:fld>
            <a:endParaRPr lang="en-US"/>
          </a:p>
        </p:txBody>
      </p:sp>
    </p:spTree>
    <p:extLst>
      <p:ext uri="{BB962C8B-B14F-4D97-AF65-F5344CB8AC3E}">
        <p14:creationId xmlns:p14="http://schemas.microsoft.com/office/powerpoint/2010/main" val="173854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or this?  Notice how much room the sidebar on the right gives to the document.</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2</a:t>
            </a:fld>
            <a:endParaRPr lang="en-US"/>
          </a:p>
        </p:txBody>
      </p:sp>
    </p:spTree>
    <p:extLst>
      <p:ext uri="{BB962C8B-B14F-4D97-AF65-F5344CB8AC3E}">
        <p14:creationId xmlns:p14="http://schemas.microsoft.com/office/powerpoint/2010/main" val="2388869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a cover letter for internships - https://zety.com/blog/cover-letter-for-internship</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31</a:t>
            </a:fld>
            <a:endParaRPr lang="en-US"/>
          </a:p>
        </p:txBody>
      </p:sp>
    </p:spTree>
    <p:extLst>
      <p:ext uri="{BB962C8B-B14F-4D97-AF65-F5344CB8AC3E}">
        <p14:creationId xmlns:p14="http://schemas.microsoft.com/office/powerpoint/2010/main" val="350190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average, recruiters take just 6 seconds to review a single programming resume</a:t>
            </a:r>
          </a:p>
          <a:p>
            <a:r>
              <a:rPr lang="en-US" dirty="0" smtClean="0"/>
              <a:t>Doc or pdf.  Read</a:t>
            </a:r>
            <a:r>
              <a:rPr lang="en-US" baseline="0" dirty="0" smtClean="0"/>
              <a:t> the job posting to see what file formats are acceptable</a:t>
            </a:r>
          </a:p>
          <a:p>
            <a:r>
              <a:rPr lang="en-US" dirty="0" smtClean="0"/>
              <a:t>https://zety.com/resume-templates#1</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3</a:t>
            </a:fld>
            <a:endParaRPr lang="en-US"/>
          </a:p>
        </p:txBody>
      </p:sp>
    </p:spTree>
    <p:extLst>
      <p:ext uri="{BB962C8B-B14F-4D97-AF65-F5344CB8AC3E}">
        <p14:creationId xmlns:p14="http://schemas.microsoft.com/office/powerpoint/2010/main" val="327778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https://zety.com/blog/it-resume-example</a:t>
            </a:r>
            <a:endParaRPr lang="en-US"/>
          </a:p>
        </p:txBody>
      </p:sp>
      <p:sp>
        <p:nvSpPr>
          <p:cNvPr id="4" name="Slide Number Placeholder 3"/>
          <p:cNvSpPr>
            <a:spLocks noGrp="1"/>
          </p:cNvSpPr>
          <p:nvPr>
            <p:ph type="sldNum" sz="quarter" idx="10"/>
          </p:nvPr>
        </p:nvSpPr>
        <p:spPr/>
        <p:txBody>
          <a:bodyPr/>
          <a:lstStyle/>
          <a:p>
            <a:fld id="{88D2855F-0CC9-4A72-B398-4DA1443D2C5C}" type="slidenum">
              <a:rPr lang="en-US" smtClean="0"/>
              <a:t>4</a:t>
            </a:fld>
            <a:endParaRPr lang="en-US"/>
          </a:p>
        </p:txBody>
      </p:sp>
    </p:spTree>
    <p:extLst>
      <p:ext uri="{BB962C8B-B14F-4D97-AF65-F5344CB8AC3E}">
        <p14:creationId xmlns:p14="http://schemas.microsoft.com/office/powerpoint/2010/main" val="316073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not.  Debate about whether you should include it or not.  The side for omitting it says use that space to highlight</a:t>
            </a:r>
            <a:r>
              <a:rPr lang="en-US" baseline="0" dirty="0" smtClean="0"/>
              <a:t> technical skills.  Use that area to create a Summary instead – 2 to 3 sentences that explain why you would be a could fit for that job.</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5</a:t>
            </a:fld>
            <a:endParaRPr lang="en-US"/>
          </a:p>
        </p:txBody>
      </p:sp>
    </p:spTree>
    <p:extLst>
      <p:ext uri="{BB962C8B-B14F-4D97-AF65-F5344CB8AC3E}">
        <p14:creationId xmlns:p14="http://schemas.microsoft.com/office/powerpoint/2010/main" val="1814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https://zety.com/blog/programmer-resume-example</a:t>
            </a:r>
          </a:p>
          <a:p>
            <a:endParaRPr lang="en-US" dirty="0" smtClean="0"/>
          </a:p>
          <a:p>
            <a:r>
              <a:rPr lang="en-US" dirty="0" smtClean="0"/>
              <a:t>Lot of information</a:t>
            </a:r>
            <a:r>
              <a:rPr lang="en-US" baseline="0" dirty="0" smtClean="0"/>
              <a:t> on this site.  Don’t write about what “you” want from a job.  Instead, write how you can benefit the company with your skills.</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6</a:t>
            </a:fld>
            <a:endParaRPr lang="en-US"/>
          </a:p>
        </p:txBody>
      </p:sp>
    </p:spTree>
    <p:extLst>
      <p:ext uri="{BB962C8B-B14F-4D97-AF65-F5344CB8AC3E}">
        <p14:creationId xmlns:p14="http://schemas.microsoft.com/office/powerpoint/2010/main" val="102244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Definitely have a Technical Skills section</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8</a:t>
            </a:fld>
            <a:endParaRPr lang="en-US"/>
          </a:p>
        </p:txBody>
      </p:sp>
    </p:spTree>
    <p:extLst>
      <p:ext uri="{BB962C8B-B14F-4D97-AF65-F5344CB8AC3E}">
        <p14:creationId xmlns:p14="http://schemas.microsoft.com/office/powerpoint/2010/main" val="2787554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 what education</a:t>
            </a:r>
            <a:r>
              <a:rPr lang="en-US" baseline="0" dirty="0" smtClean="0"/>
              <a:t> is required in the job description.  It may or may not require a degree.  List your highest degree of education, your major, the name and location of your college and graduation dates</a:t>
            </a:r>
          </a:p>
          <a:p>
            <a:r>
              <a:rPr lang="en-US" b="1" dirty="0" smtClean="0"/>
              <a:t>Pro Tip</a:t>
            </a:r>
            <a:r>
              <a:rPr lang="en-US" dirty="0" smtClean="0"/>
              <a:t>: If you have relevant work experience, don’t put your GPA on a resume for a computer programmer role unless the job description asks for it.</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10</a:t>
            </a:fld>
            <a:endParaRPr lang="en-US"/>
          </a:p>
        </p:txBody>
      </p:sp>
    </p:spTree>
    <p:extLst>
      <p:ext uri="{BB962C8B-B14F-4D97-AF65-F5344CB8AC3E}">
        <p14:creationId xmlns:p14="http://schemas.microsoft.com/office/powerpoint/2010/main" val="41429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Certifications are great in helping further your knowledge.  Don’t list all of them on your resume.  List only a few and those that are most relevant to the job you are applying for.</a:t>
            </a:r>
            <a:endParaRPr lang="en-US" dirty="0"/>
          </a:p>
        </p:txBody>
      </p:sp>
      <p:sp>
        <p:nvSpPr>
          <p:cNvPr id="4" name="Slide Number Placeholder 3"/>
          <p:cNvSpPr>
            <a:spLocks noGrp="1"/>
          </p:cNvSpPr>
          <p:nvPr>
            <p:ph type="sldNum" sz="quarter" idx="10"/>
          </p:nvPr>
        </p:nvSpPr>
        <p:spPr/>
        <p:txBody>
          <a:bodyPr/>
          <a:lstStyle/>
          <a:p>
            <a:fld id="{88D2855F-0CC9-4A72-B398-4DA1443D2C5C}" type="slidenum">
              <a:rPr lang="en-US" smtClean="0"/>
              <a:t>11</a:t>
            </a:fld>
            <a:endParaRPr lang="en-US"/>
          </a:p>
        </p:txBody>
      </p:sp>
    </p:spTree>
    <p:extLst>
      <p:ext uri="{BB962C8B-B14F-4D97-AF65-F5344CB8AC3E}">
        <p14:creationId xmlns:p14="http://schemas.microsoft.com/office/powerpoint/2010/main" val="288780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16313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1759348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6517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401136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701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1986952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1671094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287296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335576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FB4616-8DA4-46D3-B893-00647159251D}"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16941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FB4616-8DA4-46D3-B893-00647159251D}"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419285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FB4616-8DA4-46D3-B893-00647159251D}"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375462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FB4616-8DA4-46D3-B893-00647159251D}"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52479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B4616-8DA4-46D3-B893-00647159251D}"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126030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FB4616-8DA4-46D3-B893-00647159251D}"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5726E-5ED6-4A69-A639-437683E0AB96}" type="slidenum">
              <a:rPr lang="en-US" smtClean="0"/>
              <a:t>‹#›</a:t>
            </a:fld>
            <a:endParaRPr lang="en-US"/>
          </a:p>
        </p:txBody>
      </p:sp>
    </p:spTree>
    <p:extLst>
      <p:ext uri="{BB962C8B-B14F-4D97-AF65-F5344CB8AC3E}">
        <p14:creationId xmlns:p14="http://schemas.microsoft.com/office/powerpoint/2010/main" val="411205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5726E-5ED6-4A69-A639-437683E0AB96}" type="slidenum">
              <a:rPr lang="en-US" smtClean="0"/>
              <a:t>‹#›</a:t>
            </a:fld>
            <a:endParaRPr lang="en-US"/>
          </a:p>
        </p:txBody>
      </p:sp>
      <p:sp>
        <p:nvSpPr>
          <p:cNvPr id="5" name="Date Placeholder 4"/>
          <p:cNvSpPr>
            <a:spLocks noGrp="1"/>
          </p:cNvSpPr>
          <p:nvPr>
            <p:ph type="dt" sz="half" idx="10"/>
          </p:nvPr>
        </p:nvSpPr>
        <p:spPr/>
        <p:txBody>
          <a:bodyPr/>
          <a:lstStyle/>
          <a:p>
            <a:fld id="{2CFB4616-8DA4-46D3-B893-00647159251D}" type="datetimeFigureOut">
              <a:rPr lang="en-US" smtClean="0"/>
              <a:t>2/19/2019</a:t>
            </a:fld>
            <a:endParaRPr lang="en-US"/>
          </a:p>
        </p:txBody>
      </p:sp>
    </p:spTree>
    <p:extLst>
      <p:ext uri="{BB962C8B-B14F-4D97-AF65-F5344CB8AC3E}">
        <p14:creationId xmlns:p14="http://schemas.microsoft.com/office/powerpoint/2010/main" val="344757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FB4616-8DA4-46D3-B893-00647159251D}" type="datetimeFigureOut">
              <a:rPr lang="en-US" smtClean="0"/>
              <a:t>2/19/2019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B5726E-5ED6-4A69-A639-437683E0AB96}" type="slidenum">
              <a:rPr lang="en-US" smtClean="0"/>
              <a:t>‹#›</a:t>
            </a:fld>
            <a:endParaRPr lang="en-US"/>
          </a:p>
        </p:txBody>
      </p:sp>
    </p:spTree>
    <p:extLst>
      <p:ext uri="{BB962C8B-B14F-4D97-AF65-F5344CB8AC3E}">
        <p14:creationId xmlns:p14="http://schemas.microsoft.com/office/powerpoint/2010/main" val="16537001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create a Technical Resume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557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and Training	</a:t>
            </a:r>
            <a:endParaRPr lang="en-US" dirty="0"/>
          </a:p>
        </p:txBody>
      </p:sp>
      <p:sp>
        <p:nvSpPr>
          <p:cNvPr id="3" name="Content Placeholder 2"/>
          <p:cNvSpPr>
            <a:spLocks noGrp="1"/>
          </p:cNvSpPr>
          <p:nvPr>
            <p:ph idx="1"/>
          </p:nvPr>
        </p:nvSpPr>
        <p:spPr/>
        <p:txBody>
          <a:bodyPr/>
          <a:lstStyle/>
          <a:p>
            <a:r>
              <a:rPr lang="en-US" dirty="0" smtClean="0"/>
              <a:t>List your college degree (AAS, </a:t>
            </a:r>
            <a:r>
              <a:rPr lang="en-US" dirty="0" err="1" smtClean="0"/>
              <a:t>etc</a:t>
            </a:r>
            <a:r>
              <a:rPr lang="en-US" dirty="0" smtClean="0"/>
              <a:t>)</a:t>
            </a:r>
          </a:p>
          <a:p>
            <a:r>
              <a:rPr lang="en-US" dirty="0" smtClean="0"/>
              <a:t>Do not include your high school information</a:t>
            </a:r>
          </a:p>
          <a:p>
            <a:r>
              <a:rPr lang="en-US" dirty="0" smtClean="0"/>
              <a:t>Training and certificates may be more important to the employer than education</a:t>
            </a:r>
          </a:p>
          <a:p>
            <a:pPr marL="0" indent="0">
              <a:buNone/>
            </a:pPr>
            <a:endParaRPr lang="en-US" dirty="0"/>
          </a:p>
        </p:txBody>
      </p:sp>
    </p:spTree>
    <p:extLst>
      <p:ext uri="{BB962C8B-B14F-4D97-AF65-F5344CB8AC3E}">
        <p14:creationId xmlns:p14="http://schemas.microsoft.com/office/powerpoint/2010/main" val="313404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and seminars	</a:t>
            </a:r>
            <a:endParaRPr lang="en-US" dirty="0"/>
          </a:p>
        </p:txBody>
      </p:sp>
      <p:sp>
        <p:nvSpPr>
          <p:cNvPr id="3" name="Content Placeholder 2"/>
          <p:cNvSpPr>
            <a:spLocks noGrp="1"/>
          </p:cNvSpPr>
          <p:nvPr>
            <p:ph idx="1"/>
          </p:nvPr>
        </p:nvSpPr>
        <p:spPr/>
        <p:txBody>
          <a:bodyPr/>
          <a:lstStyle/>
          <a:p>
            <a:r>
              <a:rPr lang="en-US" dirty="0" smtClean="0"/>
              <a:t>Include specific technical skills</a:t>
            </a:r>
          </a:p>
          <a:p>
            <a:r>
              <a:rPr lang="en-US" dirty="0" smtClean="0"/>
              <a:t>Include any special seminars or training about new technology that may apply to this job</a:t>
            </a:r>
            <a:endParaRPr lang="en-US" dirty="0"/>
          </a:p>
        </p:txBody>
      </p:sp>
    </p:spTree>
    <p:extLst>
      <p:ext uri="{BB962C8B-B14F-4D97-AF65-F5344CB8AC3E}">
        <p14:creationId xmlns:p14="http://schemas.microsoft.com/office/powerpoint/2010/main" val="408954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Skills</a:t>
            </a:r>
            <a:endParaRPr lang="en-US" dirty="0"/>
          </a:p>
        </p:txBody>
      </p:sp>
      <p:sp>
        <p:nvSpPr>
          <p:cNvPr id="3" name="Content Placeholder 2"/>
          <p:cNvSpPr>
            <a:spLocks noGrp="1"/>
          </p:cNvSpPr>
          <p:nvPr>
            <p:ph idx="1"/>
          </p:nvPr>
        </p:nvSpPr>
        <p:spPr/>
        <p:txBody>
          <a:bodyPr/>
          <a:lstStyle/>
          <a:p>
            <a:r>
              <a:rPr lang="en-US" dirty="0" smtClean="0"/>
              <a:t>Employers are looking for candidates with more than just technical skills –</a:t>
            </a:r>
          </a:p>
          <a:p>
            <a:pPr lvl="1"/>
            <a:r>
              <a:rPr lang="en-US" dirty="0" smtClean="0"/>
              <a:t>Interpersonal communications</a:t>
            </a:r>
          </a:p>
          <a:p>
            <a:pPr lvl="1"/>
            <a:r>
              <a:rPr lang="en-US" dirty="0" smtClean="0"/>
              <a:t>Ability to work collaboratively</a:t>
            </a:r>
          </a:p>
          <a:p>
            <a:pPr lvl="1"/>
            <a:r>
              <a:rPr lang="en-US" dirty="0" smtClean="0"/>
              <a:t>Commitment to achieving corporate goals</a:t>
            </a:r>
          </a:p>
          <a:p>
            <a:r>
              <a:rPr lang="en-US" dirty="0" smtClean="0"/>
              <a:t>They are also looking for a “good” match for the team.</a:t>
            </a:r>
            <a:endParaRPr lang="en-US" dirty="0"/>
          </a:p>
        </p:txBody>
      </p:sp>
    </p:spTree>
    <p:extLst>
      <p:ext uri="{BB962C8B-B14F-4D97-AF65-F5344CB8AC3E}">
        <p14:creationId xmlns:p14="http://schemas.microsoft.com/office/powerpoint/2010/main" val="225627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to job market	</a:t>
            </a:r>
            <a:endParaRPr lang="en-US" dirty="0"/>
          </a:p>
        </p:txBody>
      </p:sp>
      <p:sp>
        <p:nvSpPr>
          <p:cNvPr id="3" name="Content Placeholder 2"/>
          <p:cNvSpPr>
            <a:spLocks noGrp="1"/>
          </p:cNvSpPr>
          <p:nvPr>
            <p:ph idx="1"/>
          </p:nvPr>
        </p:nvSpPr>
        <p:spPr/>
        <p:txBody>
          <a:bodyPr/>
          <a:lstStyle/>
          <a:p>
            <a:r>
              <a:rPr lang="en-US" dirty="0" smtClean="0"/>
              <a:t>Consider offering free or low-cost technical services to charitable organizations, friends, family or local businesses</a:t>
            </a:r>
          </a:p>
          <a:p>
            <a:r>
              <a:rPr lang="en-US" dirty="0" smtClean="0"/>
              <a:t>Pursue as much training as possible</a:t>
            </a:r>
          </a:p>
          <a:p>
            <a:r>
              <a:rPr lang="en-US" dirty="0" smtClean="0"/>
              <a:t>Entry-level candidates</a:t>
            </a:r>
          </a:p>
          <a:p>
            <a:pPr lvl="1"/>
            <a:r>
              <a:rPr lang="en-US" dirty="0" smtClean="0"/>
              <a:t>Focus on potential in the field</a:t>
            </a:r>
          </a:p>
          <a:p>
            <a:pPr lvl="1"/>
            <a:r>
              <a:rPr lang="en-US" dirty="0" smtClean="0"/>
              <a:t>Ability to learn challenging concepts quickly</a:t>
            </a:r>
          </a:p>
          <a:p>
            <a:pPr lvl="1"/>
            <a:r>
              <a:rPr lang="en-US" dirty="0" smtClean="0"/>
              <a:t>Motivation to succeed in the industry</a:t>
            </a:r>
            <a:r>
              <a:rPr lang="en-US" dirty="0" smtClean="0"/>
              <a:t>.</a:t>
            </a:r>
          </a:p>
          <a:p>
            <a:r>
              <a:rPr lang="en-US" dirty="0" smtClean="0"/>
              <a:t>Put education above work experience</a:t>
            </a:r>
          </a:p>
          <a:p>
            <a:r>
              <a:rPr lang="en-US" dirty="0" smtClean="0"/>
              <a:t>In work experience, list side projects, non-paid freelance work, volunteer experience and part-time jobs</a:t>
            </a:r>
            <a:endParaRPr lang="en-US" dirty="0"/>
          </a:p>
        </p:txBody>
      </p:sp>
    </p:spTree>
    <p:extLst>
      <p:ext uri="{BB962C8B-B14F-4D97-AF65-F5344CB8AC3E}">
        <p14:creationId xmlns:p14="http://schemas.microsoft.com/office/powerpoint/2010/main" val="214270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a:xfrm>
            <a:off x="838200" y="1275644"/>
            <a:ext cx="10515600" cy="5328356"/>
          </a:xfrm>
        </p:spPr>
        <p:txBody>
          <a:bodyPr>
            <a:normAutofit/>
          </a:bodyPr>
          <a:lstStyle/>
          <a:p>
            <a:r>
              <a:rPr lang="en-US" dirty="0" smtClean="0"/>
              <a:t>Don’t make the resume too long – 6 pages is never going to be read</a:t>
            </a:r>
          </a:p>
          <a:p>
            <a:r>
              <a:rPr lang="en-US" dirty="0" smtClean="0"/>
              <a:t>Write strong descriptions about your </a:t>
            </a:r>
            <a:r>
              <a:rPr lang="en-US" b="1" dirty="0" smtClean="0"/>
              <a:t>accomplishments </a:t>
            </a:r>
            <a:r>
              <a:rPr lang="en-US" dirty="0" smtClean="0"/>
              <a:t>not just duties</a:t>
            </a:r>
          </a:p>
          <a:p>
            <a:r>
              <a:rPr lang="en-US" b="1" dirty="0" smtClean="0"/>
              <a:t>Keep descriptions short and sweet</a:t>
            </a:r>
            <a:endParaRPr lang="en-US" b="1" dirty="0" smtClean="0"/>
          </a:p>
          <a:p>
            <a:r>
              <a:rPr lang="en-US" dirty="0" smtClean="0"/>
              <a:t>Use action verbs avoid passive voice</a:t>
            </a:r>
          </a:p>
          <a:p>
            <a:pPr lvl="1"/>
            <a:r>
              <a:rPr lang="en-US" dirty="0" smtClean="0"/>
              <a:t>You “executed, developed or managed”</a:t>
            </a:r>
          </a:p>
          <a:p>
            <a:pPr lvl="1"/>
            <a:r>
              <a:rPr lang="en-US" dirty="0" smtClean="0"/>
              <a:t>Avoid – “I helped with” or “I assisted with”</a:t>
            </a:r>
          </a:p>
          <a:p>
            <a:r>
              <a:rPr lang="en-US" dirty="0" smtClean="0"/>
              <a:t>Make it readable</a:t>
            </a:r>
          </a:p>
          <a:p>
            <a:pPr lvl="1"/>
            <a:r>
              <a:rPr lang="en-US" dirty="0" smtClean="0"/>
              <a:t>Spell check it</a:t>
            </a:r>
          </a:p>
          <a:p>
            <a:pPr lvl="1"/>
            <a:r>
              <a:rPr lang="en-US" dirty="0" smtClean="0"/>
              <a:t>Clean up typos</a:t>
            </a:r>
          </a:p>
          <a:p>
            <a:pPr lvl="1"/>
            <a:r>
              <a:rPr lang="en-US" dirty="0" smtClean="0"/>
              <a:t>Proof read it</a:t>
            </a:r>
          </a:p>
          <a:p>
            <a:pPr lvl="1"/>
            <a:r>
              <a:rPr lang="en-US" dirty="0" smtClean="0"/>
              <a:t>Use the same font throughout</a:t>
            </a:r>
          </a:p>
          <a:p>
            <a:pPr lvl="1"/>
            <a:r>
              <a:rPr lang="en-US" dirty="0" smtClean="0"/>
              <a:t>Use whitespace and bullets to “chunk” your information</a:t>
            </a:r>
            <a:endParaRPr lang="en-US" dirty="0"/>
          </a:p>
        </p:txBody>
      </p:sp>
    </p:spTree>
    <p:extLst>
      <p:ext uri="{BB962C8B-B14F-4D97-AF65-F5344CB8AC3E}">
        <p14:creationId xmlns:p14="http://schemas.microsoft.com/office/powerpoint/2010/main" val="351432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 cont’d</a:t>
            </a:r>
            <a:endParaRPr lang="en-US" dirty="0"/>
          </a:p>
        </p:txBody>
      </p:sp>
      <p:sp>
        <p:nvSpPr>
          <p:cNvPr id="3" name="Content Placeholder 2"/>
          <p:cNvSpPr>
            <a:spLocks noGrp="1"/>
          </p:cNvSpPr>
          <p:nvPr>
            <p:ph idx="1"/>
          </p:nvPr>
        </p:nvSpPr>
        <p:spPr>
          <a:xfrm>
            <a:off x="677334" y="1557867"/>
            <a:ext cx="8432800" cy="4483495"/>
          </a:xfrm>
        </p:spPr>
        <p:txBody>
          <a:bodyPr>
            <a:normAutofit/>
          </a:bodyPr>
          <a:lstStyle/>
          <a:p>
            <a:r>
              <a:rPr lang="en-US" dirty="0" smtClean="0"/>
              <a:t>Use keywords – the ones that are in the job posting itself</a:t>
            </a:r>
          </a:p>
          <a:p>
            <a:r>
              <a:rPr lang="en-US" dirty="0" smtClean="0"/>
              <a:t>Tweak the resume to fit the job – cater to the job application</a:t>
            </a:r>
          </a:p>
          <a:p>
            <a:r>
              <a:rPr lang="en-US" dirty="0" smtClean="0"/>
              <a:t>Technology changes so – don’t list things from 10 years ago – </a:t>
            </a:r>
          </a:p>
          <a:p>
            <a:pPr lvl="1"/>
            <a:r>
              <a:rPr lang="en-US" dirty="0" smtClean="0"/>
              <a:t>Just list title, company name and dates</a:t>
            </a:r>
          </a:p>
          <a:p>
            <a:r>
              <a:rPr lang="en-US" dirty="0" smtClean="0"/>
              <a:t>Instead list most recent technology jobs</a:t>
            </a:r>
          </a:p>
          <a:p>
            <a:r>
              <a:rPr lang="en-US" dirty="0" smtClean="0"/>
              <a:t>No more objectives section</a:t>
            </a:r>
          </a:p>
          <a:p>
            <a:pPr lvl="1"/>
            <a:r>
              <a:rPr lang="en-US" dirty="0" smtClean="0"/>
              <a:t>Use that space for skills that make you qualified </a:t>
            </a:r>
          </a:p>
          <a:p>
            <a:r>
              <a:rPr lang="en-US" dirty="0" smtClean="0"/>
              <a:t>Have a Summary Section</a:t>
            </a:r>
          </a:p>
          <a:p>
            <a:pPr lvl="1"/>
            <a:r>
              <a:rPr lang="en-US" dirty="0" smtClean="0"/>
              <a:t>Summarize why you would be a good fit</a:t>
            </a:r>
          </a:p>
        </p:txBody>
      </p:sp>
    </p:spTree>
    <p:extLst>
      <p:ext uri="{BB962C8B-B14F-4D97-AF65-F5344CB8AC3E}">
        <p14:creationId xmlns:p14="http://schemas.microsoft.com/office/powerpoint/2010/main" val="148002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 cont’d</a:t>
            </a:r>
            <a:endParaRPr lang="en-US" dirty="0"/>
          </a:p>
        </p:txBody>
      </p:sp>
      <p:sp>
        <p:nvSpPr>
          <p:cNvPr id="3" name="Content Placeholder 2"/>
          <p:cNvSpPr>
            <a:spLocks noGrp="1"/>
          </p:cNvSpPr>
          <p:nvPr>
            <p:ph idx="1"/>
          </p:nvPr>
        </p:nvSpPr>
        <p:spPr/>
        <p:txBody>
          <a:bodyPr/>
          <a:lstStyle/>
          <a:p>
            <a:r>
              <a:rPr lang="en-US" dirty="0"/>
              <a:t>Have a Skills Section</a:t>
            </a:r>
          </a:p>
          <a:p>
            <a:pPr lvl="1"/>
            <a:r>
              <a:rPr lang="en-US" dirty="0" smtClean="0"/>
              <a:t>List those that are relevant to the job first</a:t>
            </a:r>
          </a:p>
          <a:p>
            <a:r>
              <a:rPr lang="en-US" dirty="0" smtClean="0"/>
              <a:t>Certifications</a:t>
            </a:r>
          </a:p>
          <a:p>
            <a:pPr lvl="1"/>
            <a:r>
              <a:rPr lang="en-US" dirty="0" smtClean="0"/>
              <a:t>List those that are relevant to the job</a:t>
            </a:r>
          </a:p>
          <a:p>
            <a:pPr lvl="1"/>
            <a:r>
              <a:rPr lang="en-US" dirty="0" smtClean="0"/>
              <a:t>Too many and you look scattered</a:t>
            </a:r>
          </a:p>
          <a:p>
            <a:r>
              <a:rPr lang="en-US" dirty="0" smtClean="0"/>
              <a:t>Use reverse chronological format</a:t>
            </a:r>
          </a:p>
          <a:p>
            <a:endParaRPr lang="en-US" dirty="0"/>
          </a:p>
        </p:txBody>
      </p:sp>
    </p:spTree>
    <p:extLst>
      <p:ext uri="{BB962C8B-B14F-4D97-AF65-F5344CB8AC3E}">
        <p14:creationId xmlns:p14="http://schemas.microsoft.com/office/powerpoint/2010/main" val="72759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Beat the 6 second average</a:t>
            </a:r>
            <a:endParaRPr lang="en-US" dirty="0"/>
          </a:p>
        </p:txBody>
      </p:sp>
      <p:sp>
        <p:nvSpPr>
          <p:cNvPr id="3" name="Content Placeholder 2"/>
          <p:cNvSpPr>
            <a:spLocks noGrp="1"/>
          </p:cNvSpPr>
          <p:nvPr>
            <p:ph idx="1"/>
          </p:nvPr>
        </p:nvSpPr>
        <p:spPr/>
        <p:txBody>
          <a:bodyPr/>
          <a:lstStyle/>
          <a:p>
            <a:r>
              <a:rPr lang="en-US" dirty="0" smtClean="0"/>
              <a:t>Work Experience section:</a:t>
            </a:r>
          </a:p>
          <a:p>
            <a:r>
              <a:rPr lang="en-US" dirty="0"/>
              <a:t>Start with your current or most recent job. Then, add your previous positions in reverse chronological order.</a:t>
            </a:r>
          </a:p>
          <a:p>
            <a:r>
              <a:rPr lang="en-US" dirty="0"/>
              <a:t>Under each entry, add up to five bullet points. Focus on your achievements—recruiters are not interested in what you did, but </a:t>
            </a:r>
            <a:r>
              <a:rPr lang="en-US" i="1" dirty="0"/>
              <a:t>how well</a:t>
            </a:r>
            <a:r>
              <a:rPr lang="en-US" dirty="0"/>
              <a:t> you did it.</a:t>
            </a:r>
          </a:p>
          <a:p>
            <a:r>
              <a:rPr lang="en-US" dirty="0"/>
              <a:t>Show how you can provide value to your employer based on what you’ve done in the past. By </a:t>
            </a:r>
            <a:r>
              <a:rPr lang="en-US" i="1" dirty="0"/>
              <a:t>tailoring </a:t>
            </a:r>
            <a:r>
              <a:rPr lang="en-US" dirty="0"/>
              <a:t>your work experience section so that it matches the job offer.</a:t>
            </a:r>
          </a:p>
          <a:p>
            <a:pPr lvl="1"/>
            <a:endParaRPr lang="en-US" dirty="0"/>
          </a:p>
        </p:txBody>
      </p:sp>
    </p:spTree>
    <p:extLst>
      <p:ext uri="{BB962C8B-B14F-4D97-AF65-F5344CB8AC3E}">
        <p14:creationId xmlns:p14="http://schemas.microsoft.com/office/powerpoint/2010/main" val="400510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Java programmer job description</a:t>
            </a:r>
            <a:endParaRPr lang="en-US" dirty="0"/>
          </a:p>
        </p:txBody>
      </p:sp>
      <p:sp>
        <p:nvSpPr>
          <p:cNvPr id="3" name="Content Placeholder 2"/>
          <p:cNvSpPr>
            <a:spLocks noGrp="1"/>
          </p:cNvSpPr>
          <p:nvPr>
            <p:ph idx="1"/>
          </p:nvPr>
        </p:nvSpPr>
        <p:spPr>
          <a:xfrm>
            <a:off x="677334" y="2160589"/>
            <a:ext cx="8596668" cy="4386967"/>
          </a:xfrm>
        </p:spPr>
        <p:txBody>
          <a:bodyPr>
            <a:normAutofit fontScale="92500" lnSpcReduction="10000"/>
          </a:bodyPr>
          <a:lstStyle/>
          <a:p>
            <a:r>
              <a:rPr lang="en-US" b="1" dirty="0"/>
              <a:t>GENERAL DUTIES &amp; RESPONSIBILITIES</a:t>
            </a:r>
            <a:endParaRPr lang="en-US" dirty="0"/>
          </a:p>
          <a:p>
            <a:r>
              <a:rPr lang="en-US" dirty="0"/>
              <a:t> </a:t>
            </a:r>
          </a:p>
          <a:p>
            <a:r>
              <a:rPr lang="en-US" b="1" dirty="0"/>
              <a:t>Provides design development of projects(1)</a:t>
            </a:r>
            <a:r>
              <a:rPr lang="en-US" dirty="0"/>
              <a:t> involving application development, migrations, and additions to existing applications.</a:t>
            </a:r>
          </a:p>
          <a:p>
            <a:r>
              <a:rPr lang="en-US" b="1" dirty="0"/>
              <a:t>Participates in project meetings(2)</a:t>
            </a:r>
            <a:r>
              <a:rPr lang="en-US" dirty="0"/>
              <a:t> with other technical staff, business owners and subject matter experts.</a:t>
            </a:r>
          </a:p>
          <a:p>
            <a:r>
              <a:rPr lang="en-US" dirty="0"/>
              <a:t>Assesses and develops </a:t>
            </a:r>
            <a:r>
              <a:rPr lang="en-US" b="1" dirty="0"/>
              <a:t>design requirements for project(3)</a:t>
            </a:r>
            <a:r>
              <a:rPr lang="en-US" dirty="0"/>
              <a:t> and communicates in writing or in meetings with development team while assessing detailed specifications against design requirements.</a:t>
            </a:r>
          </a:p>
          <a:p>
            <a:r>
              <a:rPr lang="en-US" b="1" dirty="0"/>
              <a:t>Reviews test results(4)</a:t>
            </a:r>
            <a:r>
              <a:rPr lang="en-US" dirty="0"/>
              <a:t> and directs further development.</a:t>
            </a:r>
          </a:p>
          <a:p>
            <a:r>
              <a:rPr lang="en-US" dirty="0"/>
              <a:t>May provide, or guide provision of technical support to applications currently in production.</a:t>
            </a:r>
          </a:p>
          <a:p>
            <a:r>
              <a:rPr lang="en-US" b="1" dirty="0"/>
              <a:t>May mentor or guide(5)</a:t>
            </a:r>
            <a:r>
              <a:rPr lang="en-US" dirty="0"/>
              <a:t> work of less experienced programming and development staff.</a:t>
            </a:r>
          </a:p>
          <a:p>
            <a:endParaRPr lang="en-US" dirty="0"/>
          </a:p>
        </p:txBody>
      </p:sp>
    </p:spTree>
    <p:extLst>
      <p:ext uri="{BB962C8B-B14F-4D97-AF65-F5344CB8AC3E}">
        <p14:creationId xmlns:p14="http://schemas.microsoft.com/office/powerpoint/2010/main" val="1450136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 Programmer Resume Work Experience Section</a:t>
            </a:r>
            <a:br>
              <a:rPr lang="en-US" b="1" dirty="0"/>
            </a:br>
            <a:endParaRPr lang="en-US" dirty="0"/>
          </a:p>
        </p:txBody>
      </p:sp>
      <p:sp>
        <p:nvSpPr>
          <p:cNvPr id="3" name="Content Placeholder 2"/>
          <p:cNvSpPr>
            <a:spLocks noGrp="1"/>
          </p:cNvSpPr>
          <p:nvPr>
            <p:ph idx="1"/>
          </p:nvPr>
        </p:nvSpPr>
        <p:spPr>
          <a:xfrm>
            <a:off x="677334" y="1693333"/>
            <a:ext cx="8596668" cy="4786489"/>
          </a:xfrm>
          <a:effectLst>
            <a:glow rad="101600">
              <a:schemeClr val="accent1">
                <a:satMod val="175000"/>
                <a:alpha val="40000"/>
              </a:schemeClr>
            </a:glow>
          </a:effectLst>
        </p:spPr>
        <p:txBody>
          <a:bodyPr>
            <a:normAutofit/>
          </a:bodyPr>
          <a:lstStyle/>
          <a:p>
            <a:r>
              <a:rPr lang="en-US" b="1" dirty="0"/>
              <a:t>Java </a:t>
            </a:r>
            <a:r>
              <a:rPr lang="en-US" b="1" dirty="0" smtClean="0"/>
              <a:t>Programmer</a:t>
            </a:r>
            <a:r>
              <a:rPr lang="en-US" dirty="0" smtClean="0"/>
              <a:t/>
            </a:r>
            <a:br>
              <a:rPr lang="en-US" dirty="0" smtClean="0"/>
            </a:br>
            <a:r>
              <a:rPr lang="en-US" dirty="0" smtClean="0"/>
              <a:t>Black </a:t>
            </a:r>
            <a:r>
              <a:rPr lang="en-US" dirty="0"/>
              <a:t>Knight Financial Services </a:t>
            </a:r>
            <a:r>
              <a:rPr lang="en-US" dirty="0" smtClean="0"/>
              <a:t>2010–2017</a:t>
            </a:r>
            <a:br>
              <a:rPr lang="en-US" dirty="0" smtClean="0"/>
            </a:br>
            <a:r>
              <a:rPr lang="en-US" dirty="0" err="1" smtClean="0"/>
              <a:t>Jacksonsville</a:t>
            </a:r>
            <a:r>
              <a:rPr lang="en-US" dirty="0"/>
              <a:t>, FL</a:t>
            </a:r>
          </a:p>
          <a:p>
            <a:r>
              <a:rPr lang="en-US" b="1" dirty="0">
                <a:effectLst>
                  <a:glow rad="63500">
                    <a:schemeClr val="accent1">
                      <a:satMod val="175000"/>
                      <a:alpha val="40000"/>
                    </a:schemeClr>
                  </a:glow>
                </a:effectLst>
              </a:rPr>
              <a:t>Designed</a:t>
            </a:r>
            <a:r>
              <a:rPr lang="en-US" b="1" dirty="0"/>
              <a:t> and </a:t>
            </a:r>
            <a:r>
              <a:rPr lang="en-US" b="1" dirty="0">
                <a:effectLst>
                  <a:glow rad="63500">
                    <a:schemeClr val="accent1">
                      <a:satMod val="175000"/>
                      <a:alpha val="40000"/>
                    </a:schemeClr>
                  </a:glow>
                </a:effectLst>
              </a:rPr>
              <a:t>developed</a:t>
            </a:r>
            <a:r>
              <a:rPr lang="en-US" b="1" dirty="0"/>
              <a:t> up to 10 applications projects per year(1)</a:t>
            </a:r>
            <a:endParaRPr lang="en-US" dirty="0"/>
          </a:p>
          <a:p>
            <a:r>
              <a:rPr lang="en-US" b="1" dirty="0">
                <a:effectLst>
                  <a:glow rad="63500">
                    <a:schemeClr val="accent1">
                      <a:satMod val="175000"/>
                      <a:alpha val="40000"/>
                    </a:schemeClr>
                  </a:glow>
                </a:effectLst>
              </a:rPr>
              <a:t>Designed</a:t>
            </a:r>
            <a:r>
              <a:rPr lang="en-US" b="1" dirty="0"/>
              <a:t> project requirements(3)</a:t>
            </a:r>
            <a:r>
              <a:rPr lang="en-US" dirty="0"/>
              <a:t> in cooperation with data analysis teams</a:t>
            </a:r>
          </a:p>
          <a:p>
            <a:r>
              <a:rPr lang="en-US" b="1" dirty="0">
                <a:effectLst>
                  <a:glow rad="63500">
                    <a:schemeClr val="accent1">
                      <a:satMod val="175000"/>
                      <a:alpha val="40000"/>
                    </a:schemeClr>
                  </a:glow>
                </a:effectLst>
              </a:rPr>
              <a:t>Supervised</a:t>
            </a:r>
            <a:r>
              <a:rPr lang="en-US" b="1" dirty="0"/>
              <a:t> products testing, </a:t>
            </a:r>
            <a:r>
              <a:rPr lang="en-US" b="1" dirty="0">
                <a:effectLst>
                  <a:glow rad="63500">
                    <a:schemeClr val="accent1">
                      <a:satMod val="175000"/>
                      <a:alpha val="40000"/>
                    </a:schemeClr>
                  </a:glow>
                </a:effectLst>
              </a:rPr>
              <a:t>reviewed</a:t>
            </a:r>
            <a:r>
              <a:rPr lang="en-US" b="1" dirty="0"/>
              <a:t> and </a:t>
            </a:r>
            <a:r>
              <a:rPr lang="en-US" b="1" dirty="0">
                <a:effectLst>
                  <a:glow rad="63500">
                    <a:schemeClr val="accent1">
                      <a:satMod val="175000"/>
                      <a:alpha val="40000"/>
                    </a:schemeClr>
                  </a:glow>
                </a:effectLst>
              </a:rPr>
              <a:t>analyzed</a:t>
            </a:r>
            <a:r>
              <a:rPr lang="en-US" b="1" dirty="0"/>
              <a:t> test results(4)</a:t>
            </a:r>
            <a:endParaRPr lang="en-US" dirty="0"/>
          </a:p>
          <a:p>
            <a:r>
              <a:rPr lang="en-US" b="1" dirty="0">
                <a:effectLst>
                  <a:glow rad="63500">
                    <a:schemeClr val="accent1">
                      <a:satMod val="175000"/>
                      <a:alpha val="40000"/>
                    </a:schemeClr>
                  </a:glow>
                </a:effectLst>
              </a:rPr>
              <a:t>Participated</a:t>
            </a:r>
            <a:r>
              <a:rPr lang="en-US" b="1" dirty="0"/>
              <a:t> in project meetings(2)</a:t>
            </a:r>
            <a:r>
              <a:rPr lang="en-US" dirty="0"/>
              <a:t>, with technical staff members, business analysts, and external stakeholders.</a:t>
            </a:r>
          </a:p>
          <a:p>
            <a:r>
              <a:rPr lang="en-US" b="1" dirty="0">
                <a:effectLst>
                  <a:glow rad="63500">
                    <a:schemeClr val="accent1">
                      <a:satMod val="175000"/>
                      <a:alpha val="40000"/>
                    </a:schemeClr>
                  </a:glow>
                </a:effectLst>
              </a:rPr>
              <a:t>Trained</a:t>
            </a:r>
            <a:r>
              <a:rPr lang="en-US" b="1" dirty="0"/>
              <a:t> and </a:t>
            </a:r>
            <a:r>
              <a:rPr lang="en-US" b="1" dirty="0">
                <a:effectLst>
                  <a:glow rad="63500">
                    <a:schemeClr val="accent1">
                      <a:satMod val="175000"/>
                      <a:alpha val="40000"/>
                    </a:schemeClr>
                  </a:glow>
                </a:effectLst>
              </a:rPr>
              <a:t>mentored(5</a:t>
            </a:r>
            <a:r>
              <a:rPr lang="en-US" b="1" dirty="0"/>
              <a:t>)</a:t>
            </a:r>
            <a:r>
              <a:rPr lang="en-US" dirty="0"/>
              <a:t> over 15 junior programmers and </a:t>
            </a:r>
            <a:r>
              <a:rPr lang="en-US" dirty="0" smtClean="0"/>
              <a:t>developers</a:t>
            </a:r>
            <a:endParaRPr lang="en-US" dirty="0"/>
          </a:p>
          <a:p>
            <a:r>
              <a:rPr lang="en-US" dirty="0">
                <a:effectLst>
                  <a:glow rad="139700">
                    <a:schemeClr val="accent6">
                      <a:satMod val="175000"/>
                      <a:alpha val="40000"/>
                    </a:schemeClr>
                  </a:glow>
                </a:effectLst>
              </a:rPr>
              <a:t>Key achievement: Developed test automation(4) tool that reduced testing time by 55%.</a:t>
            </a:r>
          </a:p>
          <a:p>
            <a:pPr marL="0" indent="0">
              <a:buNone/>
            </a:pPr>
            <a:endParaRPr lang="en-US" dirty="0"/>
          </a:p>
        </p:txBody>
      </p:sp>
    </p:spTree>
    <p:extLst>
      <p:ext uri="{BB962C8B-B14F-4D97-AF65-F5344CB8AC3E}">
        <p14:creationId xmlns:p14="http://schemas.microsoft.com/office/powerpoint/2010/main" val="288777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5096" y="221720"/>
            <a:ext cx="10773481" cy="6427436"/>
          </a:xfrm>
          <a:prstGeom prst="rect">
            <a:avLst/>
          </a:prstGeom>
        </p:spPr>
      </p:pic>
    </p:spTree>
    <p:extLst>
      <p:ext uri="{BB962C8B-B14F-4D97-AF65-F5344CB8AC3E}">
        <p14:creationId xmlns:p14="http://schemas.microsoft.com/office/powerpoint/2010/main" val="148416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Work Experience</a:t>
            </a:r>
            <a:endParaRPr lang="en-US" dirty="0"/>
          </a:p>
        </p:txBody>
      </p:sp>
      <p:sp>
        <p:nvSpPr>
          <p:cNvPr id="3" name="Content Placeholder 2"/>
          <p:cNvSpPr>
            <a:spLocks noGrp="1"/>
          </p:cNvSpPr>
          <p:nvPr>
            <p:ph idx="1"/>
          </p:nvPr>
        </p:nvSpPr>
        <p:spPr/>
        <p:txBody>
          <a:bodyPr/>
          <a:lstStyle/>
          <a:p>
            <a:r>
              <a:rPr lang="en-US" dirty="0" smtClean="0"/>
              <a:t>Easy to get some programming projects:</a:t>
            </a:r>
          </a:p>
          <a:p>
            <a:pPr lvl="1"/>
            <a:r>
              <a:rPr lang="en-US" dirty="0" smtClean="0"/>
              <a:t>Do freelance projects – just ask, you would be surprised</a:t>
            </a:r>
          </a:p>
          <a:p>
            <a:pPr lvl="1"/>
            <a:r>
              <a:rPr lang="en-US" dirty="0" smtClean="0"/>
              <a:t>Post your code on </a:t>
            </a:r>
            <a:r>
              <a:rPr lang="en-US" dirty="0" err="1" smtClean="0"/>
              <a:t>Github</a:t>
            </a:r>
            <a:endParaRPr lang="en-US" dirty="0" smtClean="0"/>
          </a:p>
          <a:p>
            <a:pPr lvl="1"/>
            <a:r>
              <a:rPr lang="en-US" dirty="0" smtClean="0"/>
              <a:t>Contribute to open source and freeware initiatives</a:t>
            </a:r>
          </a:p>
          <a:p>
            <a:pPr lvl="1"/>
            <a:r>
              <a:rPr lang="en-US" dirty="0" smtClean="0"/>
              <a:t>Participate in Hackathons</a:t>
            </a:r>
            <a:endParaRPr lang="en-US" dirty="0"/>
          </a:p>
        </p:txBody>
      </p:sp>
    </p:spTree>
    <p:extLst>
      <p:ext uri="{BB962C8B-B14F-4D97-AF65-F5344CB8AC3E}">
        <p14:creationId xmlns:p14="http://schemas.microsoft.com/office/powerpoint/2010/main" val="229821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Section</a:t>
            </a:r>
            <a:endParaRPr lang="en-US" dirty="0"/>
          </a:p>
        </p:txBody>
      </p:sp>
      <p:sp>
        <p:nvSpPr>
          <p:cNvPr id="3" name="Content Placeholder 2"/>
          <p:cNvSpPr>
            <a:spLocks noGrp="1"/>
          </p:cNvSpPr>
          <p:nvPr>
            <p:ph idx="1"/>
          </p:nvPr>
        </p:nvSpPr>
        <p:spPr>
          <a:xfrm>
            <a:off x="677334" y="1490133"/>
            <a:ext cx="8596668" cy="4551229"/>
          </a:xfrm>
        </p:spPr>
        <p:txBody>
          <a:bodyPr/>
          <a:lstStyle/>
          <a:p>
            <a:r>
              <a:rPr lang="en-US" dirty="0" smtClean="0"/>
              <a:t>Focus on relevant projects</a:t>
            </a:r>
          </a:p>
          <a:p>
            <a:r>
              <a:rPr lang="en-US" dirty="0" smtClean="0"/>
              <a:t>If applying to “cool, relaxed start-up”, list some fun and creative projects</a:t>
            </a:r>
          </a:p>
          <a:p>
            <a:r>
              <a:rPr lang="en-US" dirty="0" smtClean="0"/>
              <a:t>Applying to serious corporate tech company, list projects that show programming proficiency and your ability to follow directions</a:t>
            </a:r>
          </a:p>
          <a:p>
            <a:r>
              <a:rPr lang="en-US" dirty="0" smtClean="0"/>
              <a:t>If you don’t have an abundance of projects, for hiring managers listing any projects is better than none</a:t>
            </a:r>
          </a:p>
          <a:p>
            <a:r>
              <a:rPr lang="en-US" dirty="0" smtClean="0"/>
              <a:t>Even projects you had to do for class are worth including on an entry-level programmer resume</a:t>
            </a:r>
            <a:endParaRPr lang="en-US" dirty="0"/>
          </a:p>
        </p:txBody>
      </p:sp>
    </p:spTree>
    <p:extLst>
      <p:ext uri="{BB962C8B-B14F-4D97-AF65-F5344CB8AC3E}">
        <p14:creationId xmlns:p14="http://schemas.microsoft.com/office/powerpoint/2010/main" val="398989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Programming Skills</a:t>
            </a:r>
            <a:endParaRPr lang="en-US" dirty="0"/>
          </a:p>
        </p:txBody>
      </p:sp>
      <p:sp>
        <p:nvSpPr>
          <p:cNvPr id="3" name="Content Placeholder 2"/>
          <p:cNvSpPr>
            <a:spLocks noGrp="1"/>
          </p:cNvSpPr>
          <p:nvPr>
            <p:ph idx="1"/>
          </p:nvPr>
        </p:nvSpPr>
        <p:spPr/>
        <p:txBody>
          <a:bodyPr/>
          <a:lstStyle/>
          <a:p>
            <a:r>
              <a:rPr lang="en-US" dirty="0" smtClean="0"/>
              <a:t>Let’s say </a:t>
            </a:r>
            <a:r>
              <a:rPr lang="en-US" i="1" dirty="0" smtClean="0"/>
              <a:t>familiar</a:t>
            </a:r>
            <a:r>
              <a:rPr lang="en-US" dirty="0" smtClean="0"/>
              <a:t> with 10+ programming languages</a:t>
            </a:r>
            <a:br>
              <a:rPr lang="en-US" dirty="0" smtClean="0"/>
            </a:br>
            <a:r>
              <a:rPr lang="en-US" i="1" dirty="0"/>
              <a:t>C, C++, Java, JavaScript, Perl, Python, Go, Visual Basic, HTML, Cobol, Swift, </a:t>
            </a:r>
            <a:r>
              <a:rPr lang="en-US" i="1" dirty="0" err="1"/>
              <a:t>Lua</a:t>
            </a:r>
            <a:r>
              <a:rPr lang="en-US" i="1" dirty="0" smtClean="0"/>
              <a:t>…</a:t>
            </a:r>
          </a:p>
          <a:p>
            <a:r>
              <a:rPr lang="en-US" dirty="0" smtClean="0"/>
              <a:t>You’re probably not expert in all</a:t>
            </a:r>
          </a:p>
          <a:p>
            <a:r>
              <a:rPr lang="en-US" dirty="0" smtClean="0"/>
              <a:t>Tailor to the employer’s needs</a:t>
            </a:r>
          </a:p>
          <a:p>
            <a:pPr marL="0" indent="0">
              <a:buNone/>
            </a:pPr>
            <a:endParaRPr lang="en-US" dirty="0"/>
          </a:p>
        </p:txBody>
      </p:sp>
    </p:spTree>
    <p:extLst>
      <p:ext uri="{BB962C8B-B14F-4D97-AF65-F5344CB8AC3E}">
        <p14:creationId xmlns:p14="http://schemas.microsoft.com/office/powerpoint/2010/main" val="895091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organize Programming </a:t>
            </a:r>
            <a:r>
              <a:rPr lang="en-US" dirty="0" err="1" smtClean="0"/>
              <a:t>Skils</a:t>
            </a:r>
            <a:endParaRPr lang="en-US" dirty="0"/>
          </a:p>
        </p:txBody>
      </p:sp>
      <p:sp>
        <p:nvSpPr>
          <p:cNvPr id="3" name="Content Placeholder 2"/>
          <p:cNvSpPr>
            <a:spLocks noGrp="1"/>
          </p:cNvSpPr>
          <p:nvPr>
            <p:ph idx="1"/>
          </p:nvPr>
        </p:nvSpPr>
        <p:spPr/>
        <p:txBody>
          <a:bodyPr/>
          <a:lstStyle/>
          <a:p>
            <a:r>
              <a:rPr lang="en-US" dirty="0"/>
              <a:t>Start with a spreadsheet and list all your top skills.</a:t>
            </a:r>
          </a:p>
          <a:p>
            <a:r>
              <a:rPr lang="en-US" dirty="0"/>
              <a:t>Read the job ad and look for skills-related keywords. Those will refer either to programming languages and software skills, or transferable “soft” skills such as timeliness, organization, and teamwork.</a:t>
            </a:r>
          </a:p>
          <a:p>
            <a:r>
              <a:rPr lang="en-US" dirty="0"/>
              <a:t>Finally, match the skills from your list with those that your employer expects.</a:t>
            </a:r>
          </a:p>
          <a:p>
            <a:endParaRPr lang="en-US" dirty="0"/>
          </a:p>
        </p:txBody>
      </p:sp>
    </p:spTree>
    <p:extLst>
      <p:ext uri="{BB962C8B-B14F-4D97-AF65-F5344CB8AC3E}">
        <p14:creationId xmlns:p14="http://schemas.microsoft.com/office/powerpoint/2010/main" val="870517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put programmer skills on resume</a:t>
            </a:r>
            <a:endParaRPr lang="en-US" dirty="0"/>
          </a:p>
        </p:txBody>
      </p:sp>
      <p:sp>
        <p:nvSpPr>
          <p:cNvPr id="3" name="Content Placeholder 2"/>
          <p:cNvSpPr>
            <a:spLocks noGrp="1"/>
          </p:cNvSpPr>
          <p:nvPr>
            <p:ph idx="1"/>
          </p:nvPr>
        </p:nvSpPr>
        <p:spPr/>
        <p:txBody>
          <a:bodyPr>
            <a:normAutofit/>
          </a:bodyPr>
          <a:lstStyle/>
          <a:p>
            <a:r>
              <a:rPr lang="en-US" dirty="0" smtClean="0"/>
              <a:t>Example job description   for a SAS programmer:</a:t>
            </a:r>
            <a:br>
              <a:rPr lang="en-US" dirty="0" smtClean="0"/>
            </a:br>
            <a:r>
              <a:rPr lang="en-US" b="1" dirty="0"/>
              <a:t>Required Skills/Experience</a:t>
            </a:r>
            <a:r>
              <a:rPr lang="en-US" b="1" dirty="0" smtClean="0"/>
              <a:t>:</a:t>
            </a:r>
            <a:endParaRPr lang="en-US" dirty="0"/>
          </a:p>
          <a:p>
            <a:r>
              <a:rPr lang="en-US" dirty="0"/>
              <a:t>Minimum 5 years of </a:t>
            </a:r>
            <a:r>
              <a:rPr lang="en-US" b="1" dirty="0"/>
              <a:t>expert level SAS programming(1)</a:t>
            </a:r>
            <a:endParaRPr lang="en-US" dirty="0"/>
          </a:p>
          <a:p>
            <a:r>
              <a:rPr lang="en-US" dirty="0"/>
              <a:t>Minimum 5 years of experience with </a:t>
            </a:r>
            <a:r>
              <a:rPr lang="en-US" b="1" dirty="0"/>
              <a:t>SAS Enterprise Guide(2)</a:t>
            </a:r>
            <a:endParaRPr lang="en-US" dirty="0"/>
          </a:p>
          <a:p>
            <a:r>
              <a:rPr lang="en-US" dirty="0"/>
              <a:t>Experience with </a:t>
            </a:r>
            <a:r>
              <a:rPr lang="en-US" b="1" dirty="0"/>
              <a:t>SAS scoring(3) and code Accelerator(4)</a:t>
            </a:r>
            <a:r>
              <a:rPr lang="en-US" dirty="0"/>
              <a:t> is preferred</a:t>
            </a:r>
          </a:p>
          <a:p>
            <a:r>
              <a:rPr lang="en-US" dirty="0"/>
              <a:t>Minimum 5 years of practical experience working with large datasets with SAS and/or SQL knowledge</a:t>
            </a:r>
          </a:p>
          <a:p>
            <a:r>
              <a:rPr lang="en-US" dirty="0"/>
              <a:t>Experience with SAS Management Console is preferred</a:t>
            </a:r>
          </a:p>
          <a:p>
            <a:r>
              <a:rPr lang="en-US" b="1" dirty="0"/>
              <a:t>Work well within a team of analysts(4)</a:t>
            </a:r>
            <a:r>
              <a:rPr lang="en-US" dirty="0"/>
              <a:t> and collaborate with individuals with technical and </a:t>
            </a:r>
            <a:r>
              <a:rPr lang="en-US" b="1" dirty="0"/>
              <a:t>non-technical backgrounds(5)</a:t>
            </a:r>
            <a:endParaRPr lang="en-US" dirty="0"/>
          </a:p>
          <a:p>
            <a:endParaRPr lang="en-US" dirty="0"/>
          </a:p>
        </p:txBody>
      </p:sp>
    </p:spTree>
    <p:extLst>
      <p:ext uri="{BB962C8B-B14F-4D97-AF65-F5344CB8AC3E}">
        <p14:creationId xmlns:p14="http://schemas.microsoft.com/office/powerpoint/2010/main" val="261413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put programming skills on resume</a:t>
            </a:r>
            <a:endParaRPr lang="en-US" dirty="0"/>
          </a:p>
        </p:txBody>
      </p:sp>
      <p:sp>
        <p:nvSpPr>
          <p:cNvPr id="3" name="Content Placeholder 2"/>
          <p:cNvSpPr>
            <a:spLocks noGrp="1"/>
          </p:cNvSpPr>
          <p:nvPr>
            <p:ph idx="1"/>
          </p:nvPr>
        </p:nvSpPr>
        <p:spPr/>
        <p:txBody>
          <a:bodyPr>
            <a:normAutofit/>
          </a:bodyPr>
          <a:lstStyle/>
          <a:p>
            <a:r>
              <a:rPr lang="en-US" dirty="0" smtClean="0"/>
              <a:t>SAS Programmer Resume Example – Skills Section:</a:t>
            </a:r>
            <a:r>
              <a:rPr lang="en-US" dirty="0"/>
              <a:t> </a:t>
            </a:r>
          </a:p>
          <a:p>
            <a:r>
              <a:rPr lang="en-US" b="1" i="1" dirty="0"/>
              <a:t>Relevant skills:</a:t>
            </a:r>
            <a:endParaRPr lang="en-US" dirty="0"/>
          </a:p>
          <a:p>
            <a:pPr marL="0" indent="0">
              <a:buNone/>
            </a:pPr>
            <a:endParaRPr lang="en-US" dirty="0"/>
          </a:p>
          <a:p>
            <a:r>
              <a:rPr lang="en-US" dirty="0"/>
              <a:t>Advanced knowledge of </a:t>
            </a:r>
            <a:r>
              <a:rPr lang="en-US" b="1" dirty="0"/>
              <a:t>SAS programming (8+ years of experience)(1)</a:t>
            </a:r>
            <a:endParaRPr lang="en-US" dirty="0"/>
          </a:p>
          <a:p>
            <a:r>
              <a:rPr lang="en-US" dirty="0"/>
              <a:t>Proficient in following SAS products:</a:t>
            </a:r>
          </a:p>
          <a:p>
            <a:r>
              <a:rPr lang="en-US" b="1" dirty="0"/>
              <a:t>SAS/Enterprise Guide(2)</a:t>
            </a:r>
            <a:endParaRPr lang="en-US" dirty="0"/>
          </a:p>
          <a:p>
            <a:r>
              <a:rPr lang="en-US" b="1" dirty="0"/>
              <a:t>SAS Scoring Accelerator(3)</a:t>
            </a:r>
            <a:endParaRPr lang="en-US" dirty="0"/>
          </a:p>
          <a:p>
            <a:r>
              <a:rPr lang="en-US" b="1" dirty="0"/>
              <a:t>SAS Code Accelerator(4)</a:t>
            </a:r>
            <a:endParaRPr lang="en-US" dirty="0"/>
          </a:p>
          <a:p>
            <a:r>
              <a:rPr lang="en-US" b="1" dirty="0"/>
              <a:t>Good teamwork skills (worked with teams of 10+ analysts(4)</a:t>
            </a:r>
            <a:r>
              <a:rPr lang="en-US" dirty="0"/>
              <a:t>, and marketing specialists with </a:t>
            </a:r>
            <a:r>
              <a:rPr lang="en-US" b="1" dirty="0"/>
              <a:t>limited technical knowledge(5)</a:t>
            </a:r>
            <a:endParaRPr lang="en-US" dirty="0"/>
          </a:p>
          <a:p>
            <a:endParaRPr lang="en-US" dirty="0" smtClean="0"/>
          </a:p>
        </p:txBody>
      </p:sp>
    </p:spTree>
    <p:extLst>
      <p:ext uri="{BB962C8B-B14F-4D97-AF65-F5344CB8AC3E}">
        <p14:creationId xmlns:p14="http://schemas.microsoft.com/office/powerpoint/2010/main" val="3286453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Portfolio	</a:t>
            </a:r>
            <a:endParaRPr lang="en-US" dirty="0"/>
          </a:p>
        </p:txBody>
      </p:sp>
      <p:sp>
        <p:nvSpPr>
          <p:cNvPr id="3" name="Content Placeholder 2"/>
          <p:cNvSpPr>
            <a:spLocks noGrp="1"/>
          </p:cNvSpPr>
          <p:nvPr>
            <p:ph idx="1"/>
          </p:nvPr>
        </p:nvSpPr>
        <p:spPr/>
        <p:txBody>
          <a:bodyPr/>
          <a:lstStyle/>
          <a:p>
            <a:r>
              <a:rPr lang="en-US" dirty="0" smtClean="0"/>
              <a:t>Put a link</a:t>
            </a:r>
          </a:p>
          <a:p>
            <a:r>
              <a:rPr lang="en-US" dirty="0" smtClean="0"/>
              <a:t>It’s okay to link to social media that is relevant, as in GitHub</a:t>
            </a:r>
          </a:p>
          <a:p>
            <a:r>
              <a:rPr lang="en-US" dirty="0" smtClean="0"/>
              <a:t>If you are an entry-level it’s okay to put hobbies and interests.  Shows you are well rounded.</a:t>
            </a:r>
            <a:endParaRPr lang="en-US" dirty="0"/>
          </a:p>
        </p:txBody>
      </p:sp>
    </p:spTree>
    <p:extLst>
      <p:ext uri="{BB962C8B-B14F-4D97-AF65-F5344CB8AC3E}">
        <p14:creationId xmlns:p14="http://schemas.microsoft.com/office/powerpoint/2010/main" val="4263970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 Letter or not?</a:t>
            </a:r>
            <a:endParaRPr lang="en-US" dirty="0"/>
          </a:p>
        </p:txBody>
      </p:sp>
      <p:sp>
        <p:nvSpPr>
          <p:cNvPr id="3" name="Content Placeholder 2"/>
          <p:cNvSpPr>
            <a:spLocks noGrp="1"/>
          </p:cNvSpPr>
          <p:nvPr>
            <p:ph idx="1"/>
          </p:nvPr>
        </p:nvSpPr>
        <p:spPr/>
        <p:txBody>
          <a:bodyPr/>
          <a:lstStyle/>
          <a:p>
            <a:r>
              <a:rPr lang="en-US" dirty="0" smtClean="0"/>
              <a:t>HR expects it</a:t>
            </a:r>
          </a:p>
          <a:p>
            <a:r>
              <a:rPr lang="en-US" dirty="0" smtClean="0"/>
              <a:t>Can tell a story that your resume cannot</a:t>
            </a:r>
          </a:p>
          <a:p>
            <a:r>
              <a:rPr lang="en-US" dirty="0" smtClean="0"/>
              <a:t>Include a short resume summary </a:t>
            </a:r>
          </a:p>
          <a:p>
            <a:r>
              <a:rPr lang="en-US" dirty="0" smtClean="0"/>
              <a:t>Point out how your skills would benefit the company</a:t>
            </a:r>
          </a:p>
          <a:p>
            <a:endParaRPr lang="en-US" dirty="0" smtClean="0"/>
          </a:p>
          <a:p>
            <a:endParaRPr lang="en-US" dirty="0"/>
          </a:p>
        </p:txBody>
      </p:sp>
    </p:spTree>
    <p:extLst>
      <p:ext uri="{BB962C8B-B14F-4D97-AF65-F5344CB8AC3E}">
        <p14:creationId xmlns:p14="http://schemas.microsoft.com/office/powerpoint/2010/main" val="101853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 Letter</a:t>
            </a:r>
            <a:endParaRPr lang="en-US" dirty="0"/>
          </a:p>
        </p:txBody>
      </p:sp>
      <p:sp>
        <p:nvSpPr>
          <p:cNvPr id="3" name="Content Placeholder 2"/>
          <p:cNvSpPr>
            <a:spLocks noGrp="1"/>
          </p:cNvSpPr>
          <p:nvPr>
            <p:ph idx="1"/>
          </p:nvPr>
        </p:nvSpPr>
        <p:spPr/>
        <p:txBody>
          <a:bodyPr/>
          <a:lstStyle/>
          <a:p>
            <a:r>
              <a:rPr lang="en-US" dirty="0" smtClean="0"/>
              <a:t>Heading – contact information</a:t>
            </a:r>
          </a:p>
          <a:p>
            <a:r>
              <a:rPr lang="en-US" dirty="0" smtClean="0"/>
              <a:t>Salutation</a:t>
            </a:r>
          </a:p>
          <a:p>
            <a:r>
              <a:rPr lang="en-US" dirty="0" smtClean="0"/>
              <a:t>Opening Paragraph – get them hooked and make them read on</a:t>
            </a:r>
          </a:p>
          <a:p>
            <a:r>
              <a:rPr lang="en-US" dirty="0" smtClean="0"/>
              <a:t>Second Paragraph – Why you are a perfect fit for the company</a:t>
            </a:r>
          </a:p>
          <a:p>
            <a:r>
              <a:rPr lang="en-US" dirty="0" smtClean="0"/>
              <a:t>Third Paragraph – Why the company is a perfect fit for you</a:t>
            </a:r>
          </a:p>
          <a:p>
            <a:r>
              <a:rPr lang="en-US" dirty="0" smtClean="0"/>
              <a:t>Closing Paragraph</a:t>
            </a:r>
          </a:p>
          <a:p>
            <a:r>
              <a:rPr lang="en-US" dirty="0" smtClean="0"/>
              <a:t>Formal Closing</a:t>
            </a:r>
          </a:p>
          <a:p>
            <a:r>
              <a:rPr lang="en-US" dirty="0" smtClean="0"/>
              <a:t>Postscript</a:t>
            </a:r>
            <a:endParaRPr lang="en-US" dirty="0"/>
          </a:p>
        </p:txBody>
      </p:sp>
    </p:spTree>
    <p:extLst>
      <p:ext uri="{BB962C8B-B14F-4D97-AF65-F5344CB8AC3E}">
        <p14:creationId xmlns:p14="http://schemas.microsoft.com/office/powerpoint/2010/main" val="279478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 Cover Letter</a:t>
            </a:r>
            <a:endParaRPr lang="en-US" dirty="0"/>
          </a:p>
        </p:txBody>
      </p:sp>
      <p:sp>
        <p:nvSpPr>
          <p:cNvPr id="3" name="Content Placeholder 2"/>
          <p:cNvSpPr>
            <a:spLocks noGrp="1"/>
          </p:cNvSpPr>
          <p:nvPr>
            <p:ph idx="1"/>
          </p:nvPr>
        </p:nvSpPr>
        <p:spPr/>
        <p:txBody>
          <a:bodyPr/>
          <a:lstStyle/>
          <a:p>
            <a:r>
              <a:rPr lang="en-US" dirty="0"/>
              <a:t>Use a professional cover letter header</a:t>
            </a:r>
          </a:p>
          <a:p>
            <a:r>
              <a:rPr lang="en-US" dirty="0"/>
              <a:t>Open with a proper greeting/salutation</a:t>
            </a:r>
          </a:p>
          <a:p>
            <a:r>
              <a:rPr lang="en-US" dirty="0"/>
              <a:t>Write an opening paragraph that grabs attention</a:t>
            </a:r>
          </a:p>
          <a:p>
            <a:r>
              <a:rPr lang="en-US" dirty="0"/>
              <a:t>Explain why you’re the ideal candidate (second paragraph)</a:t>
            </a:r>
          </a:p>
          <a:p>
            <a:r>
              <a:rPr lang="en-US" dirty="0"/>
              <a:t>Make your offer in the closing paragraph</a:t>
            </a:r>
          </a:p>
          <a:p>
            <a:r>
              <a:rPr lang="en-US" dirty="0"/>
              <a:t>Use the right formal closing</a:t>
            </a:r>
          </a:p>
          <a:p>
            <a:r>
              <a:rPr lang="en-US" dirty="0"/>
              <a:t>Add the postscript (P.S.)</a:t>
            </a:r>
          </a:p>
          <a:p>
            <a:endParaRPr lang="en-US" dirty="0"/>
          </a:p>
        </p:txBody>
      </p:sp>
    </p:spTree>
    <p:extLst>
      <p:ext uri="{BB962C8B-B14F-4D97-AF65-F5344CB8AC3E}">
        <p14:creationId xmlns:p14="http://schemas.microsoft.com/office/powerpoint/2010/main" val="184485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 </a:t>
            </a:r>
            <a:endParaRPr lang="en-US" dirty="0"/>
          </a:p>
        </p:txBody>
      </p:sp>
      <p:sp>
        <p:nvSpPr>
          <p:cNvPr id="3" name="Content Placeholder 2"/>
          <p:cNvSpPr>
            <a:spLocks noGrp="1"/>
          </p:cNvSpPr>
          <p:nvPr>
            <p:ph idx="1"/>
          </p:nvPr>
        </p:nvSpPr>
        <p:spPr/>
        <p:txBody>
          <a:bodyPr/>
          <a:lstStyle/>
          <a:p>
            <a:r>
              <a:rPr lang="en-US" dirty="0" smtClean="0"/>
              <a:t>Off to the right hand side</a:t>
            </a:r>
          </a:p>
          <a:p>
            <a:pPr lvl="1"/>
            <a:r>
              <a:rPr lang="en-US" dirty="0" smtClean="0"/>
              <a:t>Gives more room for the important stuff</a:t>
            </a:r>
            <a:endParaRPr lang="en-US" dirty="0" smtClean="0"/>
          </a:p>
          <a:p>
            <a:r>
              <a:rPr lang="en-US" dirty="0" smtClean="0"/>
              <a:t>Address</a:t>
            </a:r>
            <a:endParaRPr lang="en-US" dirty="0" smtClean="0"/>
          </a:p>
          <a:p>
            <a:r>
              <a:rPr lang="en-US" dirty="0" smtClean="0"/>
              <a:t>Phone Number (that you are most likely to </a:t>
            </a:r>
            <a:r>
              <a:rPr lang="en-US" dirty="0" smtClean="0"/>
              <a:t>answer)</a:t>
            </a:r>
            <a:endParaRPr lang="en-US" dirty="0" smtClean="0"/>
          </a:p>
          <a:p>
            <a:r>
              <a:rPr lang="en-US" dirty="0" smtClean="0"/>
              <a:t>Email </a:t>
            </a:r>
            <a:r>
              <a:rPr lang="en-US" dirty="0" smtClean="0"/>
              <a:t>address – professional email address</a:t>
            </a:r>
          </a:p>
          <a:p>
            <a:r>
              <a:rPr lang="en-US" dirty="0" smtClean="0"/>
              <a:t>LinkedIn account</a:t>
            </a:r>
            <a:endParaRPr lang="en-US" dirty="0"/>
          </a:p>
        </p:txBody>
      </p:sp>
    </p:spTree>
    <p:extLst>
      <p:ext uri="{BB962C8B-B14F-4D97-AF65-F5344CB8AC3E}">
        <p14:creationId xmlns:p14="http://schemas.microsoft.com/office/powerpoint/2010/main" val="3478305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Content – 1</a:t>
            </a:r>
            <a:r>
              <a:rPr lang="en-US" baseline="30000" dirty="0" smtClean="0"/>
              <a:t>st</a:t>
            </a:r>
            <a:r>
              <a:rPr lang="en-US" dirty="0" smtClean="0"/>
              <a:t> paragraph</a:t>
            </a:r>
            <a:endParaRPr lang="en-US" dirty="0"/>
          </a:p>
        </p:txBody>
      </p:sp>
      <p:sp>
        <p:nvSpPr>
          <p:cNvPr id="3" name="Content Placeholder 2"/>
          <p:cNvSpPr>
            <a:spLocks noGrp="1"/>
          </p:cNvSpPr>
          <p:nvPr>
            <p:ph idx="1"/>
          </p:nvPr>
        </p:nvSpPr>
        <p:spPr>
          <a:xfrm>
            <a:off x="677334" y="1320800"/>
            <a:ext cx="9787466" cy="5147733"/>
          </a:xfrm>
        </p:spPr>
        <p:txBody>
          <a:bodyPr>
            <a:normAutofit/>
          </a:bodyPr>
          <a:lstStyle/>
          <a:p>
            <a:r>
              <a:rPr lang="en-US" dirty="0"/>
              <a:t>T</a:t>
            </a:r>
            <a:r>
              <a:rPr lang="en-US" dirty="0" smtClean="0"/>
              <a:t>he </a:t>
            </a:r>
            <a:r>
              <a:rPr lang="en-US" dirty="0"/>
              <a:t>first line is the most </a:t>
            </a:r>
            <a:r>
              <a:rPr lang="en-US" dirty="0" smtClean="0"/>
              <a:t>important</a:t>
            </a:r>
          </a:p>
          <a:p>
            <a:r>
              <a:rPr lang="en-US" dirty="0" smtClean="0"/>
              <a:t>You want to attract and hold the hiring manager’s attention</a:t>
            </a:r>
          </a:p>
          <a:p>
            <a:r>
              <a:rPr lang="en-US" dirty="0" smtClean="0"/>
              <a:t>Example:  A</a:t>
            </a:r>
            <a:r>
              <a:rPr lang="en-US" i="1" dirty="0" smtClean="0"/>
              <a:t>s </a:t>
            </a:r>
            <a:r>
              <a:rPr lang="en-US" i="1" dirty="0"/>
              <a:t>a lifelong enthusiast of XYZ’s marketing initiatives, I was thrilled to see your posting for the position of Digital Marketing Manager. I am positive I can help with XYZ’s upcoming challenges. I have experience with leading successful national online campaigns with budgets over $300,000. What is more, I have succeeded at expanding ABC’s client base by 19% since 2011</a:t>
            </a:r>
            <a:r>
              <a:rPr lang="en-US" i="1" dirty="0" smtClean="0"/>
              <a:t>.</a:t>
            </a:r>
          </a:p>
          <a:p>
            <a:r>
              <a:rPr lang="en-US" dirty="0" smtClean="0"/>
              <a:t>Example: </a:t>
            </a:r>
            <a:r>
              <a:rPr lang="en-US" i="1" dirty="0" smtClean="0"/>
              <a:t>It was no small task to cut costs at Seton Hospital by 32%in just six months.  When management challenged me to lead the team toward cost savings with hurting quality, I naturally turned to Lean Training.  The biggest challenge? Overcoming the resistance among employees to cut costs in a very human work environment.</a:t>
            </a:r>
          </a:p>
          <a:p>
            <a:r>
              <a:rPr lang="en-US" dirty="0" smtClean="0"/>
              <a:t>Example: </a:t>
            </a:r>
            <a:r>
              <a:rPr lang="en-US" i="1" dirty="0"/>
              <a:t>As a longtime fan of Cisco's internal certifications, I was excited to see your project manager opening. With my experience cutting costs 55% for VMware while dropping lead times 35% and boosting quality, I think I can help with Cisco's current challenges as I continue to expand my skill set.</a:t>
            </a:r>
            <a:endParaRPr lang="en-US" dirty="0"/>
          </a:p>
          <a:p>
            <a:endParaRPr lang="en-US" dirty="0"/>
          </a:p>
        </p:txBody>
      </p:sp>
    </p:spTree>
    <p:extLst>
      <p:ext uri="{BB962C8B-B14F-4D97-AF65-F5344CB8AC3E}">
        <p14:creationId xmlns:p14="http://schemas.microsoft.com/office/powerpoint/2010/main" val="2845074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Paragraph - </a:t>
            </a:r>
            <a:r>
              <a:rPr lang="en-US" dirty="0"/>
              <a:t>Why you are a perfect fit </a:t>
            </a:r>
          </a:p>
        </p:txBody>
      </p:sp>
      <p:sp>
        <p:nvSpPr>
          <p:cNvPr id="3" name="Content Placeholder 2"/>
          <p:cNvSpPr>
            <a:spLocks noGrp="1"/>
          </p:cNvSpPr>
          <p:nvPr>
            <p:ph idx="1"/>
          </p:nvPr>
        </p:nvSpPr>
        <p:spPr/>
        <p:txBody>
          <a:bodyPr/>
          <a:lstStyle/>
          <a:p>
            <a:r>
              <a:rPr lang="en-US" dirty="0" smtClean="0"/>
              <a:t>Need to showcase what the hiring manager is looking for</a:t>
            </a:r>
          </a:p>
          <a:p>
            <a:r>
              <a:rPr lang="en-US" dirty="0" smtClean="0"/>
              <a:t>Show that you are going to satisfy most of the job requirements </a:t>
            </a:r>
          </a:p>
          <a:p>
            <a:r>
              <a:rPr lang="en-US" dirty="0" smtClean="0"/>
              <a:t>Show how your skills will help improve the company</a:t>
            </a:r>
            <a:endParaRPr lang="en-US" dirty="0"/>
          </a:p>
        </p:txBody>
      </p:sp>
    </p:spTree>
    <p:extLst>
      <p:ext uri="{BB962C8B-B14F-4D97-AF65-F5344CB8AC3E}">
        <p14:creationId xmlns:p14="http://schemas.microsoft.com/office/powerpoint/2010/main" val="3599898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Paragraph</a:t>
            </a:r>
            <a:endParaRPr lang="en-US" dirty="0"/>
          </a:p>
        </p:txBody>
      </p:sp>
      <p:sp>
        <p:nvSpPr>
          <p:cNvPr id="3" name="Content Placeholder 2"/>
          <p:cNvSpPr>
            <a:spLocks noGrp="1"/>
          </p:cNvSpPr>
          <p:nvPr>
            <p:ph idx="1"/>
          </p:nvPr>
        </p:nvSpPr>
        <p:spPr/>
        <p:txBody>
          <a:bodyPr/>
          <a:lstStyle/>
          <a:p>
            <a:r>
              <a:rPr lang="en-US" dirty="0" smtClean="0"/>
              <a:t>Show the hiring manager why you want this job, not just any job</a:t>
            </a:r>
          </a:p>
          <a:p>
            <a:r>
              <a:rPr lang="en-US" dirty="0" smtClean="0"/>
              <a:t>Start with a company fact – for instance, an upcoming project</a:t>
            </a:r>
          </a:p>
          <a:p>
            <a:r>
              <a:rPr lang="en-US" dirty="0" smtClean="0"/>
              <a:t>Say why you find it interesting</a:t>
            </a:r>
          </a:p>
          <a:p>
            <a:r>
              <a:rPr lang="en-US" dirty="0" smtClean="0"/>
              <a:t>Reiterate that your experience and knowledge will let you succeed with the project</a:t>
            </a:r>
            <a:endParaRPr lang="en-US" dirty="0"/>
          </a:p>
        </p:txBody>
      </p:sp>
    </p:spTree>
    <p:extLst>
      <p:ext uri="{BB962C8B-B14F-4D97-AF65-F5344CB8AC3E}">
        <p14:creationId xmlns:p14="http://schemas.microsoft.com/office/powerpoint/2010/main" val="217340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7172" y="782461"/>
            <a:ext cx="9486900" cy="5676900"/>
          </a:xfrm>
          <a:prstGeom prst="rect">
            <a:avLst/>
          </a:prstGeom>
        </p:spPr>
      </p:pic>
    </p:spTree>
    <p:extLst>
      <p:ext uri="{BB962C8B-B14F-4D97-AF65-F5344CB8AC3E}">
        <p14:creationId xmlns:p14="http://schemas.microsoft.com/office/powerpoint/2010/main" val="60060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a:t>
            </a:r>
            <a:r>
              <a:rPr lang="en-US" dirty="0" smtClean="0"/>
              <a:t>objective, or not? </a:t>
            </a:r>
            <a:endParaRPr lang="en-US" dirty="0"/>
          </a:p>
        </p:txBody>
      </p:sp>
      <p:sp>
        <p:nvSpPr>
          <p:cNvPr id="3" name="Content Placeholder 2"/>
          <p:cNvSpPr>
            <a:spLocks noGrp="1"/>
          </p:cNvSpPr>
          <p:nvPr>
            <p:ph idx="1"/>
          </p:nvPr>
        </p:nvSpPr>
        <p:spPr/>
        <p:txBody>
          <a:bodyPr/>
          <a:lstStyle/>
          <a:p>
            <a:r>
              <a:rPr lang="en-US" dirty="0" smtClean="0"/>
              <a:t>Customize for each job</a:t>
            </a:r>
          </a:p>
          <a:p>
            <a:r>
              <a:rPr lang="en-US" dirty="0" smtClean="0"/>
              <a:t>To address the role you want to play in the company</a:t>
            </a:r>
          </a:p>
          <a:p>
            <a:r>
              <a:rPr lang="en-US" dirty="0" smtClean="0"/>
              <a:t>If you  use them, </a:t>
            </a:r>
            <a:br>
              <a:rPr lang="en-US" dirty="0" smtClean="0"/>
            </a:br>
            <a:r>
              <a:rPr lang="en-US" dirty="0" smtClean="0"/>
              <a:t>Keep </a:t>
            </a:r>
            <a:r>
              <a:rPr lang="en-US" dirty="0" smtClean="0"/>
              <a:t>the objective clear and concise</a:t>
            </a:r>
          </a:p>
          <a:p>
            <a:r>
              <a:rPr lang="en-US" dirty="0" smtClean="0"/>
              <a:t>If you can tie previous accomplishments or skills to a potential job, do it.</a:t>
            </a:r>
            <a:endParaRPr lang="en-US" dirty="0"/>
          </a:p>
        </p:txBody>
      </p:sp>
    </p:spTree>
    <p:extLst>
      <p:ext uri="{BB962C8B-B14F-4D97-AF65-F5344CB8AC3E}">
        <p14:creationId xmlns:p14="http://schemas.microsoft.com/office/powerpoint/2010/main" val="410881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endParaRPr lang="en-US" dirty="0"/>
          </a:p>
        </p:txBody>
      </p:sp>
      <p:sp>
        <p:nvSpPr>
          <p:cNvPr id="3" name="Content Placeholder 2"/>
          <p:cNvSpPr>
            <a:spLocks noGrp="1"/>
          </p:cNvSpPr>
          <p:nvPr>
            <p:ph idx="1"/>
          </p:nvPr>
        </p:nvSpPr>
        <p:spPr/>
        <p:txBody>
          <a:bodyPr/>
          <a:lstStyle/>
          <a:p>
            <a:r>
              <a:rPr lang="en-US" dirty="0" smtClean="0"/>
              <a:t>To obtain a job in satellite development and mission operations where I could use my experience to both make educated decisions about current missions and improve future missions</a:t>
            </a:r>
            <a:br>
              <a:rPr lang="en-US" dirty="0" smtClean="0"/>
            </a:br>
            <a:r>
              <a:rPr lang="en-US" dirty="0" smtClean="0"/>
              <a:t/>
            </a:r>
            <a:br>
              <a:rPr lang="en-US" dirty="0" smtClean="0"/>
            </a:br>
            <a:r>
              <a:rPr lang="en-US" dirty="0" smtClean="0"/>
              <a:t>Can program in a large variety of languages including:</a:t>
            </a:r>
            <a:br>
              <a:rPr lang="en-US" dirty="0" smtClean="0"/>
            </a:br>
            <a:r>
              <a:rPr lang="en-US" dirty="0" smtClean="0"/>
              <a:t>C++    Python   Perl   Bash    IDL</a:t>
            </a:r>
          </a:p>
        </p:txBody>
      </p:sp>
    </p:spTree>
    <p:extLst>
      <p:ext uri="{BB962C8B-B14F-4D97-AF65-F5344CB8AC3E}">
        <p14:creationId xmlns:p14="http://schemas.microsoft.com/office/powerpoint/2010/main" val="10688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 applicable qualifications</a:t>
            </a:r>
            <a:endParaRPr lang="en-US" dirty="0"/>
          </a:p>
        </p:txBody>
      </p:sp>
      <p:sp>
        <p:nvSpPr>
          <p:cNvPr id="3" name="Content Placeholder 2"/>
          <p:cNvSpPr>
            <a:spLocks noGrp="1"/>
          </p:cNvSpPr>
          <p:nvPr>
            <p:ph idx="1"/>
          </p:nvPr>
        </p:nvSpPr>
        <p:spPr/>
        <p:txBody>
          <a:bodyPr/>
          <a:lstStyle/>
          <a:p>
            <a:r>
              <a:rPr lang="en-US" dirty="0" smtClean="0"/>
              <a:t>Use these qualifications as subheading, following with more specific details</a:t>
            </a:r>
          </a:p>
          <a:p>
            <a:r>
              <a:rPr lang="en-US" dirty="0" smtClean="0"/>
              <a:t>If you list programming as a qualification, then list the types – Java, </a:t>
            </a:r>
            <a:r>
              <a:rPr lang="en-US" dirty="0" err="1" smtClean="0"/>
              <a:t>MySql</a:t>
            </a:r>
            <a:r>
              <a:rPr lang="en-US" dirty="0" smtClean="0"/>
              <a:t>?</a:t>
            </a:r>
          </a:p>
          <a:p>
            <a:r>
              <a:rPr lang="en-US" dirty="0" smtClean="0"/>
              <a:t>How did you use this expertise in a previous job (if you had one)</a:t>
            </a:r>
          </a:p>
          <a:p>
            <a:r>
              <a:rPr lang="en-US" dirty="0" smtClean="0"/>
              <a:t>Subheadings grab a reader’s attention</a:t>
            </a:r>
            <a:endParaRPr lang="en-US" dirty="0"/>
          </a:p>
        </p:txBody>
      </p:sp>
    </p:spTree>
    <p:extLst>
      <p:ext uri="{BB962C8B-B14F-4D97-AF65-F5344CB8AC3E}">
        <p14:creationId xmlns:p14="http://schemas.microsoft.com/office/powerpoint/2010/main" val="118534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Technical qualifications in which you have experience</a:t>
            </a:r>
            <a:endParaRPr lang="en-US" dirty="0"/>
          </a:p>
        </p:txBody>
      </p:sp>
      <p:sp>
        <p:nvSpPr>
          <p:cNvPr id="3" name="Content Placeholder 2"/>
          <p:cNvSpPr>
            <a:spLocks noGrp="1"/>
          </p:cNvSpPr>
          <p:nvPr>
            <p:ph idx="1"/>
          </p:nvPr>
        </p:nvSpPr>
        <p:spPr/>
        <p:txBody>
          <a:bodyPr/>
          <a:lstStyle/>
          <a:p>
            <a:r>
              <a:rPr lang="en-US" dirty="0" smtClean="0"/>
              <a:t>Be honest</a:t>
            </a:r>
          </a:p>
          <a:p>
            <a:r>
              <a:rPr lang="en-US" dirty="0" smtClean="0"/>
              <a:t>If you don’t have direct experience with a technical skill, but you believe your training is applicable, then include it and explain how it is applicable</a:t>
            </a:r>
          </a:p>
          <a:p>
            <a:r>
              <a:rPr lang="en-US" dirty="0" smtClean="0"/>
              <a:t>Keywords are fine, just don’t overuse them and make sure they apply</a:t>
            </a:r>
          </a:p>
          <a:p>
            <a:r>
              <a:rPr lang="en-US" dirty="0" smtClean="0"/>
              <a:t>Make these easy to find, have a Technical Summary or Technical Expertise section</a:t>
            </a:r>
          </a:p>
          <a:p>
            <a:r>
              <a:rPr lang="en-US" dirty="0" smtClean="0"/>
              <a:t>Be brief yet complete in listing the skills</a:t>
            </a:r>
            <a:endParaRPr lang="en-US" dirty="0"/>
          </a:p>
        </p:txBody>
      </p:sp>
    </p:spTree>
    <p:extLst>
      <p:ext uri="{BB962C8B-B14F-4D97-AF65-F5344CB8AC3E}">
        <p14:creationId xmlns:p14="http://schemas.microsoft.com/office/powerpoint/2010/main" val="2016073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Experience</a:t>
            </a:r>
            <a:endParaRPr lang="en-US" dirty="0"/>
          </a:p>
        </p:txBody>
      </p:sp>
      <p:sp>
        <p:nvSpPr>
          <p:cNvPr id="3" name="Content Placeholder 2"/>
          <p:cNvSpPr>
            <a:spLocks noGrp="1"/>
          </p:cNvSpPr>
          <p:nvPr>
            <p:ph idx="1"/>
          </p:nvPr>
        </p:nvSpPr>
        <p:spPr/>
        <p:txBody>
          <a:bodyPr/>
          <a:lstStyle/>
          <a:p>
            <a:r>
              <a:rPr lang="en-US" dirty="0" smtClean="0"/>
              <a:t>Start with the most recent job</a:t>
            </a:r>
          </a:p>
          <a:p>
            <a:r>
              <a:rPr lang="en-US" dirty="0" smtClean="0"/>
              <a:t>Give the job title and a brief summary of your job responsibilities and achievements</a:t>
            </a:r>
          </a:p>
          <a:p>
            <a:r>
              <a:rPr lang="en-US" dirty="0" smtClean="0"/>
              <a:t>Show how your performance benefited the company –</a:t>
            </a:r>
          </a:p>
          <a:p>
            <a:pPr lvl="1"/>
            <a:r>
              <a:rPr lang="en-US" dirty="0" smtClean="0"/>
              <a:t>Such as money savings, faster time-to-market, enhanced efficiency</a:t>
            </a:r>
          </a:p>
          <a:p>
            <a:pPr lvl="1"/>
            <a:r>
              <a:rPr lang="en-US" dirty="0" smtClean="0"/>
              <a:t>In specific numbers if you can</a:t>
            </a:r>
          </a:p>
          <a:p>
            <a:r>
              <a:rPr lang="en-US" dirty="0" smtClean="0"/>
              <a:t>Include the company name and contact information</a:t>
            </a:r>
            <a:endParaRPr lang="en-US" dirty="0"/>
          </a:p>
        </p:txBody>
      </p:sp>
    </p:spTree>
    <p:extLst>
      <p:ext uri="{BB962C8B-B14F-4D97-AF65-F5344CB8AC3E}">
        <p14:creationId xmlns:p14="http://schemas.microsoft.com/office/powerpoint/2010/main" val="4443734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TotalTime>
  <Words>2468</Words>
  <Application>Microsoft Office PowerPoint</Application>
  <PresentationFormat>Widescreen</PresentationFormat>
  <Paragraphs>264</Paragraphs>
  <Slides>32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Trebuchet MS</vt:lpstr>
      <vt:lpstr>Wingdings 3</vt:lpstr>
      <vt:lpstr>Facet</vt:lpstr>
      <vt:lpstr>How to create a Technical Resume</vt:lpstr>
      <vt:lpstr>PowerPoint Presentation</vt:lpstr>
      <vt:lpstr>Contact Information </vt:lpstr>
      <vt:lpstr>PowerPoint Presentation</vt:lpstr>
      <vt:lpstr>Create an objective, or not? </vt:lpstr>
      <vt:lpstr>Sample </vt:lpstr>
      <vt:lpstr>Highlight applicable qualifications</vt:lpstr>
      <vt:lpstr>List Technical qualifications in which you have experience</vt:lpstr>
      <vt:lpstr>Job Experience</vt:lpstr>
      <vt:lpstr>Education and Training </vt:lpstr>
      <vt:lpstr>Skills and seminars </vt:lpstr>
      <vt:lpstr>Soft Skills</vt:lpstr>
      <vt:lpstr>New to job market </vt:lpstr>
      <vt:lpstr>Tips</vt:lpstr>
      <vt:lpstr>Tips – cont’d</vt:lpstr>
      <vt:lpstr>Tips – cont’d</vt:lpstr>
      <vt:lpstr>Beat the 6 second average</vt:lpstr>
      <vt:lpstr>Sample Java programmer job description</vt:lpstr>
      <vt:lpstr>Java Programmer Resume Work Experience Section </vt:lpstr>
      <vt:lpstr>No Work Experience</vt:lpstr>
      <vt:lpstr>Projects Section</vt:lpstr>
      <vt:lpstr>Listing Programming Skills</vt:lpstr>
      <vt:lpstr>How to organize Programming Skils</vt:lpstr>
      <vt:lpstr>How put programmer skills on resume</vt:lpstr>
      <vt:lpstr>How to put programming skills on resume</vt:lpstr>
      <vt:lpstr>Online Portfolio </vt:lpstr>
      <vt:lpstr>Cover Letter or not?</vt:lpstr>
      <vt:lpstr>Cover Letter</vt:lpstr>
      <vt:lpstr>Write a Cover Letter</vt:lpstr>
      <vt:lpstr>Paragraph Content – 1st paragraph</vt:lpstr>
      <vt:lpstr>2nd Paragraph - Why you are a perfect fit </vt:lpstr>
      <vt:lpstr>3rd Paragraph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Technical Resume</dc:title>
  <dc:creator>HARMAN, DOROTHY</dc:creator>
  <cp:lastModifiedBy>HARMAN, DOROTHY</cp:lastModifiedBy>
  <cp:revision>23</cp:revision>
  <dcterms:created xsi:type="dcterms:W3CDTF">2018-04-03T23:00:26Z</dcterms:created>
  <dcterms:modified xsi:type="dcterms:W3CDTF">2019-02-20T01:19:19Z</dcterms:modified>
</cp:coreProperties>
</file>