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318" r:id="rId6"/>
    <p:sldId id="467" r:id="rId7"/>
    <p:sldId id="468" r:id="rId8"/>
    <p:sldId id="414" r:id="rId9"/>
    <p:sldId id="469" r:id="rId10"/>
    <p:sldId id="443" r:id="rId11"/>
    <p:sldId id="470" r:id="rId12"/>
    <p:sldId id="471" r:id="rId13"/>
    <p:sldId id="444" r:id="rId14"/>
    <p:sldId id="472" r:id="rId15"/>
    <p:sldId id="449" r:id="rId16"/>
    <p:sldId id="473" r:id="rId17"/>
    <p:sldId id="474" r:id="rId18"/>
    <p:sldId id="475" r:id="rId19"/>
    <p:sldId id="476" r:id="rId20"/>
    <p:sldId id="477" r:id="rId21"/>
    <p:sldId id="361" r:id="rId22"/>
    <p:sldId id="478" r:id="rId23"/>
    <p:sldId id="454" r:id="rId24"/>
    <p:sldId id="479" r:id="rId25"/>
    <p:sldId id="456" r:id="rId26"/>
    <p:sldId id="457" r:id="rId27"/>
    <p:sldId id="480" r:id="rId28"/>
    <p:sldId id="421" r:id="rId29"/>
    <p:sldId id="481" r:id="rId30"/>
    <p:sldId id="482" r:id="rId31"/>
    <p:sldId id="483" r:id="rId32"/>
    <p:sldId id="484" r:id="rId33"/>
    <p:sldId id="384" r:id="rId34"/>
    <p:sldId id="485" r:id="rId35"/>
    <p:sldId id="486" r:id="rId36"/>
    <p:sldId id="488" r:id="rId37"/>
    <p:sldId id="311" r:id="rId38"/>
    <p:sldId id="442" r:id="rId39"/>
    <p:sldId id="489" r:id="rId40"/>
    <p:sldId id="490" r:id="rId41"/>
    <p:sldId id="49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7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Development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Outsourcing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Outsourcing Fees</a:t>
            </a:r>
          </a:p>
          <a:p>
            <a:pPr lvl="1"/>
            <a:r>
              <a:rPr lang="en-US" dirty="0" smtClean="0"/>
              <a:t>A fixed fee model uses a set fee based on a specified level of service and user support</a:t>
            </a:r>
          </a:p>
          <a:p>
            <a:pPr lvl="1"/>
            <a:r>
              <a:rPr lang="en-US" dirty="0" smtClean="0"/>
              <a:t>A subscription model has a variable fee based on the number of users or workstations that have access to the application</a:t>
            </a:r>
          </a:p>
          <a:p>
            <a:pPr lvl="1"/>
            <a:r>
              <a:rPr lang="en-US" dirty="0" smtClean="0"/>
              <a:t>A usage model or transaction model charges a variable fee based on the volume of transactions or operations performed by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8622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Outsourcing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04800" y="1371600"/>
            <a:ext cx="4190999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Outsourcing Issues and Concerns</a:t>
            </a:r>
          </a:p>
          <a:p>
            <a:pPr lvl="1"/>
            <a:r>
              <a:rPr lang="en-US" dirty="0"/>
              <a:t>Mission-critical IT systems </a:t>
            </a:r>
            <a:r>
              <a:rPr lang="en-US" dirty="0" smtClean="0"/>
              <a:t>outsourced if </a:t>
            </a:r>
            <a:r>
              <a:rPr lang="en-US" dirty="0"/>
              <a:t>the result is a cost-attractive, reliable, business </a:t>
            </a:r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affect day-to-day company operations and can raise some concerns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01182" y="1371600"/>
            <a:ext cx="4267201" cy="5029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000" dirty="0"/>
              <a:t>Offshore Outsourcing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hifting </a:t>
            </a:r>
            <a:r>
              <a:rPr lang="en-US" dirty="0"/>
              <a:t>IT development, support, and operations to other countries</a:t>
            </a:r>
          </a:p>
          <a:p>
            <a:pPr lvl="1"/>
            <a:r>
              <a:rPr lang="en-US" dirty="0" smtClean="0"/>
              <a:t>Many firms are sending IT work overseas at an increasing rate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main reason </a:t>
            </a:r>
            <a:r>
              <a:rPr lang="en-US" dirty="0" smtClean="0"/>
              <a:t>is lower </a:t>
            </a:r>
            <a:r>
              <a:rPr lang="en-US" dirty="0"/>
              <a:t>bottom-line costs</a:t>
            </a:r>
          </a:p>
          <a:p>
            <a:pPr lvl="1"/>
            <a:r>
              <a:rPr lang="en-US" dirty="0"/>
              <a:t>Offshore outsourcing, however, involves some unique risks and concerns</a:t>
            </a:r>
          </a:p>
        </p:txBody>
      </p:sp>
    </p:spTree>
    <p:extLst>
      <p:ext uri="{BB962C8B-B14F-4D97-AF65-F5344CB8AC3E}">
        <p14:creationId xmlns:p14="http://schemas.microsoft.com/office/powerpoint/2010/main" xmlns="" val="32544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In-House Software Development Options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Company choice is to </a:t>
            </a:r>
            <a:r>
              <a:rPr lang="en-US" sz="2800" dirty="0"/>
              <a:t>develop </a:t>
            </a:r>
            <a:r>
              <a:rPr lang="en-US" sz="2800" dirty="0" smtClean="0"/>
              <a:t>its own </a:t>
            </a:r>
            <a:r>
              <a:rPr lang="en-US" sz="2800" dirty="0"/>
              <a:t>systems, or purchase, possibly customize, and implement a software </a:t>
            </a:r>
            <a:r>
              <a:rPr lang="en-US" sz="2800" dirty="0" smtClean="0"/>
              <a:t>package</a:t>
            </a:r>
          </a:p>
          <a:p>
            <a:r>
              <a:rPr lang="en-US" sz="2800" dirty="0" smtClean="0"/>
              <a:t>Most </a:t>
            </a:r>
            <a:r>
              <a:rPr lang="en-US" sz="2800" dirty="0"/>
              <a:t>important consideration is the total cost of ownership (TCO)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756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1968" y="3048000"/>
            <a:ext cx="53340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Make or Buy Decision</a:t>
            </a:r>
          </a:p>
          <a:p>
            <a:pPr lvl="1"/>
            <a:r>
              <a:rPr lang="en-US" dirty="0"/>
              <a:t>The choice between developing </a:t>
            </a:r>
            <a:r>
              <a:rPr lang="en-US" dirty="0" smtClean="0"/>
              <a:t>vs. </a:t>
            </a:r>
            <a:r>
              <a:rPr lang="en-US" dirty="0"/>
              <a:t>purchasing </a:t>
            </a:r>
            <a:r>
              <a:rPr lang="en-US" dirty="0" smtClean="0"/>
              <a:t>often </a:t>
            </a:r>
            <a:r>
              <a:rPr lang="en-US" dirty="0"/>
              <a:t>is called a make or </a:t>
            </a:r>
            <a:r>
              <a:rPr lang="en-US" dirty="0" smtClean="0"/>
              <a:t>buy, </a:t>
            </a:r>
            <a:r>
              <a:rPr lang="en-US" dirty="0"/>
              <a:t>or build or </a:t>
            </a:r>
            <a:r>
              <a:rPr lang="en-US" dirty="0" smtClean="0"/>
              <a:t>buy, </a:t>
            </a:r>
            <a:r>
              <a:rPr lang="en-US" dirty="0"/>
              <a:t>decision</a:t>
            </a:r>
          </a:p>
          <a:p>
            <a:pPr lvl="1"/>
            <a:r>
              <a:rPr lang="en-US" dirty="0"/>
              <a:t>The company’s IT department makes, builds, and develops in-house software</a:t>
            </a:r>
          </a:p>
          <a:p>
            <a:pPr lvl="1"/>
            <a:r>
              <a:rPr lang="en-US" dirty="0"/>
              <a:t>A software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package </a:t>
            </a:r>
            <a:r>
              <a:rPr lang="en-US" dirty="0"/>
              <a:t>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obtained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vendor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service provider</a:t>
            </a:r>
            <a:endParaRPr lang="en-US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In-House Software Development </a:t>
            </a:r>
            <a:r>
              <a:rPr lang="en-US" dirty="0" smtClean="0"/>
              <a:t>Options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05200" y="5204936"/>
            <a:ext cx="55284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7-8 </a:t>
            </a:r>
            <a:r>
              <a:rPr lang="en-US" sz="1400" dirty="0"/>
              <a:t>Instead of outsourcing, a company can choose to develop a system in-house, or purchase </a:t>
            </a:r>
            <a:r>
              <a:rPr lang="en-US" sz="1400" dirty="0" smtClean="0"/>
              <a:t>and possibly </a:t>
            </a:r>
            <a:r>
              <a:rPr lang="en-US" sz="1400" dirty="0"/>
              <a:t>customize a commercial package</a:t>
            </a:r>
          </a:p>
        </p:txBody>
      </p:sp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In-House Software Development </a:t>
            </a:r>
            <a:r>
              <a:rPr lang="en-US" dirty="0" smtClean="0"/>
              <a:t>Options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895600" y="5574268"/>
            <a:ext cx="5985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7-10 </a:t>
            </a:r>
            <a:r>
              <a:rPr lang="en-US" sz="1400" dirty="0"/>
              <a:t>Companies consider various factors when comparing in-house development with the </a:t>
            </a:r>
            <a:r>
              <a:rPr lang="en-US" sz="1400" dirty="0" smtClean="0"/>
              <a:t>purchase of </a:t>
            </a:r>
            <a:r>
              <a:rPr lang="en-US" sz="1400" dirty="0"/>
              <a:t>a software package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289" y="1765904"/>
            <a:ext cx="8652945" cy="333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43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+mn-lt"/>
              </a:rPr>
              <a:t>Developing Software In-House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Satisfies unique business </a:t>
            </a:r>
            <a:r>
              <a:rPr lang="en-US" sz="2300" dirty="0" smtClean="0">
                <a:latin typeface="+mn-lt"/>
              </a:rPr>
              <a:t>r</a:t>
            </a:r>
            <a:r>
              <a:rPr lang="en-US" sz="2300" dirty="0" smtClean="0">
                <a:latin typeface="+mn-lt"/>
              </a:rPr>
              <a:t>equirements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B</a:t>
            </a:r>
            <a:r>
              <a:rPr lang="en-US" sz="2300" dirty="0" smtClean="0">
                <a:latin typeface="+mn-lt"/>
              </a:rPr>
              <a:t>ecause </a:t>
            </a:r>
            <a:r>
              <a:rPr lang="en-US" sz="2300" dirty="0">
                <a:latin typeface="+mn-lt"/>
              </a:rPr>
              <a:t>no </a:t>
            </a:r>
            <a:r>
              <a:rPr lang="en-US" sz="2300" dirty="0" smtClean="0">
                <a:latin typeface="+mn-lt"/>
              </a:rPr>
              <a:t>commercial </a:t>
            </a:r>
            <a:r>
              <a:rPr lang="en-US" sz="2300" dirty="0">
                <a:latin typeface="+mn-lt"/>
              </a:rPr>
              <a:t>software package can </a:t>
            </a:r>
            <a:r>
              <a:rPr lang="en-US" sz="2300" dirty="0" smtClean="0">
                <a:latin typeface="+mn-lt"/>
              </a:rPr>
              <a:t>meet their </a:t>
            </a:r>
            <a:r>
              <a:rPr lang="en-US" sz="2300" dirty="0">
                <a:latin typeface="+mn-lt"/>
              </a:rPr>
              <a:t>unique business requirements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Minimizes changes </a:t>
            </a:r>
            <a:r>
              <a:rPr lang="en-US" sz="2300" dirty="0">
                <a:latin typeface="+mn-lt"/>
              </a:rPr>
              <a:t>in </a:t>
            </a:r>
            <a:r>
              <a:rPr lang="en-US" sz="2300" dirty="0" smtClean="0">
                <a:latin typeface="+mn-lt"/>
              </a:rPr>
              <a:t>business procedures </a:t>
            </a:r>
            <a:r>
              <a:rPr lang="en-US" sz="2300" dirty="0">
                <a:latin typeface="+mn-lt"/>
              </a:rPr>
              <a:t>and </a:t>
            </a:r>
            <a:r>
              <a:rPr lang="en-US" sz="2300" dirty="0" smtClean="0">
                <a:latin typeface="+mn-lt"/>
              </a:rPr>
              <a:t>policies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Installing a new software </a:t>
            </a:r>
            <a:r>
              <a:rPr lang="en-US" sz="2300" dirty="0" smtClean="0">
                <a:latin typeface="+mn-lt"/>
              </a:rPr>
              <a:t>package almost </a:t>
            </a:r>
            <a:r>
              <a:rPr lang="en-US" sz="2300" dirty="0">
                <a:latin typeface="+mn-lt"/>
              </a:rPr>
              <a:t>always requires some degree of change in how a company does business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Meets constraints </a:t>
            </a:r>
            <a:r>
              <a:rPr lang="en-US" sz="2300" dirty="0">
                <a:latin typeface="+mn-lt"/>
              </a:rPr>
              <a:t>of </a:t>
            </a:r>
            <a:r>
              <a:rPr lang="en-US" sz="2300" dirty="0" smtClean="0">
                <a:latin typeface="+mn-lt"/>
              </a:rPr>
              <a:t>existing systems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Any new software installed </a:t>
            </a:r>
            <a:r>
              <a:rPr lang="en-US" sz="2300" dirty="0" smtClean="0">
                <a:latin typeface="+mn-lt"/>
              </a:rPr>
              <a:t>must  work </a:t>
            </a:r>
            <a:r>
              <a:rPr lang="en-US" sz="2300" dirty="0">
                <a:latin typeface="+mn-lt"/>
              </a:rPr>
              <a:t>with existing systems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13435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Developing </a:t>
            </a:r>
            <a:r>
              <a:rPr lang="en-US" sz="2800" dirty="0"/>
              <a:t>Software </a:t>
            </a:r>
            <a:r>
              <a:rPr lang="en-US" sz="2800" dirty="0" smtClean="0"/>
              <a:t>In-House </a:t>
            </a:r>
            <a:r>
              <a:rPr lang="en-US" sz="1200" dirty="0" smtClean="0"/>
              <a:t>(Cont.)</a:t>
            </a:r>
            <a:endParaRPr lang="en-US" sz="1200" dirty="0"/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Meets constraints of existing technology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The new system must work with existing hardware and legacy systems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Develops internal resources </a:t>
            </a:r>
            <a:r>
              <a:rPr lang="en-US" sz="2300" dirty="0">
                <a:latin typeface="+mn-lt"/>
              </a:rPr>
              <a:t>and </a:t>
            </a:r>
            <a:r>
              <a:rPr lang="en-US" sz="2300" dirty="0" smtClean="0">
                <a:latin typeface="+mn-lt"/>
              </a:rPr>
              <a:t>capabilities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Develop </a:t>
            </a:r>
            <a:r>
              <a:rPr lang="en-US" sz="2300" dirty="0">
                <a:latin typeface="+mn-lt"/>
              </a:rPr>
              <a:t>and </a:t>
            </a:r>
            <a:r>
              <a:rPr lang="en-US" sz="2300" dirty="0" smtClean="0">
                <a:latin typeface="+mn-lt"/>
              </a:rPr>
              <a:t>train an </a:t>
            </a:r>
            <a:r>
              <a:rPr lang="en-US" sz="2300" dirty="0">
                <a:latin typeface="+mn-lt"/>
              </a:rPr>
              <a:t>IT staff that understands the </a:t>
            </a:r>
            <a:r>
              <a:rPr lang="en-US" sz="2300" dirty="0" smtClean="0">
                <a:latin typeface="+mn-lt"/>
              </a:rPr>
              <a:t>organization’s business </a:t>
            </a:r>
            <a:r>
              <a:rPr lang="en-US" sz="2300" dirty="0">
                <a:latin typeface="+mn-lt"/>
              </a:rPr>
              <a:t>functions and information support needs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6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Purchasing a Software Package</a:t>
            </a:r>
            <a:endParaRPr lang="en-US" sz="2800" dirty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Lower </a:t>
            </a:r>
            <a:r>
              <a:rPr lang="en-US" sz="2300" dirty="0" smtClean="0">
                <a:latin typeface="+mn-lt"/>
              </a:rPr>
              <a:t>costs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A </a:t>
            </a:r>
            <a:r>
              <a:rPr lang="en-US" sz="2300" dirty="0">
                <a:latin typeface="+mn-lt"/>
              </a:rPr>
              <a:t>software package almost always is less expensive than </a:t>
            </a:r>
            <a:r>
              <a:rPr lang="en-US" sz="2300" dirty="0" smtClean="0">
                <a:latin typeface="+mn-lt"/>
              </a:rPr>
              <a:t>in-house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Requires </a:t>
            </a:r>
            <a:r>
              <a:rPr lang="en-US" sz="2300" dirty="0" smtClean="0">
                <a:latin typeface="+mn-lt"/>
              </a:rPr>
              <a:t>less time </a:t>
            </a:r>
            <a:r>
              <a:rPr lang="en-US" sz="2300" dirty="0" smtClean="0">
                <a:latin typeface="+mn-lt"/>
              </a:rPr>
              <a:t>to </a:t>
            </a:r>
            <a:r>
              <a:rPr lang="en-US" sz="2300" dirty="0" smtClean="0">
                <a:latin typeface="+mn-lt"/>
              </a:rPr>
              <a:t>implement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Packages have already been </a:t>
            </a:r>
            <a:r>
              <a:rPr lang="en-US" sz="2300" dirty="0">
                <a:latin typeface="+mn-lt"/>
              </a:rPr>
              <a:t>designed, programmed, tested, and documented </a:t>
            </a:r>
            <a:endParaRPr lang="en-US" sz="23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Proven </a:t>
            </a:r>
            <a:r>
              <a:rPr lang="en-US" sz="2300" dirty="0" smtClean="0">
                <a:latin typeface="+mn-lt"/>
              </a:rPr>
              <a:t>reliability </a:t>
            </a:r>
            <a:r>
              <a:rPr lang="en-US" sz="2300" dirty="0" smtClean="0">
                <a:latin typeface="+mn-lt"/>
              </a:rPr>
              <a:t>and </a:t>
            </a:r>
            <a:r>
              <a:rPr lang="en-US" sz="2300" dirty="0" smtClean="0">
                <a:latin typeface="+mn-lt"/>
              </a:rPr>
              <a:t>performance benchmarks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Major </a:t>
            </a:r>
            <a:r>
              <a:rPr lang="en-US" sz="2300" dirty="0">
                <a:latin typeface="+mn-lt"/>
              </a:rPr>
              <a:t>problems probably have </a:t>
            </a:r>
            <a:r>
              <a:rPr lang="en-US" sz="2300" dirty="0" smtClean="0">
                <a:latin typeface="+mn-lt"/>
              </a:rPr>
              <a:t>been detected </a:t>
            </a:r>
            <a:r>
              <a:rPr lang="en-US" sz="2300" dirty="0">
                <a:latin typeface="+mn-lt"/>
              </a:rPr>
              <a:t>already and corrected by the vendor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Purchasing a Software </a:t>
            </a:r>
            <a:r>
              <a:rPr lang="en-US" sz="2800" dirty="0" smtClean="0"/>
              <a:t>Package </a:t>
            </a:r>
            <a:r>
              <a:rPr lang="en-US" sz="1100" dirty="0" smtClean="0"/>
              <a:t>(</a:t>
            </a:r>
            <a:r>
              <a:rPr lang="en-US" sz="1100" dirty="0"/>
              <a:t>Cont.)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Requires </a:t>
            </a:r>
            <a:r>
              <a:rPr lang="en-US" sz="2300" dirty="0" smtClean="0">
                <a:latin typeface="+mn-lt"/>
              </a:rPr>
              <a:t>less technical development staff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Companies can </a:t>
            </a:r>
            <a:r>
              <a:rPr lang="en-US" sz="2300" dirty="0" smtClean="0">
                <a:latin typeface="+mn-lt"/>
              </a:rPr>
              <a:t>reduce the </a:t>
            </a:r>
            <a:r>
              <a:rPr lang="en-US" sz="2300" dirty="0">
                <a:latin typeface="+mn-lt"/>
              </a:rPr>
              <a:t>number of programmers and </a:t>
            </a:r>
            <a:r>
              <a:rPr lang="en-US" sz="2300" dirty="0" smtClean="0">
                <a:latin typeface="+mn-lt"/>
              </a:rPr>
              <a:t>systems analysts </a:t>
            </a:r>
            <a:r>
              <a:rPr lang="en-US" sz="2300" dirty="0">
                <a:latin typeface="+mn-lt"/>
              </a:rPr>
              <a:t>on the IT staff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Future </a:t>
            </a:r>
            <a:r>
              <a:rPr lang="en-US" sz="2300" dirty="0" smtClean="0">
                <a:latin typeface="+mn-lt"/>
              </a:rPr>
              <a:t>upgrades provided </a:t>
            </a:r>
            <a:r>
              <a:rPr lang="en-US" sz="2300" dirty="0" smtClean="0">
                <a:latin typeface="+mn-lt"/>
              </a:rPr>
              <a:t>by the </a:t>
            </a:r>
            <a:r>
              <a:rPr lang="en-US" sz="2300" dirty="0" smtClean="0">
                <a:latin typeface="+mn-lt"/>
              </a:rPr>
              <a:t>vendor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Improvements </a:t>
            </a:r>
            <a:r>
              <a:rPr lang="en-US" sz="2300" dirty="0">
                <a:latin typeface="+mn-lt"/>
              </a:rPr>
              <a:t>and enhancements </a:t>
            </a:r>
            <a:r>
              <a:rPr lang="en-US" sz="2300" dirty="0" smtClean="0">
                <a:latin typeface="+mn-lt"/>
              </a:rPr>
              <a:t>included in a new </a:t>
            </a:r>
            <a:r>
              <a:rPr lang="en-US" sz="2300" dirty="0">
                <a:latin typeface="+mn-lt"/>
              </a:rPr>
              <a:t>version or </a:t>
            </a:r>
            <a:r>
              <a:rPr lang="en-US" sz="2300" dirty="0" smtClean="0">
                <a:latin typeface="+mn-lt"/>
              </a:rPr>
              <a:t>release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Input </a:t>
            </a:r>
            <a:r>
              <a:rPr lang="en-US" sz="2300" dirty="0" smtClean="0">
                <a:latin typeface="+mn-lt"/>
              </a:rPr>
              <a:t>from other companies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You can contact users in other companies to obtain their input and impressions</a:t>
            </a:r>
          </a:p>
        </p:txBody>
      </p:sp>
    </p:spTree>
    <p:extLst>
      <p:ext uri="{BB962C8B-B14F-4D97-AF65-F5344CB8AC3E}">
        <p14:creationId xmlns:p14="http://schemas.microsoft.com/office/powerpoint/2010/main" xmlns="" val="9802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3400" y="1563448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+mn-lt"/>
              </a:rPr>
              <a:t>Customizing a Software </a:t>
            </a:r>
            <a:r>
              <a:rPr lang="en-US" sz="2800" dirty="0" smtClean="0">
                <a:latin typeface="+mn-lt"/>
              </a:rPr>
              <a:t>Package</a:t>
            </a:r>
            <a:endParaRPr lang="en-US" sz="2800" dirty="0">
              <a:latin typeface="+mn-lt"/>
            </a:endParaRP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sz="2300" dirty="0" smtClean="0">
                <a:latin typeface="+mn-lt"/>
              </a:rPr>
              <a:t>Purchase </a:t>
            </a:r>
            <a:r>
              <a:rPr lang="en-US" sz="2300" dirty="0">
                <a:latin typeface="+mn-lt"/>
              </a:rPr>
              <a:t>a basic package that vendors will customize to suit your needs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sz="2300" dirty="0">
                <a:latin typeface="+mn-lt"/>
              </a:rPr>
              <a:t>N</a:t>
            </a:r>
            <a:r>
              <a:rPr lang="en-US" sz="2300" dirty="0" smtClean="0">
                <a:latin typeface="+mn-lt"/>
              </a:rPr>
              <a:t>egotiate </a:t>
            </a:r>
            <a:r>
              <a:rPr lang="en-US" sz="2300" dirty="0">
                <a:latin typeface="+mn-lt"/>
              </a:rPr>
              <a:t>directly with the software vendor to make enhancements to meet your needs by paying for the changes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sz="2300" dirty="0" smtClean="0">
                <a:latin typeface="+mn-lt"/>
              </a:rPr>
              <a:t>Purchase </a:t>
            </a:r>
            <a:r>
              <a:rPr lang="en-US" sz="2300" dirty="0">
                <a:latin typeface="+mn-lt"/>
              </a:rPr>
              <a:t>the package and make your own </a:t>
            </a:r>
            <a:r>
              <a:rPr lang="en-US" sz="2300" dirty="0" smtClean="0">
                <a:latin typeface="+mn-lt"/>
              </a:rPr>
              <a:t>modifications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smtClean="0">
                <a:latin typeface="+mn-lt"/>
              </a:rPr>
              <a:t>(if </a:t>
            </a:r>
            <a:r>
              <a:rPr lang="en-US" sz="2300" dirty="0">
                <a:latin typeface="+mn-lt"/>
              </a:rPr>
              <a:t>this is permissible under the terms of the software </a:t>
            </a:r>
            <a:r>
              <a:rPr lang="en-US" sz="2300" dirty="0" smtClean="0">
                <a:latin typeface="+mn-lt"/>
              </a:rPr>
              <a:t>license)</a:t>
            </a:r>
            <a:endParaRPr lang="en-US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1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Describe </a:t>
            </a:r>
            <a:r>
              <a:rPr lang="en-US" sz="2800" dirty="0"/>
              <a:t>the concept of Software as a Service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Web 2.0 and cloud computing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software acquisition alternatives</a:t>
            </a:r>
            <a:r>
              <a:rPr lang="en-US" sz="2800" dirty="0" smtClean="0"/>
              <a:t>, including </a:t>
            </a:r>
            <a:r>
              <a:rPr lang="en-US" sz="2800" dirty="0"/>
              <a:t>traditional and </a:t>
            </a:r>
            <a:r>
              <a:rPr lang="en-US" sz="2800" dirty="0" smtClean="0"/>
              <a:t>Web-based software </a:t>
            </a:r>
            <a:r>
              <a:rPr lang="en-US" sz="2800" dirty="0"/>
              <a:t>development strategies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software outsourcing options</a:t>
            </a:r>
            <a:r>
              <a:rPr lang="en-US" sz="2800" dirty="0" smtClean="0"/>
              <a:t>, including </a:t>
            </a:r>
            <a:r>
              <a:rPr lang="en-US" sz="2800" dirty="0"/>
              <a:t>offshore outsourcing and the </a:t>
            </a:r>
            <a:r>
              <a:rPr lang="en-US" sz="2800" dirty="0" smtClean="0"/>
              <a:t>role of </a:t>
            </a:r>
            <a:r>
              <a:rPr lang="en-US" sz="2800" dirty="0"/>
              <a:t>service </a:t>
            </a:r>
            <a:r>
              <a:rPr lang="en-US" sz="2800" dirty="0" smtClean="0"/>
              <a:t>providers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Creating User Applications</a:t>
            </a:r>
          </a:p>
          <a:p>
            <a:pPr lvl="1"/>
            <a:r>
              <a:rPr lang="en-US" dirty="0" smtClean="0"/>
              <a:t>User application </a:t>
            </a:r>
          </a:p>
          <a:p>
            <a:pPr lvl="2"/>
            <a:r>
              <a:rPr lang="en-US" dirty="0" smtClean="0"/>
              <a:t>Using Microsoft Office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interface </a:t>
            </a:r>
            <a:endParaRPr lang="en-US" dirty="0" smtClean="0"/>
          </a:p>
          <a:p>
            <a:pPr lvl="2"/>
            <a:r>
              <a:rPr lang="en-US" dirty="0" smtClean="0"/>
              <a:t>Screens, commands</a:t>
            </a:r>
            <a:r>
              <a:rPr lang="en-US" dirty="0"/>
              <a:t>, controls, and features that enable users to interact more effectively </a:t>
            </a:r>
            <a:r>
              <a:rPr lang="en-US" dirty="0" smtClean="0"/>
              <a:t>with the </a:t>
            </a:r>
            <a:r>
              <a:rPr lang="en-US" dirty="0"/>
              <a:t>application</a:t>
            </a:r>
            <a:endParaRPr lang="en-US" dirty="0" smtClean="0"/>
          </a:p>
          <a:p>
            <a:pPr lvl="1"/>
            <a:r>
              <a:rPr lang="en-US" dirty="0" smtClean="0"/>
              <a:t>Help desk or information center (IC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Responsible </a:t>
            </a:r>
            <a:r>
              <a:rPr lang="en-US" dirty="0"/>
              <a:t>for providing user support</a:t>
            </a:r>
            <a:endParaRPr lang="en-US" dirty="0" smtClean="0"/>
          </a:p>
          <a:p>
            <a:pPr lvl="1"/>
            <a:r>
              <a:rPr lang="en-US" dirty="0" smtClean="0"/>
              <a:t>Screen and </a:t>
            </a:r>
            <a:r>
              <a:rPr lang="en-US" dirty="0" smtClean="0"/>
              <a:t>report </a:t>
            </a:r>
            <a:r>
              <a:rPr lang="en-US" dirty="0"/>
              <a:t>generators 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users to design their own data entry forms and reports</a:t>
            </a:r>
            <a:endParaRPr lang="en-US" dirty="0" smtClean="0"/>
          </a:p>
          <a:p>
            <a:pPr lvl="1"/>
            <a:r>
              <a:rPr lang="en-US" dirty="0" smtClean="0"/>
              <a:t>Read-only properties </a:t>
            </a:r>
          </a:p>
          <a:p>
            <a:pPr lvl="2"/>
            <a:r>
              <a:rPr lang="en-US" dirty="0" smtClean="0"/>
              <a:t>Make sure that users </a:t>
            </a:r>
            <a:r>
              <a:rPr lang="en-US" dirty="0"/>
              <a:t>view, but not change, the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647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Systems Analyst’s Role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153400" cy="4767262"/>
          </a:xfrm>
        </p:spPr>
        <p:txBody>
          <a:bodyPr>
            <a:normAutofit fontScale="92500"/>
          </a:bodyPr>
          <a:lstStyle/>
          <a:p>
            <a:r>
              <a:rPr lang="en-US" dirty="0"/>
              <a:t>The decision to develop software </a:t>
            </a:r>
            <a:r>
              <a:rPr lang="en-US" dirty="0" smtClean="0"/>
              <a:t>in-house requires more participation </a:t>
            </a:r>
            <a:r>
              <a:rPr lang="en-US" dirty="0"/>
              <a:t>from the systems analyst than outsourcing or choosing a </a:t>
            </a:r>
            <a:r>
              <a:rPr lang="en-US" dirty="0" smtClean="0"/>
              <a:t>commercial package</a:t>
            </a:r>
          </a:p>
          <a:p>
            <a:r>
              <a:rPr lang="en-US" dirty="0"/>
              <a:t>E</a:t>
            </a:r>
            <a:r>
              <a:rPr lang="en-US" dirty="0" smtClean="0"/>
              <a:t>valuation </a:t>
            </a:r>
            <a:r>
              <a:rPr lang="en-US" dirty="0"/>
              <a:t>and selection of alternatives is not a simple </a:t>
            </a:r>
            <a:r>
              <a:rPr lang="en-US" dirty="0" smtClean="0"/>
              <a:t>process</a:t>
            </a:r>
          </a:p>
          <a:p>
            <a:r>
              <a:rPr lang="en-US" dirty="0"/>
              <a:t>S</a:t>
            </a:r>
            <a:r>
              <a:rPr lang="en-US" dirty="0" smtClean="0"/>
              <a:t>ystems </a:t>
            </a:r>
            <a:r>
              <a:rPr lang="en-US" dirty="0"/>
              <a:t>analysts often work as an evaluation and selection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objective </a:t>
            </a:r>
            <a:r>
              <a:rPr lang="en-US" dirty="0" smtClean="0"/>
              <a:t>is </a:t>
            </a:r>
            <a:r>
              <a:rPr lang="en-US" dirty="0"/>
              <a:t>to eliminate </a:t>
            </a:r>
            <a:r>
              <a:rPr lang="en-US" dirty="0" smtClean="0"/>
              <a:t>system alternatives </a:t>
            </a:r>
            <a:r>
              <a:rPr lang="en-US" dirty="0"/>
              <a:t>that will not meet requirements, rank the alternatives that are </a:t>
            </a:r>
            <a:r>
              <a:rPr lang="en-US" dirty="0" smtClean="0"/>
              <a:t>feasible, and </a:t>
            </a:r>
            <a:r>
              <a:rPr lang="en-US" dirty="0"/>
              <a:t>present the viable alternatives to management for a final decision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Analyzing Cost and </a:t>
            </a:r>
            <a:r>
              <a:rPr lang="en-US" dirty="0"/>
              <a:t>B</a:t>
            </a:r>
            <a:r>
              <a:rPr lang="en-US" dirty="0" smtClean="0"/>
              <a:t>enefits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153400" cy="4767262"/>
          </a:xfrm>
        </p:spPr>
        <p:txBody>
          <a:bodyPr>
            <a:normAutofit/>
          </a:bodyPr>
          <a:lstStyle/>
          <a:p>
            <a:r>
              <a:rPr lang="en-US" dirty="0"/>
              <a:t>Financial Analysis </a:t>
            </a:r>
            <a:r>
              <a:rPr lang="en-US" dirty="0" smtClean="0"/>
              <a:t>Tools </a:t>
            </a:r>
            <a:br>
              <a:rPr lang="en-US" dirty="0" smtClean="0"/>
            </a:br>
            <a:r>
              <a:rPr lang="en-US" sz="1800" dirty="0" smtClean="0"/>
              <a:t>(see Part C of the Systems Analyst’s Toolkit)</a:t>
            </a:r>
            <a:endParaRPr lang="en-US" sz="1800" dirty="0"/>
          </a:p>
          <a:p>
            <a:pPr lvl="1"/>
            <a:r>
              <a:rPr lang="en-US" dirty="0"/>
              <a:t>Payback </a:t>
            </a:r>
            <a:r>
              <a:rPr lang="en-US" dirty="0" smtClean="0"/>
              <a:t>analysis</a:t>
            </a:r>
            <a:endParaRPr lang="en-US" dirty="0" smtClean="0"/>
          </a:p>
          <a:p>
            <a:pPr lvl="2"/>
            <a:r>
              <a:rPr lang="en-US" dirty="0" smtClean="0"/>
              <a:t>Determines how long </a:t>
            </a:r>
            <a:r>
              <a:rPr lang="en-US" dirty="0"/>
              <a:t>it takes an information </a:t>
            </a:r>
            <a:r>
              <a:rPr lang="en-US" dirty="0" smtClean="0"/>
              <a:t>system to </a:t>
            </a:r>
            <a:r>
              <a:rPr lang="en-US" dirty="0"/>
              <a:t>pay for itself through </a:t>
            </a:r>
            <a:r>
              <a:rPr lang="en-US" dirty="0" smtClean="0"/>
              <a:t>reduced costs </a:t>
            </a:r>
            <a:r>
              <a:rPr lang="en-US" dirty="0"/>
              <a:t>and increased benefits</a:t>
            </a:r>
          </a:p>
          <a:p>
            <a:pPr lvl="1"/>
            <a:r>
              <a:rPr lang="en-US" dirty="0"/>
              <a:t>Return on investment (ROI</a:t>
            </a:r>
            <a:r>
              <a:rPr lang="en-US" dirty="0" smtClean="0"/>
              <a:t>)</a:t>
            </a:r>
          </a:p>
          <a:p>
            <a:pPr lvl="2"/>
            <a:r>
              <a:rPr lang="en-US" sz="2200" dirty="0" smtClean="0"/>
              <a:t>Percentage rate </a:t>
            </a:r>
            <a:r>
              <a:rPr lang="en-US" sz="2200" dirty="0"/>
              <a:t>that compares the total net </a:t>
            </a:r>
            <a:r>
              <a:rPr lang="en-US" sz="2200" dirty="0" smtClean="0"/>
              <a:t>benefits (</a:t>
            </a:r>
            <a:r>
              <a:rPr lang="en-US" sz="2200" dirty="0"/>
              <a:t>the return) received from </a:t>
            </a:r>
            <a:r>
              <a:rPr lang="en-US" sz="2200" dirty="0" smtClean="0"/>
              <a:t>a project </a:t>
            </a:r>
            <a:r>
              <a:rPr lang="en-US" sz="2200" dirty="0"/>
              <a:t>to the total </a:t>
            </a:r>
            <a:r>
              <a:rPr lang="en-US" sz="2200" dirty="0" smtClean="0"/>
              <a:t> costs </a:t>
            </a:r>
            <a:r>
              <a:rPr lang="en-US" sz="2200" dirty="0"/>
              <a:t>(the investment</a:t>
            </a:r>
            <a:r>
              <a:rPr lang="en-US" sz="2200" dirty="0" smtClean="0"/>
              <a:t>) of </a:t>
            </a:r>
            <a:r>
              <a:rPr lang="en-US" sz="2200" dirty="0"/>
              <a:t>the project</a:t>
            </a:r>
            <a:endParaRPr lang="en-US" dirty="0"/>
          </a:p>
          <a:p>
            <a:pPr lvl="1"/>
            <a:r>
              <a:rPr lang="en-US" dirty="0"/>
              <a:t>Net present value (NPV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value of the benefits minus the total value of the costs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910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Analyzing Cost and </a:t>
            </a:r>
            <a:r>
              <a:rPr lang="en-US" dirty="0" smtClean="0"/>
              <a:t>Benefits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4000" dirty="0" smtClean="0"/>
              <a:t>Cost-Benefit Analysis Checklist</a:t>
            </a:r>
          </a:p>
          <a:p>
            <a:pPr lvl="1">
              <a:buFont typeface="Wingdings" pitchFamily="2" charset="2"/>
              <a:buChar char="q"/>
            </a:pPr>
            <a:r>
              <a:rPr lang="en-US" sz="3000" dirty="0"/>
              <a:t>List each development strategy being </a:t>
            </a:r>
            <a:r>
              <a:rPr lang="en-US" sz="3000" dirty="0" smtClean="0"/>
              <a:t>considered</a:t>
            </a:r>
            <a:br>
              <a:rPr lang="en-US" sz="3000" dirty="0" smtClean="0"/>
            </a:br>
            <a:endParaRPr lang="en-US" sz="3000" dirty="0"/>
          </a:p>
          <a:p>
            <a:pPr lvl="1">
              <a:buFont typeface="Wingdings" pitchFamily="2" charset="2"/>
              <a:buChar char="q"/>
            </a:pPr>
            <a:r>
              <a:rPr lang="en-US" sz="3000" dirty="0" smtClean="0"/>
              <a:t>Identify </a:t>
            </a:r>
            <a:r>
              <a:rPr lang="en-US" sz="3000" dirty="0"/>
              <a:t>all costs and benefits for each </a:t>
            </a:r>
            <a:r>
              <a:rPr lang="en-US" sz="3000" dirty="0" smtClean="0"/>
              <a:t>alternative </a:t>
            </a:r>
            <a:r>
              <a:rPr lang="en-US" sz="1800" dirty="0" smtClean="0"/>
              <a:t>(Be </a:t>
            </a:r>
            <a:r>
              <a:rPr lang="en-US" sz="1800" dirty="0"/>
              <a:t>sure to indicate </a:t>
            </a:r>
            <a:r>
              <a:rPr lang="en-US" sz="1800" dirty="0" smtClean="0"/>
              <a:t>when costs </a:t>
            </a:r>
            <a:r>
              <a:rPr lang="en-US" sz="1800" dirty="0"/>
              <a:t>will be incurred and benefits </a:t>
            </a:r>
            <a:r>
              <a:rPr lang="en-US" sz="1800" dirty="0" smtClean="0"/>
              <a:t>realized)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sz="3000" dirty="0" smtClean="0"/>
              <a:t>Consider </a:t>
            </a:r>
            <a:r>
              <a:rPr lang="en-US" sz="3000" dirty="0"/>
              <a:t>future growth and the need for </a:t>
            </a:r>
            <a:r>
              <a:rPr lang="en-US" sz="3000" dirty="0" smtClean="0"/>
              <a:t>scalability</a:t>
            </a:r>
            <a:br>
              <a:rPr lang="en-US" sz="3000" dirty="0" smtClean="0"/>
            </a:br>
            <a:endParaRPr lang="en-US" sz="3000" dirty="0"/>
          </a:p>
          <a:p>
            <a:pPr lvl="1">
              <a:buFont typeface="Wingdings" pitchFamily="2" charset="2"/>
              <a:buChar char="q"/>
            </a:pPr>
            <a:r>
              <a:rPr lang="en-US" sz="3000" dirty="0" smtClean="0"/>
              <a:t>Include </a:t>
            </a:r>
            <a:r>
              <a:rPr lang="en-US" sz="3000" dirty="0"/>
              <a:t>support costs for hardware and </a:t>
            </a:r>
            <a:r>
              <a:rPr lang="en-US" sz="3000" dirty="0" smtClean="0"/>
              <a:t>software</a:t>
            </a:r>
            <a:br>
              <a:rPr lang="en-US" sz="3000" dirty="0" smtClean="0"/>
            </a:br>
            <a:endParaRPr lang="en-US" sz="3000" dirty="0"/>
          </a:p>
          <a:p>
            <a:pPr lvl="1">
              <a:buFont typeface="Wingdings" pitchFamily="2" charset="2"/>
              <a:buChar char="q"/>
            </a:pPr>
            <a:r>
              <a:rPr lang="en-US" sz="3000" dirty="0" smtClean="0"/>
              <a:t>Analyze </a:t>
            </a:r>
            <a:r>
              <a:rPr lang="en-US" sz="3000" dirty="0"/>
              <a:t>various software licensing options, including fixed fees and </a:t>
            </a:r>
            <a:r>
              <a:rPr lang="en-US" sz="3000" dirty="0" smtClean="0"/>
              <a:t>formulas based </a:t>
            </a:r>
            <a:r>
              <a:rPr lang="en-US" sz="3000" dirty="0"/>
              <a:t>on the number of users or </a:t>
            </a:r>
            <a:r>
              <a:rPr lang="en-US" sz="3000" dirty="0" smtClean="0"/>
              <a:t>transactions</a:t>
            </a:r>
            <a:br>
              <a:rPr lang="en-US" sz="3000" dirty="0" smtClean="0"/>
            </a:br>
            <a:endParaRPr lang="en-US" sz="3000" dirty="0"/>
          </a:p>
          <a:p>
            <a:pPr lvl="1">
              <a:buFont typeface="Wingdings" pitchFamily="2" charset="2"/>
              <a:buChar char="q"/>
            </a:pPr>
            <a:r>
              <a:rPr lang="en-US" sz="3000" dirty="0" smtClean="0"/>
              <a:t>Apply </a:t>
            </a:r>
            <a:r>
              <a:rPr lang="en-US" sz="3000" dirty="0"/>
              <a:t>the financial analysis tools to each </a:t>
            </a:r>
            <a:r>
              <a:rPr lang="en-US" sz="3000" dirty="0" smtClean="0"/>
              <a:t>alternative</a:t>
            </a:r>
            <a:br>
              <a:rPr lang="en-US" sz="3000" dirty="0" smtClean="0"/>
            </a:br>
            <a:endParaRPr lang="en-US" sz="3000" dirty="0"/>
          </a:p>
          <a:p>
            <a:pPr lvl="1">
              <a:buFont typeface="Wingdings" pitchFamily="2" charset="2"/>
              <a:buChar char="q"/>
            </a:pPr>
            <a:r>
              <a:rPr lang="en-US" sz="3000" dirty="0" smtClean="0"/>
              <a:t>Study </a:t>
            </a:r>
            <a:r>
              <a:rPr lang="en-US" sz="3000" dirty="0"/>
              <a:t>the results and prepare a report to </a:t>
            </a:r>
            <a:r>
              <a:rPr lang="en-US" sz="3000" dirty="0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5886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Software Acquisition Process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/>
              <a:t>Step 1: Evaluate the Information System Requirements</a:t>
            </a:r>
          </a:p>
          <a:p>
            <a:pPr lvl="1"/>
            <a:r>
              <a:rPr lang="en-US" dirty="0"/>
              <a:t>Identify key features</a:t>
            </a:r>
          </a:p>
          <a:p>
            <a:pPr lvl="1"/>
            <a:r>
              <a:rPr lang="en-US" dirty="0"/>
              <a:t>Consider network and </a:t>
            </a:r>
            <a:r>
              <a:rPr lang="en-US" dirty="0" smtClean="0"/>
              <a:t>Web-related </a:t>
            </a:r>
            <a:r>
              <a:rPr lang="en-US" dirty="0"/>
              <a:t>issues</a:t>
            </a:r>
          </a:p>
          <a:p>
            <a:pPr lvl="1"/>
            <a:r>
              <a:rPr lang="en-US" dirty="0"/>
              <a:t>Estimate volume and future growth</a:t>
            </a:r>
          </a:p>
          <a:p>
            <a:pPr lvl="1"/>
            <a:r>
              <a:rPr lang="en-US" dirty="0"/>
              <a:t>Specify hardware, software, or personnel constraints</a:t>
            </a:r>
          </a:p>
          <a:p>
            <a:pPr lvl="1"/>
            <a:r>
              <a:rPr lang="en-US" dirty="0"/>
              <a:t>Prepare a request for proposal or quotation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903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The Software Acquisition </a:t>
            </a:r>
            <a:r>
              <a:rPr lang="en-US" dirty="0" smtClean="0"/>
              <a:t>Process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66800" y="5166717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7-15 </a:t>
            </a:r>
            <a:r>
              <a:rPr lang="en-US" sz="1400" dirty="0"/>
              <a:t>Volume estimates for an order processing system showing current activity levels and two forecasts</a:t>
            </a:r>
            <a:r>
              <a:rPr lang="en-US" sz="1400" dirty="0" smtClean="0"/>
              <a:t>: one </a:t>
            </a:r>
            <a:r>
              <a:rPr lang="en-US" sz="1400" dirty="0"/>
              <a:t>based on the existing order processing procedures and another that assumes a new Web site is </a:t>
            </a:r>
            <a:r>
              <a:rPr lang="en-US" sz="1400" dirty="0" smtClean="0"/>
              <a:t>operational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2419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5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54369"/>
            <a:ext cx="6324600" cy="484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The Software Acquisition Process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553200" y="4542569"/>
            <a:ext cx="213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7-16 </a:t>
            </a:r>
            <a:r>
              <a:rPr lang="en-US" sz="1400" dirty="0" err="1"/>
              <a:t>Infotivity</a:t>
            </a:r>
            <a:r>
              <a:rPr lang="en-US" sz="1400" dirty="0"/>
              <a:t> Technologies offers a ready-made RFP template that allows </a:t>
            </a:r>
            <a:r>
              <a:rPr lang="en-US" sz="1400" dirty="0" smtClean="0"/>
              <a:t>a wide </a:t>
            </a:r>
            <a:r>
              <a:rPr lang="en-US" sz="1400" dirty="0"/>
              <a:t>range of </a:t>
            </a:r>
            <a:r>
              <a:rPr lang="en-US" sz="1400" dirty="0" err="1"/>
              <a:t>reponses</a:t>
            </a:r>
            <a:r>
              <a:rPr lang="en-US" sz="1400" dirty="0"/>
              <a:t> and comments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6627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The Software Acquisition Process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429000" y="5625405"/>
            <a:ext cx="5715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7-17 </a:t>
            </a:r>
            <a:r>
              <a:rPr lang="en-US" sz="1400" dirty="0"/>
              <a:t>The three vendors have the same initial ratings, but the two evaluation models produce </a:t>
            </a:r>
            <a:r>
              <a:rPr lang="en-US" sz="1400" dirty="0" smtClean="0"/>
              <a:t>different results</a:t>
            </a:r>
            <a:r>
              <a:rPr lang="en-US" sz="1400" dirty="0"/>
              <a:t>. In the </a:t>
            </a:r>
            <a:r>
              <a:rPr lang="en-US" sz="1400" dirty="0" err="1"/>
              <a:t>unweighted</a:t>
            </a:r>
            <a:r>
              <a:rPr lang="en-US" sz="1400" dirty="0"/>
              <a:t> model at the top of the figure, vendor A has the highest total points. However, </a:t>
            </a:r>
            <a:r>
              <a:rPr lang="en-US" sz="1400" dirty="0" smtClean="0"/>
              <a:t>after applying </a:t>
            </a:r>
            <a:r>
              <a:rPr lang="en-US" sz="1400" dirty="0"/>
              <a:t>weight factors, vendor C is the winner, as shown in the model at the bottom of the figure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5257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2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The Software Acquisition Process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Step 2: Identify Potential Vendors or Outsourcing Options</a:t>
            </a:r>
          </a:p>
          <a:p>
            <a:pPr lvl="1"/>
            <a:r>
              <a:rPr lang="en-US" dirty="0"/>
              <a:t>The Internet is a primary marketplace</a:t>
            </a:r>
          </a:p>
          <a:p>
            <a:pPr lvl="1"/>
            <a:r>
              <a:rPr lang="en-US" dirty="0"/>
              <a:t>Another approach is to work with a consulting firm</a:t>
            </a:r>
          </a:p>
          <a:p>
            <a:pPr lvl="1"/>
            <a:r>
              <a:rPr lang="en-US" dirty="0"/>
              <a:t>Another valuable resource is the Internet bulletin board system that contains thousands of forums, called newsgroups</a:t>
            </a:r>
          </a:p>
        </p:txBody>
      </p:sp>
    </p:spTree>
    <p:extLst>
      <p:ext uri="{BB962C8B-B14F-4D97-AF65-F5344CB8AC3E}">
        <p14:creationId xmlns:p14="http://schemas.microsoft.com/office/powerpoint/2010/main" xmlns="" val="1319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The Software Acquisition Process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Step 3: Evaluate the Alternatives</a:t>
            </a:r>
          </a:p>
          <a:p>
            <a:pPr lvl="1"/>
            <a:r>
              <a:rPr lang="en-US" dirty="0"/>
              <a:t>Existing users </a:t>
            </a:r>
            <a:r>
              <a:rPr lang="en-US" dirty="0" smtClean="0"/>
              <a:t>– 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feedback and </a:t>
            </a:r>
            <a:r>
              <a:rPr lang="en-US" dirty="0" smtClean="0"/>
              <a:t>learn about </a:t>
            </a:r>
            <a:r>
              <a:rPr lang="en-US" dirty="0"/>
              <a:t>their experiences</a:t>
            </a:r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testing – </a:t>
            </a:r>
          </a:p>
          <a:p>
            <a:pPr lvl="2"/>
            <a:r>
              <a:rPr lang="en-US" dirty="0" smtClean="0"/>
              <a:t>Is it possible for </a:t>
            </a:r>
            <a:r>
              <a:rPr lang="en-US" dirty="0"/>
              <a:t>users in your organization to try the </a:t>
            </a:r>
            <a:r>
              <a:rPr lang="en-US" dirty="0" smtClean="0"/>
              <a:t>product?</a:t>
            </a:r>
            <a:endParaRPr lang="en-US" dirty="0"/>
          </a:p>
          <a:p>
            <a:pPr lvl="1"/>
            <a:r>
              <a:rPr lang="en-US" dirty="0"/>
              <a:t>Benchmarking </a:t>
            </a:r>
            <a:r>
              <a:rPr lang="en-US" dirty="0" smtClean="0"/>
              <a:t>–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easures the </a:t>
            </a:r>
            <a:r>
              <a:rPr lang="en-US" dirty="0"/>
              <a:t>time a package takes to process a certain number of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Match </a:t>
            </a:r>
            <a:r>
              <a:rPr lang="en-US" dirty="0"/>
              <a:t>each package against the RFP features and rank the choices</a:t>
            </a:r>
          </a:p>
        </p:txBody>
      </p:sp>
    </p:spTree>
    <p:extLst>
      <p:ext uri="{BB962C8B-B14F-4D97-AF65-F5344CB8AC3E}">
        <p14:creationId xmlns:p14="http://schemas.microsoft.com/office/powerpoint/2010/main" xmlns="" val="12514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/>
              <a:t>advantages and disadvantages </a:t>
            </a:r>
            <a:r>
              <a:rPr lang="en-US" dirty="0" smtClean="0"/>
              <a:t>of in-house </a:t>
            </a:r>
            <a:r>
              <a:rPr lang="en-US" dirty="0"/>
              <a:t>software development</a:t>
            </a:r>
          </a:p>
          <a:p>
            <a:r>
              <a:rPr lang="en-US" dirty="0" smtClean="0"/>
              <a:t>Discuss </a:t>
            </a:r>
            <a:r>
              <a:rPr lang="en-US" dirty="0"/>
              <a:t>cost-benefit analysis and </a:t>
            </a:r>
            <a:r>
              <a:rPr lang="en-US" dirty="0" smtClean="0"/>
              <a:t>financial analysis </a:t>
            </a:r>
            <a:r>
              <a:rPr lang="en-US" dirty="0"/>
              <a:t>tools</a:t>
            </a:r>
          </a:p>
          <a:p>
            <a:r>
              <a:rPr lang="en-US" dirty="0" smtClean="0"/>
              <a:t>Describe </a:t>
            </a:r>
            <a:r>
              <a:rPr lang="en-US" dirty="0"/>
              <a:t>a request for proposal (RFP) and </a:t>
            </a:r>
            <a:r>
              <a:rPr lang="en-US" dirty="0" smtClean="0"/>
              <a:t>a request </a:t>
            </a:r>
            <a:r>
              <a:rPr lang="en-US" dirty="0"/>
              <a:t>for quotation (RFQ)</a:t>
            </a:r>
          </a:p>
          <a:p>
            <a:r>
              <a:rPr lang="en-US" dirty="0" smtClean="0"/>
              <a:t>Describe </a:t>
            </a:r>
            <a:r>
              <a:rPr lang="en-US" dirty="0"/>
              <a:t>the system requirements document</a:t>
            </a:r>
          </a:p>
          <a:p>
            <a:r>
              <a:rPr lang="en-US" dirty="0" smtClean="0"/>
              <a:t>Explain </a:t>
            </a:r>
            <a:r>
              <a:rPr lang="en-US" dirty="0"/>
              <a:t>the transition from systems </a:t>
            </a:r>
            <a:r>
              <a:rPr lang="en-US" dirty="0" smtClean="0"/>
              <a:t>analysis to </a:t>
            </a:r>
            <a:r>
              <a:rPr lang="en-US" dirty="0"/>
              <a:t>systems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The Software Acquisition Process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Step 4: Perform Cost-Benefit Analysis</a:t>
            </a:r>
          </a:p>
          <a:p>
            <a:pPr lvl="1"/>
            <a:r>
              <a:rPr lang="en-US" dirty="0"/>
              <a:t>Identify and calculate TCO for each option you are considering</a:t>
            </a:r>
          </a:p>
          <a:p>
            <a:pPr lvl="1"/>
            <a:r>
              <a:rPr lang="en-US" dirty="0"/>
              <a:t>When you purchase software, what you are buying is a software license</a:t>
            </a:r>
          </a:p>
          <a:p>
            <a:pPr lvl="1"/>
            <a:r>
              <a:rPr lang="en-US" dirty="0"/>
              <a:t>If you purchase a software package, consider a supplemental maintenance agreement</a:t>
            </a:r>
          </a:p>
        </p:txBody>
      </p:sp>
    </p:spTree>
    <p:extLst>
      <p:ext uri="{BB962C8B-B14F-4D97-AF65-F5344CB8AC3E}">
        <p14:creationId xmlns:p14="http://schemas.microsoft.com/office/powerpoint/2010/main" xmlns="" val="8643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The Software Acquisition Process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Step 5: Prepare a Recommendation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and </a:t>
            </a:r>
            <a:r>
              <a:rPr lang="en-US" dirty="0" smtClean="0"/>
              <a:t>describe alternatives</a:t>
            </a:r>
            <a:r>
              <a:rPr lang="en-US" dirty="0"/>
              <a:t>, together </a:t>
            </a:r>
            <a:r>
              <a:rPr lang="en-US" dirty="0" smtClean="0"/>
              <a:t>with the</a:t>
            </a:r>
          </a:p>
          <a:p>
            <a:pPr lvl="2"/>
            <a:r>
              <a:rPr lang="en-US" dirty="0" smtClean="0"/>
              <a:t>Costs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enefits</a:t>
            </a:r>
          </a:p>
          <a:p>
            <a:pPr lvl="2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Disadvantages </a:t>
            </a:r>
            <a:r>
              <a:rPr lang="en-US" dirty="0"/>
              <a:t>of each option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a formal system requirements document and deliver a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181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The Software Acquisition Process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Step 6: Implement the Solution</a:t>
            </a:r>
          </a:p>
          <a:p>
            <a:pPr lvl="1"/>
            <a:r>
              <a:rPr lang="en-US" dirty="0"/>
              <a:t>Implementation tasks will depend on the solution selected</a:t>
            </a:r>
          </a:p>
          <a:p>
            <a:pPr lvl="1"/>
            <a:r>
              <a:rPr lang="en-US" dirty="0"/>
              <a:t>Before the new software becomes operational, you must complete all implementation steps, including loading, configuring, and testing the software; training users; and converting data files to the new system’s format</a:t>
            </a:r>
          </a:p>
        </p:txBody>
      </p:sp>
    </p:spTree>
    <p:extLst>
      <p:ext uri="{BB962C8B-B14F-4D97-AF65-F5344CB8AC3E}">
        <p14:creationId xmlns:p14="http://schemas.microsoft.com/office/powerpoint/2010/main" xmlns="" val="42250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Completion of Systems Analysis Tasks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r>
              <a:rPr lang="en-US" sz="2800" dirty="0"/>
              <a:t>System Requirements Document</a:t>
            </a:r>
          </a:p>
          <a:p>
            <a:pPr lvl="1"/>
            <a:r>
              <a:rPr lang="en-US" dirty="0" smtClean="0"/>
              <a:t>Also called a software </a:t>
            </a:r>
            <a:r>
              <a:rPr lang="en-US" dirty="0"/>
              <a:t>requirements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the requirements for the new system, describes the alternatives that were considered, and makes a specific recommendation to management</a:t>
            </a:r>
          </a:p>
          <a:p>
            <a:pPr lvl="1"/>
            <a:r>
              <a:rPr lang="en-US" dirty="0"/>
              <a:t>Like a contract</a:t>
            </a:r>
          </a:p>
          <a:p>
            <a:pPr lvl="1"/>
            <a:r>
              <a:rPr lang="en-US" dirty="0"/>
              <a:t>Format and organize it so it is easy to read and use</a:t>
            </a:r>
          </a:p>
          <a:p>
            <a:pPr eaLnBrk="1" hangingPunct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02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Completion of Systems Analysis </a:t>
            </a:r>
            <a:r>
              <a:rPr lang="en-US" dirty="0" smtClean="0"/>
              <a:t>Tasks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Presentation to </a:t>
            </a: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sz="1400" dirty="0" smtClean="0"/>
              <a:t>(review </a:t>
            </a:r>
            <a:r>
              <a:rPr lang="en-US" sz="1400" dirty="0"/>
              <a:t>the suggestions in Part </a:t>
            </a:r>
            <a:r>
              <a:rPr lang="en-US" sz="1400" dirty="0" smtClean="0"/>
              <a:t>A of </a:t>
            </a:r>
            <a:r>
              <a:rPr lang="en-US" sz="1400" dirty="0"/>
              <a:t>the Systems Analyst’s </a:t>
            </a:r>
            <a:r>
              <a:rPr lang="en-US" sz="1400" dirty="0" smtClean="0"/>
              <a:t>Toolkit)</a:t>
            </a:r>
            <a:endParaRPr lang="en-US" sz="1400" dirty="0"/>
          </a:p>
          <a:p>
            <a:pPr lvl="1"/>
            <a:r>
              <a:rPr lang="en-US" dirty="0"/>
              <a:t>Summarize the primary viable alternatives</a:t>
            </a:r>
          </a:p>
          <a:p>
            <a:pPr lvl="1"/>
            <a:r>
              <a:rPr lang="en-US" dirty="0"/>
              <a:t>Explain why the evaluation and selection team chose the recommended alternative</a:t>
            </a:r>
          </a:p>
          <a:p>
            <a:pPr lvl="1"/>
            <a:r>
              <a:rPr lang="en-US" dirty="0"/>
              <a:t>Allow time for discussion and for questions and answers</a:t>
            </a:r>
          </a:p>
          <a:p>
            <a:pPr lvl="1"/>
            <a:r>
              <a:rPr lang="en-US" dirty="0"/>
              <a:t>Obtain a final decision from management or agree on a timetable for the next step in the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1849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Completion of Systems Analysis </a:t>
            </a:r>
            <a:r>
              <a:rPr lang="en-US" dirty="0" smtClean="0"/>
              <a:t>Tasks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Presentation to Management</a:t>
            </a:r>
          </a:p>
          <a:p>
            <a:pPr lvl="1"/>
            <a:r>
              <a:rPr lang="en-US" dirty="0"/>
              <a:t>Depending on their decision, your next task as a systems analyst will be one of the following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dirty="0"/>
              <a:t>Implement an outsourcing alternative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dirty="0"/>
              <a:t>Develop an in-house system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dirty="0"/>
              <a:t>Purchase or customize a software package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dirty="0"/>
              <a:t>Perform additional systems analysis work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dirty="0"/>
              <a:t>Stop all further work</a:t>
            </a:r>
          </a:p>
        </p:txBody>
      </p:sp>
    </p:spTree>
    <p:extLst>
      <p:ext uri="{BB962C8B-B14F-4D97-AF65-F5344CB8AC3E}">
        <p14:creationId xmlns:p14="http://schemas.microsoft.com/office/powerpoint/2010/main" xmlns="" val="33589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Transition to Systems Design</a:t>
            </a:r>
            <a:endParaRPr lang="en-US" dirty="0" smtClean="0"/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Preparing for Systems Design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Systems design requires accurate documentation. Must provide detailed specifications for output, input, data, processes</a:t>
            </a:r>
          </a:p>
          <a:p>
            <a:pPr>
              <a:buFont typeface="Arial" pitchFamily="34" charset="0"/>
              <a:buChar char="–"/>
              <a:defRPr/>
            </a:pPr>
            <a:r>
              <a:rPr lang="en-US" dirty="0"/>
              <a:t>Logical and Physical Design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Logical defines </a:t>
            </a:r>
            <a:r>
              <a:rPr lang="en-US" i="1" dirty="0"/>
              <a:t>what </a:t>
            </a:r>
            <a:r>
              <a:rPr lang="en-US" dirty="0"/>
              <a:t>must take place, not </a:t>
            </a:r>
            <a:r>
              <a:rPr lang="en-US" i="1" dirty="0"/>
              <a:t>how </a:t>
            </a:r>
            <a:r>
              <a:rPr lang="en-US" dirty="0"/>
              <a:t>it will be accomplished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The physical design like a set of blueprints for the actual construction of a building</a:t>
            </a:r>
          </a:p>
          <a:p>
            <a:pPr eaLnBrk="1" hangingPunct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40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A new trend views </a:t>
            </a:r>
            <a:r>
              <a:rPr lang="en-US" dirty="0"/>
              <a:t>Software as a Service (</a:t>
            </a:r>
            <a:r>
              <a:rPr lang="en-US" dirty="0" err="1"/>
              <a:t>SaaS</a:t>
            </a:r>
            <a:r>
              <a:rPr lang="en-US" dirty="0"/>
              <a:t>), rather than a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Traditional </a:t>
            </a:r>
            <a:r>
              <a:rPr lang="en-US" dirty="0"/>
              <a:t>systems </a:t>
            </a:r>
            <a:endParaRPr lang="en-US" dirty="0" smtClean="0"/>
          </a:p>
          <a:p>
            <a:pPr lvl="1"/>
            <a:r>
              <a:rPr lang="en-US" dirty="0" smtClean="0"/>
              <a:t>must </a:t>
            </a:r>
            <a:r>
              <a:rPr lang="en-US" dirty="0"/>
              <a:t>function in various hardware and software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compatible with legacy </a:t>
            </a:r>
            <a:r>
              <a:rPr lang="en-US" dirty="0" smtClean="0"/>
              <a:t>systems </a:t>
            </a:r>
          </a:p>
          <a:p>
            <a:pPr lvl="1"/>
            <a:r>
              <a:rPr lang="en-US" dirty="0" smtClean="0"/>
              <a:t>operate </a:t>
            </a:r>
            <a:r>
              <a:rPr lang="en-US" dirty="0"/>
              <a:t>within the constraints </a:t>
            </a:r>
            <a:r>
              <a:rPr lang="en-US" dirty="0" smtClean="0"/>
              <a:t>of company </a:t>
            </a:r>
            <a:r>
              <a:rPr lang="en-US" dirty="0"/>
              <a:t>networks and desktop computing </a:t>
            </a:r>
            <a:r>
              <a:rPr lang="en-US" dirty="0" smtClean="0"/>
              <a:t>capability</a:t>
            </a:r>
          </a:p>
          <a:p>
            <a:r>
              <a:rPr lang="en-US" dirty="0" smtClean="0"/>
              <a:t>Web 2.0 </a:t>
            </a:r>
            <a:r>
              <a:rPr lang="en-US" dirty="0"/>
              <a:t>is fueling the expansion </a:t>
            </a:r>
            <a:r>
              <a:rPr lang="en-US" dirty="0" smtClean="0"/>
              <a:t>of information sharing</a:t>
            </a:r>
            <a:r>
              <a:rPr lang="en-US" dirty="0"/>
              <a:t>, user collaboration, and social-networking applications such </a:t>
            </a:r>
            <a:r>
              <a:rPr lang="en-US" dirty="0" smtClean="0"/>
              <a:t>as Twitter</a:t>
            </a:r>
            <a:r>
              <a:rPr lang="en-US" dirty="0"/>
              <a:t>, LinkedIn, and Facebook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Companies create in-house systems</a:t>
            </a:r>
          </a:p>
          <a:p>
            <a:r>
              <a:rPr lang="en-US" dirty="0" smtClean="0"/>
              <a:t>Commercial software packages </a:t>
            </a:r>
            <a:r>
              <a:rPr lang="en-US" dirty="0"/>
              <a:t>can be an attractive </a:t>
            </a:r>
            <a:r>
              <a:rPr lang="en-US" dirty="0" smtClean="0"/>
              <a:t>alternative 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/>
              <a:t>costs less, </a:t>
            </a:r>
            <a:r>
              <a:rPr lang="en-US" dirty="0" smtClean="0"/>
              <a:t>takes less </a:t>
            </a:r>
            <a:r>
              <a:rPr lang="en-US" dirty="0"/>
              <a:t>time to implement, has a proven track record, and is upgraded </a:t>
            </a:r>
            <a:r>
              <a:rPr lang="en-US" dirty="0" smtClean="0"/>
              <a:t>frequently</a:t>
            </a:r>
          </a:p>
          <a:p>
            <a:r>
              <a:rPr lang="en-US" dirty="0"/>
              <a:t>The systems analyst’s role in the software development process depends on </a:t>
            </a:r>
            <a:r>
              <a:rPr lang="en-US" dirty="0" smtClean="0"/>
              <a:t>the specific </a:t>
            </a:r>
            <a:r>
              <a:rPr lang="en-US" dirty="0"/>
              <a:t>development strategy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The most important factor in choosing a development strategy is total cost </a:t>
            </a:r>
            <a:r>
              <a:rPr lang="en-US" dirty="0" smtClean="0"/>
              <a:t>of ownership </a:t>
            </a:r>
            <a:r>
              <a:rPr lang="en-US" dirty="0"/>
              <a:t>(TCO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Financial </a:t>
            </a:r>
            <a:r>
              <a:rPr lang="en-US" dirty="0"/>
              <a:t>analysis tools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ayback analysis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on investment (ROI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/>
              <a:t>present value (</a:t>
            </a:r>
            <a:r>
              <a:rPr lang="en-US" dirty="0" smtClean="0"/>
              <a:t>NPV)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5934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Development Strategies 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few years ago</a:t>
            </a:r>
          </a:p>
          <a:p>
            <a:pPr lvl="1"/>
            <a:r>
              <a:rPr lang="en-US" sz="2400" dirty="0" smtClean="0"/>
              <a:t>Companies </a:t>
            </a:r>
            <a:r>
              <a:rPr lang="en-US" sz="2400" dirty="0"/>
              <a:t>either </a:t>
            </a:r>
            <a:r>
              <a:rPr lang="en-US" sz="2400" dirty="0" smtClean="0"/>
              <a:t>developed </a:t>
            </a:r>
            <a:r>
              <a:rPr lang="en-US" sz="2400" dirty="0"/>
              <a:t>software </a:t>
            </a:r>
            <a:r>
              <a:rPr lang="en-US" sz="2400" dirty="0" smtClean="0"/>
              <a:t>in-house or purchased </a:t>
            </a:r>
            <a:r>
              <a:rPr lang="en-US" sz="2400" dirty="0" smtClean="0"/>
              <a:t>a software </a:t>
            </a:r>
            <a:r>
              <a:rPr lang="en-US" sz="2400" dirty="0"/>
              <a:t>package </a:t>
            </a:r>
            <a:endParaRPr lang="en-US" sz="2400" dirty="0" smtClean="0"/>
          </a:p>
          <a:p>
            <a:pPr lvl="1"/>
            <a:r>
              <a:rPr lang="en-US" sz="2400" dirty="0" smtClean="0"/>
              <a:t>Hired </a:t>
            </a:r>
            <a:r>
              <a:rPr lang="en-US" sz="2400" dirty="0"/>
              <a:t>consultants </a:t>
            </a:r>
            <a:r>
              <a:rPr lang="en-US" sz="2400" dirty="0" smtClean="0"/>
              <a:t>to </a:t>
            </a:r>
            <a:r>
              <a:rPr lang="en-US" sz="2400" dirty="0"/>
              <a:t>perform the </a:t>
            </a:r>
            <a:r>
              <a:rPr lang="en-US" sz="2400" dirty="0" smtClean="0"/>
              <a:t>work</a:t>
            </a:r>
          </a:p>
          <a:p>
            <a:r>
              <a:rPr lang="en-US" sz="2800" dirty="0" smtClean="0"/>
              <a:t>Today</a:t>
            </a:r>
            <a:r>
              <a:rPr lang="en-US" sz="2800" dirty="0"/>
              <a:t>, a company has many more </a:t>
            </a:r>
            <a:r>
              <a:rPr lang="en-US" sz="2800" dirty="0" smtClean="0"/>
              <a:t>choices:</a:t>
            </a:r>
          </a:p>
          <a:p>
            <a:pPr lvl="1"/>
            <a:r>
              <a:rPr lang="en-US" sz="2400" dirty="0" smtClean="0"/>
              <a:t>Application </a:t>
            </a:r>
            <a:r>
              <a:rPr lang="en-US" sz="2400" dirty="0"/>
              <a:t>service </a:t>
            </a:r>
            <a:r>
              <a:rPr lang="en-US" sz="2400" dirty="0" smtClean="0"/>
              <a:t>providers</a:t>
            </a:r>
          </a:p>
          <a:p>
            <a:pPr lvl="1"/>
            <a:r>
              <a:rPr lang="en-US" sz="2400" dirty="0" smtClean="0"/>
              <a:t>Web-hosted </a:t>
            </a:r>
            <a:r>
              <a:rPr lang="en-US" sz="2400" dirty="0"/>
              <a:t>software </a:t>
            </a:r>
            <a:r>
              <a:rPr lang="en-US" sz="2400" dirty="0" smtClean="0"/>
              <a:t>options</a:t>
            </a:r>
          </a:p>
          <a:p>
            <a:pPr lvl="1"/>
            <a:r>
              <a:rPr lang="en-US" sz="2400" dirty="0" smtClean="0"/>
              <a:t>Firms that offer enterprise-wide </a:t>
            </a:r>
            <a:r>
              <a:rPr lang="en-US" sz="2400" dirty="0"/>
              <a:t>software </a:t>
            </a:r>
            <a:r>
              <a:rPr lang="en-US" sz="2400" dirty="0" smtClean="0"/>
              <a:t>solutions</a:t>
            </a:r>
          </a:p>
          <a:p>
            <a:r>
              <a:rPr lang="en-US" sz="2800" dirty="0" smtClean="0"/>
              <a:t>Companies must deal with the </a:t>
            </a:r>
            <a:r>
              <a:rPr lang="en-US" sz="2800" dirty="0"/>
              <a:t>impact of the Internet, software </a:t>
            </a:r>
            <a:r>
              <a:rPr lang="en-US" sz="2800" dirty="0" smtClean="0"/>
              <a:t>outsourcing options</a:t>
            </a:r>
            <a:r>
              <a:rPr lang="en-US" sz="2800" dirty="0"/>
              <a:t>, and in-house software development </a:t>
            </a:r>
            <a:r>
              <a:rPr lang="en-US" sz="2800" dirty="0" smtClean="0"/>
              <a:t>alternatives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800" dirty="0" smtClean="0"/>
              <a:t>Acquiring </a:t>
            </a:r>
            <a:r>
              <a:rPr lang="en-US" sz="2800" dirty="0"/>
              <a:t>software involves a series of </a:t>
            </a:r>
            <a:r>
              <a:rPr lang="en-US" sz="2800" dirty="0" smtClean="0"/>
              <a:t>steps: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 </a:t>
            </a:r>
            <a:r>
              <a:rPr lang="en-US" dirty="0"/>
              <a:t>the </a:t>
            </a:r>
            <a:r>
              <a:rPr lang="en-US" dirty="0" smtClean="0"/>
              <a:t>system requirements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network and Web-related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potential </a:t>
            </a:r>
            <a:r>
              <a:rPr lang="en-US" dirty="0" smtClean="0"/>
              <a:t>software vendors </a:t>
            </a:r>
            <a:r>
              <a:rPr lang="en-US" dirty="0"/>
              <a:t>or outsourcing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the </a:t>
            </a:r>
            <a:r>
              <a:rPr lang="en-US" dirty="0" smtClean="0"/>
              <a:t>alternatives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cost-benefit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Prepare </a:t>
            </a:r>
            <a:r>
              <a:rPr lang="en-US" dirty="0"/>
              <a:t>a </a:t>
            </a:r>
            <a:r>
              <a:rPr lang="en-US" dirty="0" smtClean="0"/>
              <a:t>recommendation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 </a:t>
            </a:r>
            <a:r>
              <a:rPr lang="en-US" dirty="0"/>
              <a:t>the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20570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800" dirty="0"/>
              <a:t>The system requirements document is the deliverable, or end product, of the </a:t>
            </a:r>
            <a:r>
              <a:rPr lang="en-US" sz="2800" dirty="0" smtClean="0"/>
              <a:t>systems analysis </a:t>
            </a:r>
            <a:r>
              <a:rPr lang="en-US" sz="2800" dirty="0"/>
              <a:t>phase. </a:t>
            </a:r>
            <a:endParaRPr lang="en-US" sz="2800" dirty="0" smtClean="0"/>
          </a:p>
          <a:p>
            <a:pPr lvl="1"/>
            <a:r>
              <a:rPr lang="en-US" sz="2400" dirty="0"/>
              <a:t>Details all system requirements and constraints</a:t>
            </a:r>
          </a:p>
          <a:p>
            <a:pPr lvl="1"/>
            <a:r>
              <a:rPr lang="en-US" sz="2400" dirty="0" smtClean="0"/>
              <a:t>Recommends </a:t>
            </a:r>
            <a:r>
              <a:rPr lang="en-US" sz="2400" dirty="0"/>
              <a:t>the best solution, </a:t>
            </a:r>
          </a:p>
          <a:p>
            <a:pPr lvl="1"/>
            <a:r>
              <a:rPr lang="en-US" sz="2400" dirty="0" smtClean="0"/>
              <a:t>Provides </a:t>
            </a:r>
            <a:r>
              <a:rPr lang="en-US" sz="2400" dirty="0"/>
              <a:t>cost and time estimates for future development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28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Development Strategies </a:t>
            </a:r>
            <a:r>
              <a:rPr lang="en-US" dirty="0" smtClean="0"/>
              <a:t>Overview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839200" cy="4483291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The Impact of the Internet</a:t>
            </a:r>
            <a:endParaRPr lang="en-US" sz="2800" dirty="0"/>
          </a:p>
          <a:p>
            <a:pPr lvl="1"/>
            <a:r>
              <a:rPr lang="en-US" dirty="0"/>
              <a:t>Software as a Service</a:t>
            </a:r>
          </a:p>
          <a:p>
            <a:pPr lvl="2"/>
            <a:r>
              <a:rPr lang="en-US" dirty="0"/>
              <a:t>Software as a Service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SaaS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Prediction  by Gartner, Inc.:</a:t>
            </a:r>
          </a:p>
          <a:p>
            <a:pPr lvl="3"/>
            <a:r>
              <a:rPr lang="en-US" dirty="0" smtClean="0"/>
              <a:t>Worldwide </a:t>
            </a:r>
            <a:r>
              <a:rPr lang="en-US" dirty="0" err="1"/>
              <a:t>SaaS</a:t>
            </a:r>
            <a:r>
              <a:rPr lang="en-US" dirty="0"/>
              <a:t> </a:t>
            </a:r>
            <a:r>
              <a:rPr lang="en-US" dirty="0" smtClean="0"/>
              <a:t>revenue</a:t>
            </a:r>
            <a:br>
              <a:rPr lang="en-US" dirty="0" smtClean="0"/>
            </a:br>
            <a:r>
              <a:rPr lang="en-US" dirty="0" smtClean="0"/>
              <a:t>will </a:t>
            </a:r>
            <a:r>
              <a:rPr lang="en-US" dirty="0"/>
              <a:t>reach $14.5 billion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2012, which is a </a:t>
            </a:r>
            <a:r>
              <a:rPr lang="en-US" dirty="0" smtClean="0"/>
              <a:t>17.9 </a:t>
            </a:r>
            <a:br>
              <a:rPr lang="en-US" dirty="0" smtClean="0"/>
            </a:br>
            <a:r>
              <a:rPr lang="en-US" dirty="0" smtClean="0"/>
              <a:t>percent </a:t>
            </a:r>
            <a:r>
              <a:rPr lang="en-US" dirty="0"/>
              <a:t>increase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2011</a:t>
            </a:r>
            <a:r>
              <a:rPr lang="en-US" dirty="0"/>
              <a:t>, and that by 2015,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revenue will grow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$22.1 billion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45682"/>
            <a:ext cx="4502441" cy="275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4850221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7-2 </a:t>
            </a:r>
            <a:r>
              <a:rPr lang="en-US" sz="1400" dirty="0"/>
              <a:t>Accenture stresses the main benefits of </a:t>
            </a:r>
            <a:r>
              <a:rPr lang="en-US" sz="1400" dirty="0" err="1"/>
              <a:t>SaaS</a:t>
            </a:r>
            <a:r>
              <a:rPr lang="en-US" sz="1400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Development Strategies </a:t>
            </a:r>
            <a:r>
              <a:rPr lang="en-US" dirty="0" smtClean="0"/>
              <a:t>Overview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152401" y="1295400"/>
            <a:ext cx="8763000" cy="4800600"/>
          </a:xfrm>
        </p:spPr>
        <p:txBody>
          <a:bodyPr rtlCol="0">
            <a:normAutofit fontScale="92500" lnSpcReduction="20000"/>
          </a:bodyPr>
          <a:lstStyle/>
          <a:p>
            <a:r>
              <a:rPr lang="en-US" sz="2800" dirty="0" smtClean="0"/>
              <a:t>Traditional vs. Web-Based Systems Development</a:t>
            </a:r>
            <a:endParaRPr lang="en-US" sz="2800" dirty="0"/>
          </a:p>
          <a:p>
            <a:pPr lvl="1"/>
            <a:r>
              <a:rPr lang="en-US" dirty="0"/>
              <a:t>Traditional </a:t>
            </a:r>
            <a:r>
              <a:rPr lang="en-US" dirty="0" smtClean="0"/>
              <a:t>Development</a:t>
            </a:r>
            <a:endParaRPr lang="en-US" dirty="0"/>
          </a:p>
          <a:p>
            <a:pPr lvl="2"/>
            <a:r>
              <a:rPr lang="en-US" sz="2200" dirty="0"/>
              <a:t>System design is influenced by compatibility issues</a:t>
            </a:r>
          </a:p>
          <a:p>
            <a:pPr lvl="2"/>
            <a:r>
              <a:rPr lang="en-US" sz="2200" dirty="0"/>
              <a:t>Systems are designed to run on local and wide-area networks</a:t>
            </a:r>
          </a:p>
          <a:p>
            <a:pPr lvl="2"/>
            <a:r>
              <a:rPr lang="en-US" sz="2200" dirty="0"/>
              <a:t>Systems often utilize Internet links and </a:t>
            </a:r>
            <a:r>
              <a:rPr lang="en-US" sz="2200" dirty="0" smtClean="0"/>
              <a:t>resources </a:t>
            </a:r>
            <a:endParaRPr lang="en-US" sz="2200" dirty="0" smtClean="0"/>
          </a:p>
          <a:p>
            <a:pPr lvl="3"/>
            <a:r>
              <a:rPr lang="en-US" sz="2000" dirty="0" smtClean="0"/>
              <a:t>Web-based </a:t>
            </a:r>
            <a:r>
              <a:rPr lang="en-US" sz="2000" dirty="0"/>
              <a:t>features are treated as enhancements rather than core elements of the design</a:t>
            </a:r>
          </a:p>
          <a:p>
            <a:pPr lvl="2"/>
            <a:r>
              <a:rPr lang="en-US" sz="2200" dirty="0"/>
              <a:t>Development typically follows one of three main paths: </a:t>
            </a:r>
            <a:endParaRPr lang="en-US" sz="2200" dirty="0" smtClean="0"/>
          </a:p>
          <a:p>
            <a:pPr lvl="3"/>
            <a:r>
              <a:rPr lang="en-US" sz="2000" dirty="0"/>
              <a:t>I</a:t>
            </a:r>
            <a:r>
              <a:rPr lang="en-US" sz="2000" dirty="0" smtClean="0"/>
              <a:t>n-house development</a:t>
            </a:r>
          </a:p>
          <a:p>
            <a:pPr lvl="3"/>
            <a:r>
              <a:rPr lang="en-US" dirty="0" smtClean="0"/>
              <a:t>Purchase </a:t>
            </a:r>
            <a:r>
              <a:rPr lang="en-US" dirty="0"/>
              <a:t>of a software package with possible </a:t>
            </a:r>
            <a:r>
              <a:rPr lang="en-US" dirty="0" smtClean="0"/>
              <a:t>modification</a:t>
            </a:r>
          </a:p>
          <a:p>
            <a:pPr lvl="3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of </a:t>
            </a:r>
            <a:r>
              <a:rPr lang="en-US" dirty="0" smtClean="0"/>
              <a:t>outside consultants</a:t>
            </a:r>
            <a:endParaRPr lang="en-US" dirty="0"/>
          </a:p>
          <a:p>
            <a:pPr lvl="2"/>
            <a:r>
              <a:rPr lang="en-US" sz="2200" dirty="0" smtClean="0"/>
              <a:t>Scalability affected </a:t>
            </a:r>
            <a:r>
              <a:rPr lang="en-US" sz="2200" dirty="0"/>
              <a:t>by network limitations and </a:t>
            </a:r>
            <a:r>
              <a:rPr lang="en-US" sz="2200" dirty="0" smtClean="0"/>
              <a:t>constraints</a:t>
            </a:r>
            <a:endParaRPr lang="en-US" sz="2200" dirty="0"/>
          </a:p>
          <a:p>
            <a:pPr lvl="2"/>
            <a:r>
              <a:rPr lang="en-US" sz="2200" dirty="0" smtClean="0"/>
              <a:t>Many </a:t>
            </a:r>
            <a:r>
              <a:rPr lang="en-US" sz="2200" dirty="0"/>
              <a:t>applications require substantial desktop computing power and </a:t>
            </a:r>
            <a:r>
              <a:rPr lang="en-US" sz="2200" dirty="0" smtClean="0"/>
              <a:t>resources</a:t>
            </a:r>
            <a:endParaRPr lang="en-US" sz="2200" dirty="0"/>
          </a:p>
          <a:p>
            <a:pPr lvl="2"/>
            <a:r>
              <a:rPr lang="en-US" sz="2200" dirty="0" smtClean="0"/>
              <a:t>Security </a:t>
            </a:r>
            <a:r>
              <a:rPr lang="en-US" sz="2200" dirty="0"/>
              <a:t>issues usually </a:t>
            </a:r>
            <a:r>
              <a:rPr lang="en-US" sz="2200" dirty="0" smtClean="0"/>
              <a:t>less </a:t>
            </a:r>
            <a:r>
              <a:rPr lang="en-US" sz="2200" dirty="0"/>
              <a:t>complex than </a:t>
            </a:r>
            <a:r>
              <a:rPr lang="en-US" sz="2200" dirty="0" smtClean="0"/>
              <a:t>Web-based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6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Development Strategies </a:t>
            </a:r>
            <a:r>
              <a:rPr lang="en-US" dirty="0" smtClean="0"/>
              <a:t>Overview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152401" y="1219200"/>
            <a:ext cx="8763000" cy="5105400"/>
          </a:xfrm>
        </p:spPr>
        <p:txBody>
          <a:bodyPr rtlCol="0">
            <a:normAutofit fontScale="92500" lnSpcReduction="10000"/>
          </a:bodyPr>
          <a:lstStyle/>
          <a:p>
            <a:r>
              <a:rPr lang="en-US" sz="2800" dirty="0" smtClean="0"/>
              <a:t>Traditional vs. Web-Based Systems Development</a:t>
            </a:r>
            <a:endParaRPr lang="en-US" sz="2800" dirty="0"/>
          </a:p>
          <a:p>
            <a:pPr lvl="1"/>
            <a:r>
              <a:rPr lang="en-US" dirty="0" smtClean="0"/>
              <a:t>Web-Based Development</a:t>
            </a:r>
            <a:endParaRPr lang="en-US" dirty="0"/>
          </a:p>
          <a:p>
            <a:pPr lvl="2"/>
            <a:r>
              <a:rPr lang="en-US" sz="2200" dirty="0" smtClean="0"/>
              <a:t>Systems </a:t>
            </a:r>
            <a:r>
              <a:rPr lang="en-US" sz="2200" dirty="0"/>
              <a:t>are developed and delivered in an Internet-based framework such </a:t>
            </a:r>
            <a:r>
              <a:rPr lang="en-US" sz="2200" dirty="0" smtClean="0"/>
              <a:t>as .NET </a:t>
            </a:r>
            <a:r>
              <a:rPr lang="en-US" sz="2200" dirty="0"/>
              <a:t>or </a:t>
            </a:r>
            <a:r>
              <a:rPr lang="en-US" sz="2200" dirty="0" err="1" smtClean="0"/>
              <a:t>WebSphere</a:t>
            </a:r>
            <a:endParaRPr lang="en-US" sz="2200" dirty="0"/>
          </a:p>
          <a:p>
            <a:pPr lvl="2"/>
            <a:r>
              <a:rPr lang="en-US" sz="2200" dirty="0" smtClean="0"/>
              <a:t>Treats the </a:t>
            </a:r>
            <a:r>
              <a:rPr lang="en-US" sz="2200" dirty="0"/>
              <a:t>Web as the platform, rather than just </a:t>
            </a:r>
            <a:r>
              <a:rPr lang="en-US" sz="2200" dirty="0" smtClean="0"/>
              <a:t>a communication channel</a:t>
            </a:r>
            <a:endParaRPr lang="en-US" sz="2200" dirty="0"/>
          </a:p>
          <a:p>
            <a:pPr lvl="2"/>
            <a:r>
              <a:rPr lang="en-US" sz="2200" dirty="0" smtClean="0"/>
              <a:t>Easily </a:t>
            </a:r>
            <a:r>
              <a:rPr lang="en-US" sz="2200" dirty="0"/>
              <a:t>scalable, and can run on multiple </a:t>
            </a:r>
            <a:r>
              <a:rPr lang="en-US" sz="2200" dirty="0" smtClean="0"/>
              <a:t>hardware environments</a:t>
            </a:r>
            <a:endParaRPr lang="en-US" sz="2200" dirty="0"/>
          </a:p>
          <a:p>
            <a:pPr lvl="2"/>
            <a:r>
              <a:rPr lang="en-US" sz="2200" dirty="0" smtClean="0"/>
              <a:t>Used for </a:t>
            </a:r>
            <a:r>
              <a:rPr lang="en-US" sz="2200" dirty="0"/>
              <a:t>customer relationship management, </a:t>
            </a:r>
            <a:r>
              <a:rPr lang="en-US" sz="2200" dirty="0" smtClean="0"/>
              <a:t>order processing, and </a:t>
            </a:r>
            <a:r>
              <a:rPr lang="en-US" sz="2200" dirty="0"/>
              <a:t>materials </a:t>
            </a:r>
            <a:r>
              <a:rPr lang="en-US" sz="2200" dirty="0" smtClean="0"/>
              <a:t>management</a:t>
            </a:r>
            <a:endParaRPr lang="en-US" sz="2200" dirty="0"/>
          </a:p>
          <a:p>
            <a:pPr lvl="2"/>
            <a:r>
              <a:rPr lang="en-US" sz="2200" dirty="0" smtClean="0"/>
              <a:t>Treats </a:t>
            </a:r>
            <a:r>
              <a:rPr lang="en-US" sz="2200" dirty="0"/>
              <a:t>the software application as a service that is </a:t>
            </a:r>
            <a:r>
              <a:rPr lang="en-US" sz="2200" dirty="0" smtClean="0"/>
              <a:t>less dependent </a:t>
            </a:r>
            <a:r>
              <a:rPr lang="en-US" sz="2200" dirty="0"/>
              <a:t>on desktop computing power and </a:t>
            </a:r>
            <a:r>
              <a:rPr lang="en-US" sz="2200" dirty="0" smtClean="0"/>
              <a:t>resources</a:t>
            </a:r>
            <a:endParaRPr lang="en-US" sz="2200" dirty="0"/>
          </a:p>
          <a:p>
            <a:pPr lvl="2"/>
            <a:r>
              <a:rPr lang="en-US" sz="2200" dirty="0" smtClean="0"/>
              <a:t>Limits </a:t>
            </a:r>
            <a:r>
              <a:rPr lang="en-US" sz="2200" dirty="0"/>
              <a:t>in-house involvement to a minimum </a:t>
            </a:r>
            <a:r>
              <a:rPr lang="en-US" sz="2200" dirty="0" smtClean="0"/>
              <a:t>as vendors </a:t>
            </a:r>
            <a:r>
              <a:rPr lang="en-US" sz="2200" dirty="0"/>
              <a:t>install, configure, and maintain the system </a:t>
            </a:r>
            <a:endParaRPr lang="en-US" sz="2200" dirty="0" smtClean="0"/>
          </a:p>
          <a:p>
            <a:pPr lvl="2"/>
            <a:r>
              <a:rPr lang="en-US" sz="2200" dirty="0" smtClean="0"/>
              <a:t>Requires </a:t>
            </a:r>
            <a:r>
              <a:rPr lang="en-US" sz="2200" dirty="0"/>
              <a:t>additional layers, called middleware, </a:t>
            </a:r>
            <a:r>
              <a:rPr lang="en-US" sz="2200" dirty="0" smtClean="0"/>
              <a:t>to communicate </a:t>
            </a:r>
            <a:r>
              <a:rPr lang="en-US" sz="2200" dirty="0"/>
              <a:t>with existing software and legacy </a:t>
            </a:r>
            <a:r>
              <a:rPr lang="en-US" sz="2200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1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Development Strategies Overview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9"/>
            <a:ext cx="87439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Evolving Trends: Web 2.0 and Cloud Computing</a:t>
            </a:r>
            <a:endParaRPr lang="en-US" sz="2800" dirty="0">
              <a:latin typeface="+mn-l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Web </a:t>
            </a:r>
            <a:r>
              <a:rPr lang="en-US" sz="2000" dirty="0"/>
              <a:t>2.0 </a:t>
            </a:r>
            <a:r>
              <a:rPr lang="en-US" sz="2000" dirty="0" smtClean="0"/>
              <a:t>will </a:t>
            </a:r>
            <a:br>
              <a:rPr lang="en-US" sz="2000" dirty="0" smtClean="0"/>
            </a:br>
            <a:r>
              <a:rPr lang="en-US" sz="2000" dirty="0" smtClean="0"/>
              <a:t>enhance </a:t>
            </a:r>
            <a:r>
              <a:rPr lang="en-US" sz="2000" dirty="0"/>
              <a:t>interactive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experiences </a:t>
            </a:r>
            <a:endParaRPr lang="en-US" sz="2000" dirty="0"/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ikis and blogs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ocial networking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Cloud </a:t>
            </a:r>
            <a:r>
              <a:rPr lang="en-US" sz="2000" dirty="0"/>
              <a:t>computing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may offer an overall</a:t>
            </a:r>
            <a:br>
              <a:rPr lang="en-US" sz="2000" dirty="0" smtClean="0"/>
            </a:br>
            <a:r>
              <a:rPr lang="en-US" sz="2000" dirty="0" smtClean="0"/>
              <a:t>online software and </a:t>
            </a:r>
            <a:br>
              <a:rPr lang="en-US" sz="2000" dirty="0" smtClean="0"/>
            </a:br>
            <a:r>
              <a:rPr lang="en-US" sz="2000" dirty="0" smtClean="0"/>
              <a:t>data environment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6526" y="2057400"/>
            <a:ext cx="51650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26526" y="5562600"/>
            <a:ext cx="4098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7-5 </a:t>
            </a:r>
            <a:r>
              <a:rPr lang="en-US" sz="1400" dirty="0"/>
              <a:t>Cloud computing holds the promise of a new generation of </a:t>
            </a:r>
            <a:r>
              <a:rPr lang="en-US" sz="1400" dirty="0" smtClean="0"/>
              <a:t>powerful Web </a:t>
            </a:r>
            <a:r>
              <a:rPr lang="en-US" sz="1400" dirty="0"/>
              <a:t>applications and services. This is an evolving technology, and at this point, </a:t>
            </a:r>
            <a:r>
              <a:rPr lang="en-US" sz="1400" dirty="0" smtClean="0"/>
              <a:t>the term </a:t>
            </a:r>
            <a:r>
              <a:rPr lang="en-US" sz="1400" dirty="0"/>
              <a:t>means different things to different people</a:t>
            </a:r>
          </a:p>
        </p:txBody>
      </p:sp>
    </p:spTree>
    <p:extLst>
      <p:ext uri="{BB962C8B-B14F-4D97-AF65-F5344CB8AC3E}">
        <p14:creationId xmlns:p14="http://schemas.microsoft.com/office/powerpoint/2010/main" xmlns="" val="4000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Outsourcing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The Growth of Outsourcing</a:t>
            </a:r>
          </a:p>
          <a:p>
            <a:pPr lvl="1"/>
            <a:r>
              <a:rPr lang="en-US" dirty="0"/>
              <a:t>A firm that offers outsourcing solutions is called a service provider</a:t>
            </a:r>
          </a:p>
          <a:p>
            <a:pPr lvl="1"/>
            <a:r>
              <a:rPr lang="en-US" dirty="0"/>
              <a:t>Application service providers (ASP</a:t>
            </a:r>
            <a:r>
              <a:rPr lang="en-US" dirty="0" smtClean="0"/>
              <a:t>)</a:t>
            </a:r>
          </a:p>
          <a:p>
            <a:pPr lvl="2"/>
            <a:r>
              <a:rPr lang="en-US" sz="2200" dirty="0" smtClean="0"/>
              <a:t>A </a:t>
            </a:r>
            <a:r>
              <a:rPr lang="en-US" sz="2200" dirty="0"/>
              <a:t>firm that delivers </a:t>
            </a:r>
            <a:r>
              <a:rPr lang="en-US" sz="2200" dirty="0" smtClean="0"/>
              <a:t>a software </a:t>
            </a:r>
            <a:r>
              <a:rPr lang="en-US" sz="2200" dirty="0"/>
              <a:t>application, or access to </a:t>
            </a:r>
            <a:r>
              <a:rPr lang="en-US" sz="2200" dirty="0" smtClean="0"/>
              <a:t>an application</a:t>
            </a:r>
            <a:r>
              <a:rPr lang="en-US" sz="2200" dirty="0"/>
              <a:t>, by charging a usage </a:t>
            </a:r>
            <a:r>
              <a:rPr lang="en-US" sz="2200" dirty="0" smtClean="0"/>
              <a:t>or subscription </a:t>
            </a:r>
            <a:r>
              <a:rPr lang="en-US" sz="2200" dirty="0"/>
              <a:t>fee</a:t>
            </a:r>
            <a:endParaRPr lang="en-US" dirty="0"/>
          </a:p>
          <a:p>
            <a:pPr lvl="1"/>
            <a:r>
              <a:rPr lang="en-US" dirty="0"/>
              <a:t>Internet business services (IBS)</a:t>
            </a:r>
          </a:p>
          <a:p>
            <a:pPr lvl="2"/>
            <a:r>
              <a:rPr lang="en-US" dirty="0"/>
              <a:t>Also called managed </a:t>
            </a:r>
            <a:r>
              <a:rPr lang="en-US" dirty="0" smtClean="0"/>
              <a:t>hosting</a:t>
            </a:r>
          </a:p>
          <a:p>
            <a:pPr lvl="2"/>
            <a:r>
              <a:rPr lang="en-US" sz="2200" dirty="0"/>
              <a:t>Web-based support for transactions such as order processing</a:t>
            </a:r>
            <a:r>
              <a:rPr lang="en-US" sz="2200" dirty="0" smtClean="0"/>
              <a:t>, billing</a:t>
            </a:r>
            <a:r>
              <a:rPr lang="en-US" sz="2200" dirty="0"/>
              <a:t>, and customer relationship management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556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1953</TotalTime>
  <Words>2202</Words>
  <Application>Microsoft Office PowerPoint</Application>
  <PresentationFormat>On-screen Show (4:3)</PresentationFormat>
  <Paragraphs>348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Systems Analysis and Design  10th Edition</vt:lpstr>
      <vt:lpstr>Chapter Objectives </vt:lpstr>
      <vt:lpstr>Chapter Objectives (Cont.)</vt:lpstr>
      <vt:lpstr>Development Strategies Overview</vt:lpstr>
      <vt:lpstr>Development Strategies Overview (Cont.)</vt:lpstr>
      <vt:lpstr>Development Strategies Overview (Cont.)</vt:lpstr>
      <vt:lpstr>Development Strategies Overview (Cont.)</vt:lpstr>
      <vt:lpstr>Development Strategies Overview (Cont.)</vt:lpstr>
      <vt:lpstr>Outsourcing</vt:lpstr>
      <vt:lpstr>Outsourcing (Cont.)</vt:lpstr>
      <vt:lpstr>Outsourcing (Cont.)</vt:lpstr>
      <vt:lpstr>In-House Software Development Options</vt:lpstr>
      <vt:lpstr>In-House Software Development Options (Cont.)</vt:lpstr>
      <vt:lpstr>In-House Software Development Options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The Systems Analyst’s Role</vt:lpstr>
      <vt:lpstr>Analyzing Cost and Benefits</vt:lpstr>
      <vt:lpstr>Analyzing Cost and Benefits (Cont.)</vt:lpstr>
      <vt:lpstr>The Software Acquisition Process</vt:lpstr>
      <vt:lpstr>The Software Acquisition Process (Cont.)</vt:lpstr>
      <vt:lpstr>The Software Acquisition Process (Cont.)</vt:lpstr>
      <vt:lpstr>The Software Acquisition Process (Cont.)</vt:lpstr>
      <vt:lpstr>The Software Acquisition Process (Cont.)</vt:lpstr>
      <vt:lpstr>The Software Acquisition Process (Cont.)</vt:lpstr>
      <vt:lpstr>The Software Acquisition Process (Cont.)</vt:lpstr>
      <vt:lpstr>The Software Acquisition Process (Cont.)</vt:lpstr>
      <vt:lpstr>The Software Acquisition Process (Cont.)</vt:lpstr>
      <vt:lpstr>Completion of Systems Analysis Tasks</vt:lpstr>
      <vt:lpstr>Completion of Systems Analysis Tasks (Cont.)</vt:lpstr>
      <vt:lpstr>Completion of Systems Analysis Tasks (Cont.)</vt:lpstr>
      <vt:lpstr>Transition to Systems Design</vt:lpstr>
      <vt:lpstr>Chapter Summary</vt:lpstr>
      <vt:lpstr>Chapter Summary (Cont.)</vt:lpstr>
      <vt:lpstr>Chapter Summary (Cont.)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201</cp:revision>
  <dcterms:created xsi:type="dcterms:W3CDTF">2009-02-03T18:32:10Z</dcterms:created>
  <dcterms:modified xsi:type="dcterms:W3CDTF">2013-01-05T22:52:20Z</dcterms:modified>
</cp:coreProperties>
</file>